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m4v" ContentType="video/unknown"/>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4" r:id="rId1"/>
  </p:sldMasterIdLst>
  <p:notesMasterIdLst>
    <p:notesMasterId r:id="rId62"/>
  </p:notesMasterIdLst>
  <p:handoutMasterIdLst>
    <p:handoutMasterId r:id="rId63"/>
  </p:handoutMasterIdLst>
  <p:sldIdLst>
    <p:sldId id="311" r:id="rId2"/>
    <p:sldId id="565" r:id="rId3"/>
    <p:sldId id="572" r:id="rId4"/>
    <p:sldId id="348" r:id="rId5"/>
    <p:sldId id="563" r:id="rId6"/>
    <p:sldId id="564" r:id="rId7"/>
    <p:sldId id="419" r:id="rId8"/>
    <p:sldId id="593" r:id="rId9"/>
    <p:sldId id="594" r:id="rId10"/>
    <p:sldId id="595" r:id="rId11"/>
    <p:sldId id="575" r:id="rId12"/>
    <p:sldId id="600" r:id="rId13"/>
    <p:sldId id="472" r:id="rId14"/>
    <p:sldId id="473" r:id="rId15"/>
    <p:sldId id="561" r:id="rId16"/>
    <p:sldId id="591" r:id="rId17"/>
    <p:sldId id="514" r:id="rId18"/>
    <p:sldId id="574" r:id="rId19"/>
    <p:sldId id="516" r:id="rId20"/>
    <p:sldId id="517" r:id="rId21"/>
    <p:sldId id="584" r:id="rId22"/>
    <p:sldId id="518" r:id="rId23"/>
    <p:sldId id="519" r:id="rId24"/>
    <p:sldId id="537" r:id="rId25"/>
    <p:sldId id="520" r:id="rId26"/>
    <p:sldId id="521" r:id="rId27"/>
    <p:sldId id="522" r:id="rId28"/>
    <p:sldId id="523" r:id="rId29"/>
    <p:sldId id="524" r:id="rId30"/>
    <p:sldId id="525" r:id="rId31"/>
    <p:sldId id="526" r:id="rId32"/>
    <p:sldId id="527" r:id="rId33"/>
    <p:sldId id="528" r:id="rId34"/>
    <p:sldId id="585" r:id="rId35"/>
    <p:sldId id="389" r:id="rId36"/>
    <p:sldId id="579" r:id="rId37"/>
    <p:sldId id="576" r:id="rId38"/>
    <p:sldId id="581" r:id="rId39"/>
    <p:sldId id="582" r:id="rId40"/>
    <p:sldId id="583" r:id="rId41"/>
    <p:sldId id="602" r:id="rId42"/>
    <p:sldId id="596" r:id="rId43"/>
    <p:sldId id="597" r:id="rId44"/>
    <p:sldId id="333" r:id="rId45"/>
    <p:sldId id="353" r:id="rId46"/>
    <p:sldId id="360" r:id="rId47"/>
    <p:sldId id="366" r:id="rId48"/>
    <p:sldId id="367" r:id="rId49"/>
    <p:sldId id="409" r:id="rId50"/>
    <p:sldId id="580" r:id="rId51"/>
    <p:sldId id="598" r:id="rId52"/>
    <p:sldId id="601" r:id="rId53"/>
    <p:sldId id="587" r:id="rId54"/>
    <p:sldId id="568" r:id="rId55"/>
    <p:sldId id="556" r:id="rId56"/>
    <p:sldId id="567" r:id="rId57"/>
    <p:sldId id="570" r:id="rId58"/>
    <p:sldId id="571" r:id="rId59"/>
    <p:sldId id="557" r:id="rId60"/>
    <p:sldId id="540" r:id="rId61"/>
  </p:sldIdLst>
  <p:sldSz cx="9144000" cy="6858000" type="screen4x3"/>
  <p:notesSz cx="6858000" cy="9236075"/>
  <p:defaultTextStyle>
    <a:defPPr>
      <a:defRPr lang="en-US"/>
    </a:defPPr>
    <a:lvl1pPr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5pPr>
    <a:lvl6pPr marL="2286000" algn="l" defTabSz="457200" rtl="0" eaLnBrk="1" latinLnBrk="0" hangingPunct="1">
      <a:defRPr kern="1200">
        <a:solidFill>
          <a:schemeClr val="tx1"/>
        </a:solidFill>
        <a:latin typeface="Tw Cen MT" charset="0"/>
        <a:ea typeface="ＭＳ Ｐゴシック" charset="0"/>
        <a:cs typeface="ＭＳ Ｐゴシック" charset="0"/>
      </a:defRPr>
    </a:lvl6pPr>
    <a:lvl7pPr marL="2743200" algn="l" defTabSz="457200" rtl="0" eaLnBrk="1" latinLnBrk="0" hangingPunct="1">
      <a:defRPr kern="1200">
        <a:solidFill>
          <a:schemeClr val="tx1"/>
        </a:solidFill>
        <a:latin typeface="Tw Cen MT" charset="0"/>
        <a:ea typeface="ＭＳ Ｐゴシック" charset="0"/>
        <a:cs typeface="ＭＳ Ｐゴシック" charset="0"/>
      </a:defRPr>
    </a:lvl7pPr>
    <a:lvl8pPr marL="3200400" algn="l" defTabSz="457200" rtl="0" eaLnBrk="1" latinLnBrk="0" hangingPunct="1">
      <a:defRPr kern="1200">
        <a:solidFill>
          <a:schemeClr val="tx1"/>
        </a:solidFill>
        <a:latin typeface="Tw Cen MT" charset="0"/>
        <a:ea typeface="ＭＳ Ｐゴシック" charset="0"/>
        <a:cs typeface="ＭＳ Ｐゴシック" charset="0"/>
      </a:defRPr>
    </a:lvl8pPr>
    <a:lvl9pPr marL="3657600" algn="l" defTabSz="457200" rtl="0" eaLnBrk="1" latinLnBrk="0" hangingPunct="1">
      <a:defRPr kern="1200">
        <a:solidFill>
          <a:schemeClr val="tx1"/>
        </a:solidFill>
        <a:latin typeface="Tw Cen MT" charset="0"/>
        <a:ea typeface="ＭＳ Ｐゴシック" charset="0"/>
        <a:cs typeface="ＭＳ Ｐゴシック" charset="0"/>
      </a:defRPr>
    </a:lvl9pPr>
  </p:defaultTextStyle>
  <p:extLst>
    <p:ext uri="{EFAFB233-063F-42B5-8137-9DF3F51BA10A}">
      <p15:sldGuideLst xmlns:p15="http://schemas.microsoft.com/office/powerpoint/2012/main">
        <p15:guide id="1" pos="600" userDrawn="1">
          <p15:clr>
            <a:srgbClr val="A4A3A4"/>
          </p15:clr>
        </p15:guide>
        <p15:guide id="2" orient="horz" pos="1056" userDrawn="1">
          <p15:clr>
            <a:srgbClr val="A4A3A4"/>
          </p15:clr>
        </p15:guide>
        <p15:guide id="3" pos="5520" userDrawn="1">
          <p15:clr>
            <a:srgbClr val="A4A3A4"/>
          </p15:clr>
        </p15:guide>
        <p15:guide id="4" orient="horz" pos="720" userDrawn="1">
          <p15:clr>
            <a:srgbClr val="A4A3A4"/>
          </p15:clr>
        </p15:guide>
        <p15:guide id="5" orient="horz" pos="400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amarya Scaccia" initials="" lastIdx="12" clrIdx="0"/>
  <p:cmAuthor id="1" name="Barry Dornfeld" initials="BD" lastIdx="3" clrIdx="1">
    <p:extLst/>
  </p:cmAuthor>
  <p:cmAuthor id="2" name="Barry Dornfeld" initials="BD [2]" lastIdx="1" clrIdx="2">
    <p:extLst/>
  </p:cmAuthor>
  <p:cmAuthor id="3" name="Barry Dornfeld" initials="BD [3]"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6A97D0"/>
    <a:srgbClr val="404040"/>
    <a:srgbClr val="DDAFA2"/>
    <a:srgbClr val="AE4A32"/>
    <a:srgbClr val="301F49"/>
    <a:srgbClr val="003366"/>
    <a:srgbClr val="CB9A07"/>
    <a:srgbClr val="A7B9AA"/>
    <a:srgbClr val="4D4D4D"/>
    <a:srgbClr val="51515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17" autoAdjust="0"/>
    <p:restoredTop sz="90355" autoAdjust="0"/>
  </p:normalViewPr>
  <p:slideViewPr>
    <p:cSldViewPr snapToGrid="0">
      <p:cViewPr varScale="1">
        <p:scale>
          <a:sx n="100" d="100"/>
          <a:sy n="100" d="100"/>
        </p:scale>
        <p:origin x="168" y="384"/>
      </p:cViewPr>
      <p:guideLst>
        <p:guide pos="600"/>
        <p:guide orient="horz" pos="1056"/>
        <p:guide pos="5520"/>
        <p:guide orient="horz" pos="720"/>
        <p:guide orient="horz" pos="4008"/>
      </p:guideLst>
    </p:cSldViewPr>
  </p:slideViewPr>
  <p:outlineViewPr>
    <p:cViewPr>
      <p:scale>
        <a:sx n="33" d="100"/>
        <a:sy n="33" d="100"/>
      </p:scale>
      <p:origin x="0" y="128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handoutMaster" Target="handoutMasters/handoutMaster1.xml"/><Relationship Id="rId64" Type="http://schemas.openxmlformats.org/officeDocument/2006/relationships/commentAuthors" Target="commentAuthors.xml"/><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03486B-1455-7C40-96A8-51807FC7C071}"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03BACB9B-5D16-0441-A99A-231D705C51AA}">
      <dgm:prSet phldrT="[Text]" custT="1"/>
      <dgm:spPr/>
      <dgm:t>
        <a:bodyPr/>
        <a:lstStyle/>
        <a:p>
          <a:r>
            <a:rPr lang="en-US" sz="1700" b="0" dirty="0">
              <a:solidFill>
                <a:srgbClr val="404040"/>
              </a:solidFill>
              <a:latin typeface="Tahoma" charset="0"/>
              <a:ea typeface="Tahoma" charset="0"/>
              <a:cs typeface="Tahoma" charset="0"/>
            </a:rPr>
            <a:t>Set and Agree on Expectations</a:t>
          </a:r>
        </a:p>
      </dgm:t>
    </dgm:pt>
    <dgm:pt modelId="{65CC52A2-AA62-B040-B48A-513C1A28B386}" type="parTrans" cxnId="{34DA90EB-9A21-E446-A711-A0E8C565CC68}">
      <dgm:prSet/>
      <dgm:spPr/>
      <dgm:t>
        <a:bodyPr/>
        <a:lstStyle/>
        <a:p>
          <a:endParaRPr lang="en-US" sz="1600" b="0">
            <a:solidFill>
              <a:srgbClr val="404040"/>
            </a:solidFill>
            <a:latin typeface="Tahoma" charset="0"/>
            <a:ea typeface="Tahoma" charset="0"/>
            <a:cs typeface="Tahoma" charset="0"/>
          </a:endParaRPr>
        </a:p>
      </dgm:t>
    </dgm:pt>
    <dgm:pt modelId="{38FC625E-FC8B-BA42-BB4C-6316EF67BE7A}" type="sibTrans" cxnId="{34DA90EB-9A21-E446-A711-A0E8C565CC68}">
      <dgm:prSet/>
      <dgm:spPr>
        <a:solidFill>
          <a:srgbClr val="AE4A32"/>
        </a:solidFill>
        <a:effectLst/>
      </dgm:spPr>
      <dgm:t>
        <a:bodyPr/>
        <a:lstStyle/>
        <a:p>
          <a:endParaRPr lang="en-US" sz="1600" b="0">
            <a:solidFill>
              <a:srgbClr val="404040"/>
            </a:solidFill>
            <a:latin typeface="Tahoma" charset="0"/>
            <a:ea typeface="Tahoma" charset="0"/>
            <a:cs typeface="Tahoma" charset="0"/>
          </a:endParaRPr>
        </a:p>
      </dgm:t>
    </dgm:pt>
    <dgm:pt modelId="{C53A3BDD-A008-D842-AA3D-07AE45BD24CF}">
      <dgm:prSet phldrT="[Text]" custT="1"/>
      <dgm:spPr/>
      <dgm:t>
        <a:bodyPr/>
        <a:lstStyle/>
        <a:p>
          <a:r>
            <a:rPr lang="en-US" sz="1700" b="0" dirty="0">
              <a:solidFill>
                <a:srgbClr val="404040"/>
              </a:solidFill>
              <a:latin typeface="Tahoma" charset="0"/>
              <a:ea typeface="Tahoma" charset="0"/>
              <a:cs typeface="Tahoma" charset="0"/>
            </a:rPr>
            <a:t>Test To See If Expectations Are Being Met</a:t>
          </a:r>
        </a:p>
      </dgm:t>
    </dgm:pt>
    <dgm:pt modelId="{1F944232-D3A1-C943-B07F-30558E64C176}" type="parTrans" cxnId="{333CBE5E-5AE4-FF40-9E85-1828724A8939}">
      <dgm:prSet/>
      <dgm:spPr/>
      <dgm:t>
        <a:bodyPr/>
        <a:lstStyle/>
        <a:p>
          <a:endParaRPr lang="en-US" sz="1600" b="0">
            <a:solidFill>
              <a:srgbClr val="404040"/>
            </a:solidFill>
            <a:latin typeface="Tahoma" charset="0"/>
            <a:ea typeface="Tahoma" charset="0"/>
            <a:cs typeface="Tahoma" charset="0"/>
          </a:endParaRPr>
        </a:p>
      </dgm:t>
    </dgm:pt>
    <dgm:pt modelId="{9E71E06C-7F68-844A-B9A0-FC431E684257}" type="sibTrans" cxnId="{333CBE5E-5AE4-FF40-9E85-1828724A8939}">
      <dgm:prSet/>
      <dgm:spPr>
        <a:effectLst/>
      </dgm:spPr>
      <dgm:t>
        <a:bodyPr/>
        <a:lstStyle/>
        <a:p>
          <a:endParaRPr lang="en-US" sz="1600" b="0">
            <a:solidFill>
              <a:srgbClr val="404040"/>
            </a:solidFill>
            <a:latin typeface="Tahoma" charset="0"/>
            <a:ea typeface="Tahoma" charset="0"/>
            <a:cs typeface="Tahoma" charset="0"/>
          </a:endParaRPr>
        </a:p>
      </dgm:t>
    </dgm:pt>
    <dgm:pt modelId="{22F83FE3-AB83-9242-A174-6AE20AB91BC7}">
      <dgm:prSet phldrT="[Text]" custT="1"/>
      <dgm:spPr/>
      <dgm:t>
        <a:bodyPr/>
        <a:lstStyle/>
        <a:p>
          <a:r>
            <a:rPr lang="en-US" sz="1700" b="0" dirty="0">
              <a:solidFill>
                <a:srgbClr val="404040"/>
              </a:solidFill>
              <a:latin typeface="Tahoma" charset="0"/>
              <a:ea typeface="Tahoma" charset="0"/>
              <a:cs typeface="Tahoma" charset="0"/>
            </a:rPr>
            <a:t>Adjust Expectations As Needed</a:t>
          </a:r>
        </a:p>
      </dgm:t>
    </dgm:pt>
    <dgm:pt modelId="{A1FA48B5-8719-A643-B188-8DBDC805BD01}" type="parTrans" cxnId="{18A3CD13-8183-4243-92E7-BB0FA3EBC1AC}">
      <dgm:prSet/>
      <dgm:spPr/>
      <dgm:t>
        <a:bodyPr/>
        <a:lstStyle/>
        <a:p>
          <a:endParaRPr lang="en-US" sz="1600" b="0">
            <a:solidFill>
              <a:srgbClr val="404040"/>
            </a:solidFill>
            <a:latin typeface="Tahoma" charset="0"/>
            <a:ea typeface="Tahoma" charset="0"/>
            <a:cs typeface="Tahoma" charset="0"/>
          </a:endParaRPr>
        </a:p>
      </dgm:t>
    </dgm:pt>
    <dgm:pt modelId="{FC32F89C-8A34-044F-B474-B8CC95619DFC}" type="sibTrans" cxnId="{18A3CD13-8183-4243-92E7-BB0FA3EBC1AC}">
      <dgm:prSet/>
      <dgm:spPr>
        <a:solidFill>
          <a:srgbClr val="D6A900"/>
        </a:solidFill>
        <a:effectLst/>
      </dgm:spPr>
      <dgm:t>
        <a:bodyPr/>
        <a:lstStyle/>
        <a:p>
          <a:endParaRPr lang="en-US" sz="1600" b="0">
            <a:solidFill>
              <a:srgbClr val="404040"/>
            </a:solidFill>
            <a:latin typeface="Tahoma" charset="0"/>
            <a:ea typeface="Tahoma" charset="0"/>
            <a:cs typeface="Tahoma" charset="0"/>
          </a:endParaRPr>
        </a:p>
      </dgm:t>
    </dgm:pt>
    <dgm:pt modelId="{BC6DA11E-88BD-2544-ABBE-9987129EFC44}" type="pres">
      <dgm:prSet presAssocID="{0503486B-1455-7C40-96A8-51807FC7C071}" presName="cycle" presStyleCnt="0">
        <dgm:presLayoutVars>
          <dgm:dir/>
          <dgm:resizeHandles val="exact"/>
        </dgm:presLayoutVars>
      </dgm:prSet>
      <dgm:spPr/>
      <dgm:t>
        <a:bodyPr/>
        <a:lstStyle/>
        <a:p>
          <a:endParaRPr lang="en-US"/>
        </a:p>
      </dgm:t>
    </dgm:pt>
    <dgm:pt modelId="{38FCA7B2-90CE-F14A-BFDE-C7E08B3C268B}" type="pres">
      <dgm:prSet presAssocID="{03BACB9B-5D16-0441-A99A-231D705C51AA}" presName="dummy" presStyleCnt="0"/>
      <dgm:spPr/>
    </dgm:pt>
    <dgm:pt modelId="{28900049-0519-FC44-8A26-023E9C93DB39}" type="pres">
      <dgm:prSet presAssocID="{03BACB9B-5D16-0441-A99A-231D705C51AA}" presName="node" presStyleLbl="revTx" presStyleIdx="0" presStyleCnt="3" custRadScaleRad="89636" custRadScaleInc="37628">
        <dgm:presLayoutVars>
          <dgm:bulletEnabled val="1"/>
        </dgm:presLayoutVars>
      </dgm:prSet>
      <dgm:spPr/>
      <dgm:t>
        <a:bodyPr/>
        <a:lstStyle/>
        <a:p>
          <a:endParaRPr lang="en-US"/>
        </a:p>
      </dgm:t>
    </dgm:pt>
    <dgm:pt modelId="{DE2311EB-9CCF-BC48-B036-F61E88EC2C44}" type="pres">
      <dgm:prSet presAssocID="{38FC625E-FC8B-BA42-BB4C-6316EF67BE7A}" presName="sibTrans" presStyleLbl="node1" presStyleIdx="0" presStyleCnt="3" custLinFactNeighborX="5142" custLinFactNeighborY="-6407"/>
      <dgm:spPr/>
      <dgm:t>
        <a:bodyPr/>
        <a:lstStyle/>
        <a:p>
          <a:endParaRPr lang="en-US"/>
        </a:p>
      </dgm:t>
    </dgm:pt>
    <dgm:pt modelId="{B93EBA0E-F07B-F245-8B42-2B23025B0A2B}" type="pres">
      <dgm:prSet presAssocID="{C53A3BDD-A008-D842-AA3D-07AE45BD24CF}" presName="dummy" presStyleCnt="0"/>
      <dgm:spPr/>
    </dgm:pt>
    <dgm:pt modelId="{0C8F8185-4801-F649-B88A-7B2BFF7FCE92}" type="pres">
      <dgm:prSet presAssocID="{C53A3BDD-A008-D842-AA3D-07AE45BD24CF}" presName="node" presStyleLbl="revTx" presStyleIdx="1" presStyleCnt="3" custScaleX="84256">
        <dgm:presLayoutVars>
          <dgm:bulletEnabled val="1"/>
        </dgm:presLayoutVars>
      </dgm:prSet>
      <dgm:spPr/>
      <dgm:t>
        <a:bodyPr/>
        <a:lstStyle/>
        <a:p>
          <a:endParaRPr lang="en-US"/>
        </a:p>
      </dgm:t>
    </dgm:pt>
    <dgm:pt modelId="{42CE311E-5441-2B4B-B7B4-2B7DC4D4CCD2}" type="pres">
      <dgm:prSet presAssocID="{9E71E06C-7F68-844A-B9A0-FC431E684257}" presName="sibTrans" presStyleLbl="node1" presStyleIdx="1" presStyleCnt="3" custLinFactNeighborX="-6545" custLinFactNeighborY="-5621"/>
      <dgm:spPr/>
      <dgm:t>
        <a:bodyPr/>
        <a:lstStyle/>
        <a:p>
          <a:endParaRPr lang="en-US"/>
        </a:p>
      </dgm:t>
    </dgm:pt>
    <dgm:pt modelId="{91D93528-CE1B-6E4B-8CBA-D8D2CDAF74F7}" type="pres">
      <dgm:prSet presAssocID="{22F83FE3-AB83-9242-A174-6AE20AB91BC7}" presName="dummy" presStyleCnt="0"/>
      <dgm:spPr/>
    </dgm:pt>
    <dgm:pt modelId="{94586FE7-3003-B847-A994-37647021F77F}" type="pres">
      <dgm:prSet presAssocID="{22F83FE3-AB83-9242-A174-6AE20AB91BC7}" presName="node" presStyleLbl="revTx" presStyleIdx="2" presStyleCnt="3" custRadScaleRad="100679" custRadScaleInc="-41807">
        <dgm:presLayoutVars>
          <dgm:bulletEnabled val="1"/>
        </dgm:presLayoutVars>
      </dgm:prSet>
      <dgm:spPr/>
      <dgm:t>
        <a:bodyPr/>
        <a:lstStyle/>
        <a:p>
          <a:endParaRPr lang="en-US"/>
        </a:p>
      </dgm:t>
    </dgm:pt>
    <dgm:pt modelId="{7C8CE69A-B3C1-E74E-B61A-B33F38BCDCAE}" type="pres">
      <dgm:prSet presAssocID="{FC32F89C-8A34-044F-B474-B8CC95619DFC}" presName="sibTrans" presStyleLbl="node1" presStyleIdx="2" presStyleCnt="3"/>
      <dgm:spPr/>
      <dgm:t>
        <a:bodyPr/>
        <a:lstStyle/>
        <a:p>
          <a:endParaRPr lang="en-US"/>
        </a:p>
      </dgm:t>
    </dgm:pt>
  </dgm:ptLst>
  <dgm:cxnLst>
    <dgm:cxn modelId="{C2E89A8B-B8B0-AB45-8F51-FC15B6A39EEC}" type="presOf" srcId="{03BACB9B-5D16-0441-A99A-231D705C51AA}" destId="{28900049-0519-FC44-8A26-023E9C93DB39}" srcOrd="0" destOrd="0" presId="urn:microsoft.com/office/officeart/2005/8/layout/cycle1"/>
    <dgm:cxn modelId="{34DA90EB-9A21-E446-A711-A0E8C565CC68}" srcId="{0503486B-1455-7C40-96A8-51807FC7C071}" destId="{03BACB9B-5D16-0441-A99A-231D705C51AA}" srcOrd="0" destOrd="0" parTransId="{65CC52A2-AA62-B040-B48A-513C1A28B386}" sibTransId="{38FC625E-FC8B-BA42-BB4C-6316EF67BE7A}"/>
    <dgm:cxn modelId="{333CBE5E-5AE4-FF40-9E85-1828724A8939}" srcId="{0503486B-1455-7C40-96A8-51807FC7C071}" destId="{C53A3BDD-A008-D842-AA3D-07AE45BD24CF}" srcOrd="1" destOrd="0" parTransId="{1F944232-D3A1-C943-B07F-30558E64C176}" sibTransId="{9E71E06C-7F68-844A-B9A0-FC431E684257}"/>
    <dgm:cxn modelId="{18A3CD13-8183-4243-92E7-BB0FA3EBC1AC}" srcId="{0503486B-1455-7C40-96A8-51807FC7C071}" destId="{22F83FE3-AB83-9242-A174-6AE20AB91BC7}" srcOrd="2" destOrd="0" parTransId="{A1FA48B5-8719-A643-B188-8DBDC805BD01}" sibTransId="{FC32F89C-8A34-044F-B474-B8CC95619DFC}"/>
    <dgm:cxn modelId="{F4E9D7BD-6F61-7747-88D1-74737E6EF3A9}" type="presOf" srcId="{22F83FE3-AB83-9242-A174-6AE20AB91BC7}" destId="{94586FE7-3003-B847-A994-37647021F77F}" srcOrd="0" destOrd="0" presId="urn:microsoft.com/office/officeart/2005/8/layout/cycle1"/>
    <dgm:cxn modelId="{006144A8-5622-154A-A52B-86B677B54B19}" type="presOf" srcId="{FC32F89C-8A34-044F-B474-B8CC95619DFC}" destId="{7C8CE69A-B3C1-E74E-B61A-B33F38BCDCAE}" srcOrd="0" destOrd="0" presId="urn:microsoft.com/office/officeart/2005/8/layout/cycle1"/>
    <dgm:cxn modelId="{26A9DDCB-8372-A445-A21F-66397CA80ED8}" type="presOf" srcId="{C53A3BDD-A008-D842-AA3D-07AE45BD24CF}" destId="{0C8F8185-4801-F649-B88A-7B2BFF7FCE92}" srcOrd="0" destOrd="0" presId="urn:microsoft.com/office/officeart/2005/8/layout/cycle1"/>
    <dgm:cxn modelId="{3B69FEF3-8772-1742-BA72-0ACB0630904E}" type="presOf" srcId="{9E71E06C-7F68-844A-B9A0-FC431E684257}" destId="{42CE311E-5441-2B4B-B7B4-2B7DC4D4CCD2}" srcOrd="0" destOrd="0" presId="urn:microsoft.com/office/officeart/2005/8/layout/cycle1"/>
    <dgm:cxn modelId="{6887ED32-E634-304C-8AC1-FAD65B107C0E}" type="presOf" srcId="{38FC625E-FC8B-BA42-BB4C-6316EF67BE7A}" destId="{DE2311EB-9CCF-BC48-B036-F61E88EC2C44}" srcOrd="0" destOrd="0" presId="urn:microsoft.com/office/officeart/2005/8/layout/cycle1"/>
    <dgm:cxn modelId="{9B430936-446C-1644-99D3-D98C99312A6A}" type="presOf" srcId="{0503486B-1455-7C40-96A8-51807FC7C071}" destId="{BC6DA11E-88BD-2544-ABBE-9987129EFC44}" srcOrd="0" destOrd="0" presId="urn:microsoft.com/office/officeart/2005/8/layout/cycle1"/>
    <dgm:cxn modelId="{84FF1287-F58B-684A-AA55-3901B0181B7A}" type="presParOf" srcId="{BC6DA11E-88BD-2544-ABBE-9987129EFC44}" destId="{38FCA7B2-90CE-F14A-BFDE-C7E08B3C268B}" srcOrd="0" destOrd="0" presId="urn:microsoft.com/office/officeart/2005/8/layout/cycle1"/>
    <dgm:cxn modelId="{C4E3E001-4C20-F741-A6D5-35CE29587CFC}" type="presParOf" srcId="{BC6DA11E-88BD-2544-ABBE-9987129EFC44}" destId="{28900049-0519-FC44-8A26-023E9C93DB39}" srcOrd="1" destOrd="0" presId="urn:microsoft.com/office/officeart/2005/8/layout/cycle1"/>
    <dgm:cxn modelId="{7F7E75F0-49F5-C448-B9D0-548C1C277549}" type="presParOf" srcId="{BC6DA11E-88BD-2544-ABBE-9987129EFC44}" destId="{DE2311EB-9CCF-BC48-B036-F61E88EC2C44}" srcOrd="2" destOrd="0" presId="urn:microsoft.com/office/officeart/2005/8/layout/cycle1"/>
    <dgm:cxn modelId="{8ECD5874-36F6-A243-B1EA-E3CC00710547}" type="presParOf" srcId="{BC6DA11E-88BD-2544-ABBE-9987129EFC44}" destId="{B93EBA0E-F07B-F245-8B42-2B23025B0A2B}" srcOrd="3" destOrd="0" presId="urn:microsoft.com/office/officeart/2005/8/layout/cycle1"/>
    <dgm:cxn modelId="{1BF14D1C-BD9B-D84C-9558-D978D65B5FB4}" type="presParOf" srcId="{BC6DA11E-88BD-2544-ABBE-9987129EFC44}" destId="{0C8F8185-4801-F649-B88A-7B2BFF7FCE92}" srcOrd="4" destOrd="0" presId="urn:microsoft.com/office/officeart/2005/8/layout/cycle1"/>
    <dgm:cxn modelId="{98476464-1C5C-D643-BD35-B0283CE1F1E9}" type="presParOf" srcId="{BC6DA11E-88BD-2544-ABBE-9987129EFC44}" destId="{42CE311E-5441-2B4B-B7B4-2B7DC4D4CCD2}" srcOrd="5" destOrd="0" presId="urn:microsoft.com/office/officeart/2005/8/layout/cycle1"/>
    <dgm:cxn modelId="{6A697700-346C-3547-9FC1-6EDE138E5956}" type="presParOf" srcId="{BC6DA11E-88BD-2544-ABBE-9987129EFC44}" destId="{91D93528-CE1B-6E4B-8CBA-D8D2CDAF74F7}" srcOrd="6" destOrd="0" presId="urn:microsoft.com/office/officeart/2005/8/layout/cycle1"/>
    <dgm:cxn modelId="{1043994C-676A-344F-845B-0269FA96492B}" type="presParOf" srcId="{BC6DA11E-88BD-2544-ABBE-9987129EFC44}" destId="{94586FE7-3003-B847-A994-37647021F77F}" srcOrd="7" destOrd="0" presId="urn:microsoft.com/office/officeart/2005/8/layout/cycle1"/>
    <dgm:cxn modelId="{EE478F29-7A14-5A4E-936F-B4F08D0DD59A}" type="presParOf" srcId="{BC6DA11E-88BD-2544-ABBE-9987129EFC44}" destId="{7C8CE69A-B3C1-E74E-B61A-B33F38BCDCAE}" srcOrd="8"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6646E6-F0B3-DA43-810A-6144CDFD1D91}" type="doc">
      <dgm:prSet loTypeId="urn:microsoft.com/office/officeart/2005/8/layout/pyramid1" loCatId="" qsTypeId="urn:microsoft.com/office/officeart/2005/8/quickstyle/simple4" qsCatId="simple" csTypeId="urn:microsoft.com/office/officeart/2005/8/colors/accent1_2" csCatId="accent1" phldr="1"/>
      <dgm:spPr/>
    </dgm:pt>
    <dgm:pt modelId="{8C44C72B-1427-CC48-9CB9-29A8E3EFF6CD}">
      <dgm:prSet phldrT="[Text]" custT="1"/>
      <dgm:spPr>
        <a:solidFill>
          <a:srgbClr val="CB9A07"/>
        </a:solidFill>
        <a:effectLst/>
      </dgm:spPr>
      <dgm:t>
        <a:bodyPr/>
        <a:lstStyle/>
        <a:p>
          <a:endParaRPr lang="en-US" sz="1800" b="1" dirty="0">
            <a:solidFill>
              <a:srgbClr val="404040"/>
            </a:solidFill>
            <a:latin typeface="Tahoma"/>
            <a:cs typeface="Tahoma"/>
          </a:endParaRPr>
        </a:p>
        <a:p>
          <a:r>
            <a:rPr lang="en-US" sz="1800" b="1" dirty="0">
              <a:solidFill>
                <a:srgbClr val="404040"/>
              </a:solidFill>
              <a:latin typeface="Tahoma"/>
              <a:cs typeface="Tahoma"/>
            </a:rPr>
            <a:t/>
          </a:r>
          <a:br>
            <a:rPr lang="en-US" sz="1800" b="1" dirty="0">
              <a:solidFill>
                <a:srgbClr val="404040"/>
              </a:solidFill>
              <a:latin typeface="Tahoma"/>
              <a:cs typeface="Tahoma"/>
            </a:rPr>
          </a:br>
          <a:r>
            <a:rPr lang="en-US" sz="1800" b="1" dirty="0">
              <a:solidFill>
                <a:srgbClr val="404040"/>
              </a:solidFill>
              <a:latin typeface="Tahoma"/>
              <a:cs typeface="Tahoma"/>
            </a:rPr>
            <a:t>Positions</a:t>
          </a:r>
        </a:p>
      </dgm:t>
    </dgm:pt>
    <dgm:pt modelId="{08130DE2-3A72-7544-A12E-B52C1BD6C1A2}" type="parTrans" cxnId="{47CC5FAC-524C-0141-A153-70C26A282D0B}">
      <dgm:prSet/>
      <dgm:spPr/>
      <dgm:t>
        <a:bodyPr/>
        <a:lstStyle/>
        <a:p>
          <a:endParaRPr lang="en-US">
            <a:solidFill>
              <a:srgbClr val="404040"/>
            </a:solidFill>
          </a:endParaRPr>
        </a:p>
      </dgm:t>
    </dgm:pt>
    <dgm:pt modelId="{5CDB03AB-06C9-1B45-8793-D5CA606C89E2}" type="sibTrans" cxnId="{47CC5FAC-524C-0141-A153-70C26A282D0B}">
      <dgm:prSet/>
      <dgm:spPr/>
      <dgm:t>
        <a:bodyPr/>
        <a:lstStyle/>
        <a:p>
          <a:endParaRPr lang="en-US">
            <a:solidFill>
              <a:srgbClr val="404040"/>
            </a:solidFill>
          </a:endParaRPr>
        </a:p>
      </dgm:t>
    </dgm:pt>
    <dgm:pt modelId="{B5C0FDEC-137D-164D-8390-83D67DC90379}">
      <dgm:prSet phldrT="[Text]" custT="1"/>
      <dgm:spPr>
        <a:solidFill>
          <a:schemeClr val="accent1"/>
        </a:solidFill>
        <a:effectLst/>
      </dgm:spPr>
      <dgm:t>
        <a:bodyPr/>
        <a:lstStyle/>
        <a:p>
          <a:r>
            <a:rPr lang="en-US" sz="1800" b="1" dirty="0">
              <a:solidFill>
                <a:srgbClr val="404040"/>
              </a:solidFill>
              <a:latin typeface="Tahoma"/>
              <a:cs typeface="Tahoma"/>
            </a:rPr>
            <a:t>Issues</a:t>
          </a:r>
        </a:p>
      </dgm:t>
    </dgm:pt>
    <dgm:pt modelId="{AD3F1148-7F2C-E14A-BEA5-A16CEEA882CA}" type="parTrans" cxnId="{2D1E9F50-8D8E-4F47-9E07-88CB1DAF9161}">
      <dgm:prSet/>
      <dgm:spPr/>
      <dgm:t>
        <a:bodyPr/>
        <a:lstStyle/>
        <a:p>
          <a:endParaRPr lang="en-US">
            <a:solidFill>
              <a:srgbClr val="404040"/>
            </a:solidFill>
          </a:endParaRPr>
        </a:p>
      </dgm:t>
    </dgm:pt>
    <dgm:pt modelId="{8BE32248-2DD1-764F-9778-5B1EC24842AF}" type="sibTrans" cxnId="{2D1E9F50-8D8E-4F47-9E07-88CB1DAF9161}">
      <dgm:prSet/>
      <dgm:spPr/>
      <dgm:t>
        <a:bodyPr/>
        <a:lstStyle/>
        <a:p>
          <a:endParaRPr lang="en-US">
            <a:solidFill>
              <a:srgbClr val="404040"/>
            </a:solidFill>
          </a:endParaRPr>
        </a:p>
      </dgm:t>
    </dgm:pt>
    <dgm:pt modelId="{45B30494-D292-9E45-B9D7-B9951EBB5B52}">
      <dgm:prSet phldrT="[Text]" custT="1"/>
      <dgm:spPr>
        <a:solidFill>
          <a:srgbClr val="003366"/>
        </a:solidFill>
        <a:effectLst/>
      </dgm:spPr>
      <dgm:t>
        <a:bodyPr/>
        <a:lstStyle/>
        <a:p>
          <a:r>
            <a:rPr lang="en-US" sz="1800" b="1" dirty="0">
              <a:solidFill>
                <a:srgbClr val="EAEAEA"/>
              </a:solidFill>
              <a:latin typeface="Tahoma"/>
              <a:cs typeface="Tahoma"/>
            </a:rPr>
            <a:t>Interests</a:t>
          </a:r>
        </a:p>
      </dgm:t>
    </dgm:pt>
    <dgm:pt modelId="{6EA2907C-6D5D-AF43-85BA-D08EA2EEF607}" type="parTrans" cxnId="{487DFBD8-0D03-744E-9367-565070B19910}">
      <dgm:prSet/>
      <dgm:spPr/>
      <dgm:t>
        <a:bodyPr/>
        <a:lstStyle/>
        <a:p>
          <a:endParaRPr lang="en-US">
            <a:solidFill>
              <a:srgbClr val="404040"/>
            </a:solidFill>
          </a:endParaRPr>
        </a:p>
      </dgm:t>
    </dgm:pt>
    <dgm:pt modelId="{973A4ABE-2950-CA48-B819-8BD4FCF7F5E4}" type="sibTrans" cxnId="{487DFBD8-0D03-744E-9367-565070B19910}">
      <dgm:prSet/>
      <dgm:spPr/>
      <dgm:t>
        <a:bodyPr/>
        <a:lstStyle/>
        <a:p>
          <a:endParaRPr lang="en-US">
            <a:solidFill>
              <a:srgbClr val="404040"/>
            </a:solidFill>
          </a:endParaRPr>
        </a:p>
      </dgm:t>
    </dgm:pt>
    <dgm:pt modelId="{DDC4D216-4B48-D844-B55B-85D0F55220C4}" type="pres">
      <dgm:prSet presAssocID="{AF6646E6-F0B3-DA43-810A-6144CDFD1D91}" presName="Name0" presStyleCnt="0">
        <dgm:presLayoutVars>
          <dgm:dir/>
          <dgm:animLvl val="lvl"/>
          <dgm:resizeHandles val="exact"/>
        </dgm:presLayoutVars>
      </dgm:prSet>
      <dgm:spPr/>
    </dgm:pt>
    <dgm:pt modelId="{E52A9CA2-2AF0-BB4F-8658-4FDD81A65D45}" type="pres">
      <dgm:prSet presAssocID="{8C44C72B-1427-CC48-9CB9-29A8E3EFF6CD}" presName="Name8" presStyleCnt="0"/>
      <dgm:spPr/>
    </dgm:pt>
    <dgm:pt modelId="{0C4654D9-9468-E648-9B75-B8EAF80F453C}" type="pres">
      <dgm:prSet presAssocID="{8C44C72B-1427-CC48-9CB9-29A8E3EFF6CD}" presName="level" presStyleLbl="node1" presStyleIdx="0" presStyleCnt="3" custLinFactNeighborY="-2190">
        <dgm:presLayoutVars>
          <dgm:chMax val="1"/>
          <dgm:bulletEnabled val="1"/>
        </dgm:presLayoutVars>
      </dgm:prSet>
      <dgm:spPr/>
      <dgm:t>
        <a:bodyPr/>
        <a:lstStyle/>
        <a:p>
          <a:endParaRPr lang="en-US"/>
        </a:p>
      </dgm:t>
    </dgm:pt>
    <dgm:pt modelId="{608D0B3D-FDBF-1347-BBCE-02BC3B51C9E9}" type="pres">
      <dgm:prSet presAssocID="{8C44C72B-1427-CC48-9CB9-29A8E3EFF6CD}" presName="levelTx" presStyleLbl="revTx" presStyleIdx="0" presStyleCnt="0">
        <dgm:presLayoutVars>
          <dgm:chMax val="1"/>
          <dgm:bulletEnabled val="1"/>
        </dgm:presLayoutVars>
      </dgm:prSet>
      <dgm:spPr/>
      <dgm:t>
        <a:bodyPr/>
        <a:lstStyle/>
        <a:p>
          <a:endParaRPr lang="en-US"/>
        </a:p>
      </dgm:t>
    </dgm:pt>
    <dgm:pt modelId="{4F1D2653-6232-394A-B545-9A64238F707B}" type="pres">
      <dgm:prSet presAssocID="{B5C0FDEC-137D-164D-8390-83D67DC90379}" presName="Name8" presStyleCnt="0"/>
      <dgm:spPr/>
    </dgm:pt>
    <dgm:pt modelId="{3A620883-FD23-5C45-80D0-2BBE30B32994}" type="pres">
      <dgm:prSet presAssocID="{B5C0FDEC-137D-164D-8390-83D67DC90379}" presName="level" presStyleLbl="node1" presStyleIdx="1" presStyleCnt="3">
        <dgm:presLayoutVars>
          <dgm:chMax val="1"/>
          <dgm:bulletEnabled val="1"/>
        </dgm:presLayoutVars>
      </dgm:prSet>
      <dgm:spPr/>
      <dgm:t>
        <a:bodyPr/>
        <a:lstStyle/>
        <a:p>
          <a:endParaRPr lang="en-US"/>
        </a:p>
      </dgm:t>
    </dgm:pt>
    <dgm:pt modelId="{84C96BA5-2604-C74F-8572-E6D6916B2DB6}" type="pres">
      <dgm:prSet presAssocID="{B5C0FDEC-137D-164D-8390-83D67DC90379}" presName="levelTx" presStyleLbl="revTx" presStyleIdx="0" presStyleCnt="0">
        <dgm:presLayoutVars>
          <dgm:chMax val="1"/>
          <dgm:bulletEnabled val="1"/>
        </dgm:presLayoutVars>
      </dgm:prSet>
      <dgm:spPr/>
      <dgm:t>
        <a:bodyPr/>
        <a:lstStyle/>
        <a:p>
          <a:endParaRPr lang="en-US"/>
        </a:p>
      </dgm:t>
    </dgm:pt>
    <dgm:pt modelId="{93E236A9-0FE0-934F-B778-597B11CE8E82}" type="pres">
      <dgm:prSet presAssocID="{45B30494-D292-9E45-B9D7-B9951EBB5B52}" presName="Name8" presStyleCnt="0"/>
      <dgm:spPr/>
    </dgm:pt>
    <dgm:pt modelId="{77B444C9-B117-A045-AA6D-B94CE934F7D5}" type="pres">
      <dgm:prSet presAssocID="{45B30494-D292-9E45-B9D7-B9951EBB5B52}" presName="level" presStyleLbl="node1" presStyleIdx="2" presStyleCnt="3">
        <dgm:presLayoutVars>
          <dgm:chMax val="1"/>
          <dgm:bulletEnabled val="1"/>
        </dgm:presLayoutVars>
      </dgm:prSet>
      <dgm:spPr/>
      <dgm:t>
        <a:bodyPr/>
        <a:lstStyle/>
        <a:p>
          <a:endParaRPr lang="en-US"/>
        </a:p>
      </dgm:t>
    </dgm:pt>
    <dgm:pt modelId="{4AE70CA5-B882-264E-BE39-34ECA09D539C}" type="pres">
      <dgm:prSet presAssocID="{45B30494-D292-9E45-B9D7-B9951EBB5B52}" presName="levelTx" presStyleLbl="revTx" presStyleIdx="0" presStyleCnt="0">
        <dgm:presLayoutVars>
          <dgm:chMax val="1"/>
          <dgm:bulletEnabled val="1"/>
        </dgm:presLayoutVars>
      </dgm:prSet>
      <dgm:spPr/>
      <dgm:t>
        <a:bodyPr/>
        <a:lstStyle/>
        <a:p>
          <a:endParaRPr lang="en-US"/>
        </a:p>
      </dgm:t>
    </dgm:pt>
  </dgm:ptLst>
  <dgm:cxnLst>
    <dgm:cxn modelId="{A6BAF501-689B-AB45-B6B5-6B512136163B}" type="presOf" srcId="{8C44C72B-1427-CC48-9CB9-29A8E3EFF6CD}" destId="{608D0B3D-FDBF-1347-BBCE-02BC3B51C9E9}" srcOrd="1" destOrd="0" presId="urn:microsoft.com/office/officeart/2005/8/layout/pyramid1"/>
    <dgm:cxn modelId="{B876AF15-BF8E-8C46-B6E0-3627D4B6A84F}" type="presOf" srcId="{45B30494-D292-9E45-B9D7-B9951EBB5B52}" destId="{4AE70CA5-B882-264E-BE39-34ECA09D539C}" srcOrd="1" destOrd="0" presId="urn:microsoft.com/office/officeart/2005/8/layout/pyramid1"/>
    <dgm:cxn modelId="{C59D24AA-536F-924D-A707-A2A0E8322659}" type="presOf" srcId="{8C44C72B-1427-CC48-9CB9-29A8E3EFF6CD}" destId="{0C4654D9-9468-E648-9B75-B8EAF80F453C}" srcOrd="0" destOrd="0" presId="urn:microsoft.com/office/officeart/2005/8/layout/pyramid1"/>
    <dgm:cxn modelId="{47CC5FAC-524C-0141-A153-70C26A282D0B}" srcId="{AF6646E6-F0B3-DA43-810A-6144CDFD1D91}" destId="{8C44C72B-1427-CC48-9CB9-29A8E3EFF6CD}" srcOrd="0" destOrd="0" parTransId="{08130DE2-3A72-7544-A12E-B52C1BD6C1A2}" sibTransId="{5CDB03AB-06C9-1B45-8793-D5CA606C89E2}"/>
    <dgm:cxn modelId="{2ADE1643-C957-A647-9DE5-C8EA19FB4529}" type="presOf" srcId="{B5C0FDEC-137D-164D-8390-83D67DC90379}" destId="{84C96BA5-2604-C74F-8572-E6D6916B2DB6}" srcOrd="1" destOrd="0" presId="urn:microsoft.com/office/officeart/2005/8/layout/pyramid1"/>
    <dgm:cxn modelId="{78D61580-0DC8-9143-A368-254B8ECE3F02}" type="presOf" srcId="{B5C0FDEC-137D-164D-8390-83D67DC90379}" destId="{3A620883-FD23-5C45-80D0-2BBE30B32994}" srcOrd="0" destOrd="0" presId="urn:microsoft.com/office/officeart/2005/8/layout/pyramid1"/>
    <dgm:cxn modelId="{487DFBD8-0D03-744E-9367-565070B19910}" srcId="{AF6646E6-F0B3-DA43-810A-6144CDFD1D91}" destId="{45B30494-D292-9E45-B9D7-B9951EBB5B52}" srcOrd="2" destOrd="0" parTransId="{6EA2907C-6D5D-AF43-85BA-D08EA2EEF607}" sibTransId="{973A4ABE-2950-CA48-B819-8BD4FCF7F5E4}"/>
    <dgm:cxn modelId="{6235BD4D-040B-0747-9C49-28F2A99AFEA1}" type="presOf" srcId="{45B30494-D292-9E45-B9D7-B9951EBB5B52}" destId="{77B444C9-B117-A045-AA6D-B94CE934F7D5}" srcOrd="0" destOrd="0" presId="urn:microsoft.com/office/officeart/2005/8/layout/pyramid1"/>
    <dgm:cxn modelId="{2D1E9F50-8D8E-4F47-9E07-88CB1DAF9161}" srcId="{AF6646E6-F0B3-DA43-810A-6144CDFD1D91}" destId="{B5C0FDEC-137D-164D-8390-83D67DC90379}" srcOrd="1" destOrd="0" parTransId="{AD3F1148-7F2C-E14A-BEA5-A16CEEA882CA}" sibTransId="{8BE32248-2DD1-764F-9778-5B1EC24842AF}"/>
    <dgm:cxn modelId="{2E532F00-D31F-3E41-984F-C230B6EAC4F6}" type="presOf" srcId="{AF6646E6-F0B3-DA43-810A-6144CDFD1D91}" destId="{DDC4D216-4B48-D844-B55B-85D0F55220C4}" srcOrd="0" destOrd="0" presId="urn:microsoft.com/office/officeart/2005/8/layout/pyramid1"/>
    <dgm:cxn modelId="{1C11A75A-857B-C44E-AA17-B9EEB27E50A2}" type="presParOf" srcId="{DDC4D216-4B48-D844-B55B-85D0F55220C4}" destId="{E52A9CA2-2AF0-BB4F-8658-4FDD81A65D45}" srcOrd="0" destOrd="0" presId="urn:microsoft.com/office/officeart/2005/8/layout/pyramid1"/>
    <dgm:cxn modelId="{0C71B444-3612-2F48-B48B-81FB2C0E454B}" type="presParOf" srcId="{E52A9CA2-2AF0-BB4F-8658-4FDD81A65D45}" destId="{0C4654D9-9468-E648-9B75-B8EAF80F453C}" srcOrd="0" destOrd="0" presId="urn:microsoft.com/office/officeart/2005/8/layout/pyramid1"/>
    <dgm:cxn modelId="{BE3CD46F-C909-D04A-AAF3-7F828EF54A59}" type="presParOf" srcId="{E52A9CA2-2AF0-BB4F-8658-4FDD81A65D45}" destId="{608D0B3D-FDBF-1347-BBCE-02BC3B51C9E9}" srcOrd="1" destOrd="0" presId="urn:microsoft.com/office/officeart/2005/8/layout/pyramid1"/>
    <dgm:cxn modelId="{044F01D7-079A-E34D-9B47-311CF1FFA6D8}" type="presParOf" srcId="{DDC4D216-4B48-D844-B55B-85D0F55220C4}" destId="{4F1D2653-6232-394A-B545-9A64238F707B}" srcOrd="1" destOrd="0" presId="urn:microsoft.com/office/officeart/2005/8/layout/pyramid1"/>
    <dgm:cxn modelId="{FA8679D3-E42A-8945-931C-0C50496D590A}" type="presParOf" srcId="{4F1D2653-6232-394A-B545-9A64238F707B}" destId="{3A620883-FD23-5C45-80D0-2BBE30B32994}" srcOrd="0" destOrd="0" presId="urn:microsoft.com/office/officeart/2005/8/layout/pyramid1"/>
    <dgm:cxn modelId="{2D00762F-1E5B-5D48-BD73-82A6BEAB5D48}" type="presParOf" srcId="{4F1D2653-6232-394A-B545-9A64238F707B}" destId="{84C96BA5-2604-C74F-8572-E6D6916B2DB6}" srcOrd="1" destOrd="0" presId="urn:microsoft.com/office/officeart/2005/8/layout/pyramid1"/>
    <dgm:cxn modelId="{F9E67CA8-AF51-2A42-ADDA-04AA244B5F03}" type="presParOf" srcId="{DDC4D216-4B48-D844-B55B-85D0F55220C4}" destId="{93E236A9-0FE0-934F-B778-597B11CE8E82}" srcOrd="2" destOrd="0" presId="urn:microsoft.com/office/officeart/2005/8/layout/pyramid1"/>
    <dgm:cxn modelId="{59C4E7CE-FD5D-D94D-8B8C-F81BE7BCE818}" type="presParOf" srcId="{93E236A9-0FE0-934F-B778-597B11CE8E82}" destId="{77B444C9-B117-A045-AA6D-B94CE934F7D5}" srcOrd="0" destOrd="0" presId="urn:microsoft.com/office/officeart/2005/8/layout/pyramid1"/>
    <dgm:cxn modelId="{C7C7BE9F-1EFD-3046-811A-471820C7F099}" type="presParOf" srcId="{93E236A9-0FE0-934F-B778-597B11CE8E82}" destId="{4AE70CA5-B882-264E-BE39-34ECA09D539C}"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00049-0519-FC44-8A26-023E9C93DB39}">
      <dsp:nvSpPr>
        <dsp:cNvPr id="0" name=""/>
        <dsp:cNvSpPr/>
      </dsp:nvSpPr>
      <dsp:spPr>
        <a:xfrm>
          <a:off x="3717169" y="833410"/>
          <a:ext cx="1819441" cy="1819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0" kern="1200" dirty="0">
              <a:solidFill>
                <a:srgbClr val="404040"/>
              </a:solidFill>
              <a:latin typeface="Tahoma" charset="0"/>
              <a:ea typeface="Tahoma" charset="0"/>
              <a:cs typeface="Tahoma" charset="0"/>
            </a:rPr>
            <a:t>Set and Agree on Expectations</a:t>
          </a:r>
        </a:p>
      </dsp:txBody>
      <dsp:txXfrm>
        <a:off x="3717169" y="833410"/>
        <a:ext cx="1819441" cy="1819441"/>
      </dsp:txXfrm>
    </dsp:sp>
    <dsp:sp modelId="{DE2311EB-9CCF-BC48-B036-F61E88EC2C44}">
      <dsp:nvSpPr>
        <dsp:cNvPr id="0" name=""/>
        <dsp:cNvSpPr/>
      </dsp:nvSpPr>
      <dsp:spPr>
        <a:xfrm>
          <a:off x="937882" y="-147838"/>
          <a:ext cx="4306782" cy="4306782"/>
        </a:xfrm>
        <a:prstGeom prst="circularArrow">
          <a:avLst>
            <a:gd name="adj1" fmla="val 8238"/>
            <a:gd name="adj2" fmla="val 575222"/>
            <a:gd name="adj3" fmla="val 2779366"/>
            <a:gd name="adj4" fmla="val 727076"/>
            <a:gd name="adj5" fmla="val 9611"/>
          </a:avLst>
        </a:prstGeom>
        <a:solidFill>
          <a:srgbClr val="AE4A32"/>
        </a:solidFill>
        <a:ln>
          <a:noFill/>
        </a:ln>
        <a:effectLst/>
      </dsp:spPr>
      <dsp:style>
        <a:lnRef idx="0">
          <a:scrgbClr r="0" g="0" b="0"/>
        </a:lnRef>
        <a:fillRef idx="3">
          <a:scrgbClr r="0" g="0" b="0"/>
        </a:fillRef>
        <a:effectRef idx="2">
          <a:scrgbClr r="0" g="0" b="0"/>
        </a:effectRef>
        <a:fontRef idx="minor">
          <a:schemeClr val="lt1"/>
        </a:fontRef>
      </dsp:style>
    </dsp:sp>
    <dsp:sp modelId="{0C8F8185-4801-F649-B88A-7B2BFF7FCE92}">
      <dsp:nvSpPr>
        <dsp:cNvPr id="0" name=""/>
        <dsp:cNvSpPr/>
      </dsp:nvSpPr>
      <dsp:spPr>
        <a:xfrm>
          <a:off x="2328369" y="3011483"/>
          <a:ext cx="1532988" cy="1819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0" kern="1200" dirty="0">
              <a:solidFill>
                <a:srgbClr val="404040"/>
              </a:solidFill>
              <a:latin typeface="Tahoma" charset="0"/>
              <a:ea typeface="Tahoma" charset="0"/>
              <a:cs typeface="Tahoma" charset="0"/>
            </a:rPr>
            <a:t>Test To See If Expectations Are Being Met</a:t>
          </a:r>
        </a:p>
      </dsp:txBody>
      <dsp:txXfrm>
        <a:off x="2328369" y="3011483"/>
        <a:ext cx="1532988" cy="1819441"/>
      </dsp:txXfrm>
    </dsp:sp>
    <dsp:sp modelId="{42CE311E-5441-2B4B-B7B4-2B7DC4D4CCD2}">
      <dsp:nvSpPr>
        <dsp:cNvPr id="0" name=""/>
        <dsp:cNvSpPr/>
      </dsp:nvSpPr>
      <dsp:spPr>
        <a:xfrm>
          <a:off x="645013" y="-250233"/>
          <a:ext cx="4306782" cy="4306782"/>
        </a:xfrm>
        <a:prstGeom prst="circularArrow">
          <a:avLst>
            <a:gd name="adj1" fmla="val 8238"/>
            <a:gd name="adj2" fmla="val 575222"/>
            <a:gd name="adj3" fmla="val 9224283"/>
            <a:gd name="adj4" fmla="val 6909200"/>
            <a:gd name="adj5" fmla="val 9611"/>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94586FE7-3003-B847-A994-37647021F77F}">
      <dsp:nvSpPr>
        <dsp:cNvPr id="0" name=""/>
        <dsp:cNvSpPr/>
      </dsp:nvSpPr>
      <dsp:spPr>
        <a:xfrm>
          <a:off x="451703" y="833409"/>
          <a:ext cx="1819441" cy="1819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0" kern="1200" dirty="0">
              <a:solidFill>
                <a:srgbClr val="404040"/>
              </a:solidFill>
              <a:latin typeface="Tahoma" charset="0"/>
              <a:ea typeface="Tahoma" charset="0"/>
              <a:cs typeface="Tahoma" charset="0"/>
            </a:rPr>
            <a:t>Adjust Expectations As Needed</a:t>
          </a:r>
        </a:p>
      </dsp:txBody>
      <dsp:txXfrm>
        <a:off x="451703" y="833409"/>
        <a:ext cx="1819441" cy="1819441"/>
      </dsp:txXfrm>
    </dsp:sp>
    <dsp:sp modelId="{7C8CE69A-B3C1-E74E-B61A-B33F38BCDCAE}">
      <dsp:nvSpPr>
        <dsp:cNvPr id="0" name=""/>
        <dsp:cNvSpPr/>
      </dsp:nvSpPr>
      <dsp:spPr>
        <a:xfrm>
          <a:off x="783185" y="111937"/>
          <a:ext cx="4306782" cy="4306782"/>
        </a:xfrm>
        <a:prstGeom prst="circularArrow">
          <a:avLst>
            <a:gd name="adj1" fmla="val 8238"/>
            <a:gd name="adj2" fmla="val 575222"/>
            <a:gd name="adj3" fmla="val 17782331"/>
            <a:gd name="adj4" fmla="val 14042450"/>
            <a:gd name="adj5" fmla="val 9611"/>
          </a:avLst>
        </a:prstGeom>
        <a:solidFill>
          <a:srgbClr val="D6A900"/>
        </a:soli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4654D9-9468-E648-9B75-B8EAF80F453C}">
      <dsp:nvSpPr>
        <dsp:cNvPr id="0" name=""/>
        <dsp:cNvSpPr/>
      </dsp:nvSpPr>
      <dsp:spPr>
        <a:xfrm>
          <a:off x="1727200" y="0"/>
          <a:ext cx="1727200" cy="1083733"/>
        </a:xfrm>
        <a:prstGeom prst="trapezoid">
          <a:avLst>
            <a:gd name="adj" fmla="val 79688"/>
          </a:avLst>
        </a:prstGeom>
        <a:solidFill>
          <a:srgbClr val="CB9A0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b="1" kern="1200" dirty="0">
            <a:solidFill>
              <a:srgbClr val="404040"/>
            </a:solidFill>
            <a:latin typeface="Tahoma"/>
            <a:cs typeface="Tahoma"/>
          </a:endParaRPr>
        </a:p>
        <a:p>
          <a:pPr lvl="0" algn="ctr" defTabSz="800100">
            <a:lnSpc>
              <a:spcPct val="90000"/>
            </a:lnSpc>
            <a:spcBef>
              <a:spcPct val="0"/>
            </a:spcBef>
            <a:spcAft>
              <a:spcPct val="35000"/>
            </a:spcAft>
          </a:pPr>
          <a:r>
            <a:rPr lang="en-US" sz="1800" b="1" kern="1200" dirty="0">
              <a:solidFill>
                <a:srgbClr val="404040"/>
              </a:solidFill>
              <a:latin typeface="Tahoma"/>
              <a:cs typeface="Tahoma"/>
            </a:rPr>
            <a:t/>
          </a:r>
          <a:br>
            <a:rPr lang="en-US" sz="1800" b="1" kern="1200" dirty="0">
              <a:solidFill>
                <a:srgbClr val="404040"/>
              </a:solidFill>
              <a:latin typeface="Tahoma"/>
              <a:cs typeface="Tahoma"/>
            </a:rPr>
          </a:br>
          <a:r>
            <a:rPr lang="en-US" sz="1800" b="1" kern="1200" dirty="0">
              <a:solidFill>
                <a:srgbClr val="404040"/>
              </a:solidFill>
              <a:latin typeface="Tahoma"/>
              <a:cs typeface="Tahoma"/>
            </a:rPr>
            <a:t>Positions</a:t>
          </a:r>
        </a:p>
      </dsp:txBody>
      <dsp:txXfrm>
        <a:off x="1727200" y="0"/>
        <a:ext cx="1727200" cy="1083733"/>
      </dsp:txXfrm>
    </dsp:sp>
    <dsp:sp modelId="{3A620883-FD23-5C45-80D0-2BBE30B32994}">
      <dsp:nvSpPr>
        <dsp:cNvPr id="0" name=""/>
        <dsp:cNvSpPr/>
      </dsp:nvSpPr>
      <dsp:spPr>
        <a:xfrm>
          <a:off x="863600" y="1083733"/>
          <a:ext cx="3454400" cy="1083733"/>
        </a:xfrm>
        <a:prstGeom prst="trapezoid">
          <a:avLst>
            <a:gd name="adj" fmla="val 79688"/>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a:solidFill>
                <a:srgbClr val="404040"/>
              </a:solidFill>
              <a:latin typeface="Tahoma"/>
              <a:cs typeface="Tahoma"/>
            </a:rPr>
            <a:t>Issues</a:t>
          </a:r>
        </a:p>
      </dsp:txBody>
      <dsp:txXfrm>
        <a:off x="1468119" y="1083733"/>
        <a:ext cx="2245360" cy="1083733"/>
      </dsp:txXfrm>
    </dsp:sp>
    <dsp:sp modelId="{77B444C9-B117-A045-AA6D-B94CE934F7D5}">
      <dsp:nvSpPr>
        <dsp:cNvPr id="0" name=""/>
        <dsp:cNvSpPr/>
      </dsp:nvSpPr>
      <dsp:spPr>
        <a:xfrm>
          <a:off x="0" y="2167466"/>
          <a:ext cx="5181600" cy="1083733"/>
        </a:xfrm>
        <a:prstGeom prst="trapezoid">
          <a:avLst>
            <a:gd name="adj" fmla="val 79688"/>
          </a:avLst>
        </a:prstGeom>
        <a:solidFill>
          <a:srgbClr val="00336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a:solidFill>
                <a:srgbClr val="EAEAEA"/>
              </a:solidFill>
              <a:latin typeface="Tahoma"/>
              <a:cs typeface="Tahoma"/>
            </a:rPr>
            <a:t>Interests</a:t>
          </a:r>
        </a:p>
      </dsp:txBody>
      <dsp:txXfrm>
        <a:off x="906779" y="2167466"/>
        <a:ext cx="3368040" cy="1083733"/>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0" y="8772668"/>
            <a:ext cx="2971800" cy="461804"/>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Tree>
    <p:extLst>
      <p:ext uri="{BB962C8B-B14F-4D97-AF65-F5344CB8AC3E}">
        <p14:creationId xmlns:p14="http://schemas.microsoft.com/office/powerpoint/2010/main" val="39398206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61804"/>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98CC47BD-EC59-8A4E-AB18-CCAE9E655C79}" type="datetime1">
              <a:rPr lang="en-US"/>
              <a:pPr>
                <a:defRPr/>
              </a:pPr>
              <a:t>9/23/16</a:t>
            </a:fld>
            <a:endParaRPr lang="en-US" dirty="0"/>
          </a:p>
        </p:txBody>
      </p:sp>
      <p:sp>
        <p:nvSpPr>
          <p:cNvPr id="4" name="Slide Image Placeholder 3"/>
          <p:cNvSpPr>
            <a:spLocks noGrp="1" noRot="1" noChangeAspect="1"/>
          </p:cNvSpPr>
          <p:nvPr>
            <p:ph type="sldImg" idx="2"/>
          </p:nvPr>
        </p:nvSpPr>
        <p:spPr>
          <a:xfrm>
            <a:off x="1120775" y="692150"/>
            <a:ext cx="4616450" cy="3463925"/>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87136"/>
            <a:ext cx="5486400" cy="4156234"/>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668"/>
            <a:ext cx="2971800" cy="461804"/>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772668"/>
            <a:ext cx="2971800" cy="461804"/>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5F318838-3B41-CA45-ABC0-1DA0B9981738}" type="slidenum">
              <a:rPr lang="en-US"/>
              <a:pPr>
                <a:defRPr/>
              </a:pPr>
              <a:t>‹#›</a:t>
            </a:fld>
            <a:endParaRPr lang="en-US" dirty="0"/>
          </a:p>
        </p:txBody>
      </p:sp>
    </p:spTree>
    <p:extLst>
      <p:ext uri="{BB962C8B-B14F-4D97-AF65-F5344CB8AC3E}">
        <p14:creationId xmlns:p14="http://schemas.microsoft.com/office/powerpoint/2010/main" val="2251946616"/>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318838-3B41-CA45-ABC0-1DA0B9981738}" type="slidenum">
              <a:rPr lang="en-US" smtClean="0"/>
              <a:pPr>
                <a:defRPr/>
              </a:pPr>
              <a:t>1</a:t>
            </a:fld>
            <a:endParaRPr lang="en-US" dirty="0"/>
          </a:p>
        </p:txBody>
      </p:sp>
    </p:spTree>
    <p:extLst>
      <p:ext uri="{BB962C8B-B14F-4D97-AF65-F5344CB8AC3E}">
        <p14:creationId xmlns:p14="http://schemas.microsoft.com/office/powerpoint/2010/main" val="2498709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 assessment</a:t>
            </a:r>
          </a:p>
        </p:txBody>
      </p:sp>
      <p:sp>
        <p:nvSpPr>
          <p:cNvPr id="4" name="Slide Number Placeholder 3"/>
          <p:cNvSpPr>
            <a:spLocks noGrp="1"/>
          </p:cNvSpPr>
          <p:nvPr>
            <p:ph type="sldNum" sz="quarter" idx="10"/>
          </p:nvPr>
        </p:nvSpPr>
        <p:spPr/>
        <p:txBody>
          <a:bodyPr/>
          <a:lstStyle/>
          <a:p>
            <a:fld id="{1E5F4AE6-3D20-DB44-81F1-48ECC375296D}" type="slidenum">
              <a:rPr lang="en-US" smtClean="0"/>
              <a:t>15</a:t>
            </a:fld>
            <a:endParaRPr lang="en-US" dirty="0"/>
          </a:p>
        </p:txBody>
      </p:sp>
    </p:spTree>
    <p:extLst>
      <p:ext uri="{BB962C8B-B14F-4D97-AF65-F5344CB8AC3E}">
        <p14:creationId xmlns:p14="http://schemas.microsoft.com/office/powerpoint/2010/main" val="68333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570AC34-57DF-0744-BB14-1A21F4A7EB00}" type="slidenum">
              <a:rPr lang="en-US" sz="1200"/>
              <a:pPr/>
              <a:t>16</a:t>
            </a:fld>
            <a:endParaRPr lang="en-US" sz="1200" dirty="0"/>
          </a:p>
        </p:txBody>
      </p:sp>
      <p:sp>
        <p:nvSpPr>
          <p:cNvPr id="22530" name="Rectangle 2"/>
          <p:cNvSpPr>
            <a:spLocks noGrp="1" noRot="1" noChangeAspect="1" noChangeArrowheads="1"/>
          </p:cNvSpPr>
          <p:nvPr>
            <p:ph type="sldImg"/>
          </p:nvPr>
        </p:nvSpPr>
        <p:spPr>
          <a:xfrm>
            <a:off x="1293813" y="820738"/>
            <a:ext cx="4271962" cy="3205162"/>
          </a:xfrm>
          <a:solidFill>
            <a:srgbClr val="FFFFFF"/>
          </a:solidFill>
          <a:ln/>
        </p:spPr>
      </p:sp>
      <p:sp>
        <p:nvSpPr>
          <p:cNvPr id="22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413053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318838-3B41-CA45-ABC0-1DA0B9981738}" type="slidenum">
              <a:rPr lang="en-US" smtClean="0"/>
              <a:pPr>
                <a:defRPr/>
              </a:pPr>
              <a:t>17</a:t>
            </a:fld>
            <a:endParaRPr lang="en-US" dirty="0"/>
          </a:p>
        </p:txBody>
      </p:sp>
    </p:spTree>
    <p:extLst>
      <p:ext uri="{BB962C8B-B14F-4D97-AF65-F5344CB8AC3E}">
        <p14:creationId xmlns:p14="http://schemas.microsoft.com/office/powerpoint/2010/main" val="884879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B11709-C4E8-494D-8E61-F579602EB86E}" type="slidenum">
              <a:rPr lang="en-US" smtClean="0"/>
              <a:pPr/>
              <a:t>20</a:t>
            </a:fld>
            <a:endParaRPr lang="en-US" dirty="0"/>
          </a:p>
        </p:txBody>
      </p:sp>
    </p:spTree>
    <p:extLst>
      <p:ext uri="{BB962C8B-B14F-4D97-AF65-F5344CB8AC3E}">
        <p14:creationId xmlns:p14="http://schemas.microsoft.com/office/powerpoint/2010/main" val="216046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5B26B29D-AE6F-C34B-991B-51F19B204597}" type="slidenum">
              <a:rPr lang="en-US" sz="1200" i="0"/>
              <a:pPr/>
              <a:t>23</a:t>
            </a:fld>
            <a:endParaRPr lang="en-US" sz="1200" i="0" dirty="0"/>
          </a:p>
        </p:txBody>
      </p:sp>
      <p:sp>
        <p:nvSpPr>
          <p:cNvPr id="182274" name="Rectangle 2"/>
          <p:cNvSpPr>
            <a:spLocks noGrp="1" noRot="1" noChangeAspect="1" noChangeArrowheads="1"/>
          </p:cNvSpPr>
          <p:nvPr>
            <p:ph type="sldImg"/>
          </p:nvPr>
        </p:nvSpPr>
        <p:spPr>
          <a:xfrm>
            <a:off x="1293813" y="820738"/>
            <a:ext cx="4271962" cy="3205162"/>
          </a:xfrm>
          <a:solidFill>
            <a:srgbClr val="FFFFFF"/>
          </a:solidFill>
          <a:ln/>
          <a:extLst>
            <a:ext uri="{FAA26D3D-D897-4be2-8F04-BA451C77F1D7}">
              <ma14:placeholderFlag xmlns:ma14="http://schemas.microsoft.com/office/mac/drawingml/2011/main" val="1"/>
            </a:ext>
          </a:extLst>
        </p:spPr>
      </p:sp>
      <p:sp>
        <p:nvSpPr>
          <p:cNvPr id="675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p:txBody>
      </p:sp>
    </p:spTree>
    <p:extLst>
      <p:ext uri="{BB962C8B-B14F-4D97-AF65-F5344CB8AC3E}">
        <p14:creationId xmlns:p14="http://schemas.microsoft.com/office/powerpoint/2010/main" val="294959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5B26B29D-AE6F-C34B-991B-51F19B204597}" type="slidenum">
              <a:rPr lang="en-US" sz="1200" i="0"/>
              <a:pPr/>
              <a:t>24</a:t>
            </a:fld>
            <a:endParaRPr lang="en-US" sz="1200" i="0" dirty="0"/>
          </a:p>
        </p:txBody>
      </p:sp>
      <p:sp>
        <p:nvSpPr>
          <p:cNvPr id="182274" name="Rectangle 2"/>
          <p:cNvSpPr>
            <a:spLocks noGrp="1" noRot="1" noChangeAspect="1" noChangeArrowheads="1"/>
          </p:cNvSpPr>
          <p:nvPr>
            <p:ph type="sldImg"/>
          </p:nvPr>
        </p:nvSpPr>
        <p:spPr>
          <a:xfrm>
            <a:off x="1293813" y="820738"/>
            <a:ext cx="4271962" cy="3205162"/>
          </a:xfrm>
          <a:solidFill>
            <a:srgbClr val="FFFFFF"/>
          </a:solidFill>
          <a:ln/>
          <a:extLst>
            <a:ext uri="{FAA26D3D-D897-4be2-8F04-BA451C77F1D7}">
              <ma14:placeholderFlag xmlns:ma14="http://schemas.microsoft.com/office/mac/drawingml/2011/main" val="1"/>
            </a:ext>
          </a:extLst>
        </p:spPr>
      </p:sp>
      <p:sp>
        <p:nvSpPr>
          <p:cNvPr id="675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p:txBody>
      </p:sp>
    </p:spTree>
    <p:extLst>
      <p:ext uri="{BB962C8B-B14F-4D97-AF65-F5344CB8AC3E}">
        <p14:creationId xmlns:p14="http://schemas.microsoft.com/office/powerpoint/2010/main" val="1000417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44EFE1B6-9805-B44A-B252-2017BBD33E74}" type="slidenum">
              <a:rPr lang="en-US" sz="1200" i="0"/>
              <a:pPr/>
              <a:t>25</a:t>
            </a:fld>
            <a:endParaRPr lang="en-US" sz="1200" i="0" dirty="0"/>
          </a:p>
        </p:txBody>
      </p:sp>
      <p:sp>
        <p:nvSpPr>
          <p:cNvPr id="184322" name="Rectangle 2"/>
          <p:cNvSpPr>
            <a:spLocks noGrp="1" noRot="1" noChangeAspect="1" noChangeArrowheads="1"/>
          </p:cNvSpPr>
          <p:nvPr>
            <p:ph type="sldImg"/>
          </p:nvPr>
        </p:nvSpPr>
        <p:spPr>
          <a:xfrm>
            <a:off x="1293813" y="820738"/>
            <a:ext cx="4271962" cy="3205162"/>
          </a:xfrm>
          <a:solidFill>
            <a:srgbClr val="FFFFFF"/>
          </a:solidFill>
          <a:ln/>
          <a:extLst>
            <a:ext uri="{FAA26D3D-D897-4be2-8F04-BA451C77F1D7}">
              <ma14:placeholderFlag xmlns:ma14="http://schemas.microsoft.com/office/mac/drawingml/2011/main" val="1"/>
            </a:ext>
          </a:extLst>
        </p:spPr>
      </p:sp>
      <p:sp>
        <p:nvSpPr>
          <p:cNvPr id="102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p:txBody>
      </p:sp>
    </p:spTree>
    <p:extLst>
      <p:ext uri="{BB962C8B-B14F-4D97-AF65-F5344CB8AC3E}">
        <p14:creationId xmlns:p14="http://schemas.microsoft.com/office/powerpoint/2010/main" val="1218167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318838-3B41-CA45-ABC0-1DA0B9981738}" type="slidenum">
              <a:rPr lang="en-US" smtClean="0"/>
              <a:pPr>
                <a:defRPr/>
              </a:pPr>
              <a:t>27</a:t>
            </a:fld>
            <a:endParaRPr lang="en-US" dirty="0"/>
          </a:p>
        </p:txBody>
      </p:sp>
    </p:spTree>
    <p:extLst>
      <p:ext uri="{BB962C8B-B14F-4D97-AF65-F5344CB8AC3E}">
        <p14:creationId xmlns:p14="http://schemas.microsoft.com/office/powerpoint/2010/main" val="1611240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Focused on the trial court, but same applies</a:t>
            </a:r>
            <a:r>
              <a:rPr lang="en-US" baseline="0" dirty="0"/>
              <a:t> to the state court</a:t>
            </a:r>
            <a:endParaRPr lang="en-US" dirty="0"/>
          </a:p>
        </p:txBody>
      </p:sp>
      <p:sp>
        <p:nvSpPr>
          <p:cNvPr id="4" name="Slide Number Placeholder 3"/>
          <p:cNvSpPr>
            <a:spLocks noGrp="1"/>
          </p:cNvSpPr>
          <p:nvPr>
            <p:ph type="sldNum" sz="quarter" idx="10"/>
          </p:nvPr>
        </p:nvSpPr>
        <p:spPr/>
        <p:txBody>
          <a:bodyPr/>
          <a:lstStyle/>
          <a:p>
            <a:pPr>
              <a:defRPr/>
            </a:pPr>
            <a:fld id="{5F318838-3B41-CA45-ABC0-1DA0B9981738}" type="slidenum">
              <a:rPr lang="en-US" smtClean="0"/>
              <a:pPr>
                <a:defRPr/>
              </a:pPr>
              <a:t>33</a:t>
            </a:fld>
            <a:endParaRPr lang="en-US" dirty="0"/>
          </a:p>
        </p:txBody>
      </p:sp>
    </p:spTree>
    <p:extLst>
      <p:ext uri="{BB962C8B-B14F-4D97-AF65-F5344CB8AC3E}">
        <p14:creationId xmlns:p14="http://schemas.microsoft.com/office/powerpoint/2010/main" val="2065239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318838-3B41-CA45-ABC0-1DA0B9981738}" type="slidenum">
              <a:rPr lang="en-US" smtClean="0"/>
              <a:pPr>
                <a:defRPr/>
              </a:pPr>
              <a:t>35</a:t>
            </a:fld>
            <a:endParaRPr lang="en-US" dirty="0"/>
          </a:p>
        </p:txBody>
      </p:sp>
    </p:spTree>
    <p:extLst>
      <p:ext uri="{BB962C8B-B14F-4D97-AF65-F5344CB8AC3E}">
        <p14:creationId xmlns:p14="http://schemas.microsoft.com/office/powerpoint/2010/main" val="1607557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u="sng" dirty="0" smtClean="0"/>
              <a:t>https://www.youtube.com/watch?v=vTwJzTsb2QQ</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F318838-3B41-CA45-ABC0-1DA0B9981738}" type="slidenum">
              <a:rPr lang="en-US" smtClean="0"/>
              <a:pPr>
                <a:defRPr/>
              </a:pPr>
              <a:t>2</a:t>
            </a:fld>
            <a:endParaRPr lang="en-US" dirty="0"/>
          </a:p>
        </p:txBody>
      </p:sp>
    </p:spTree>
    <p:extLst>
      <p:ext uri="{BB962C8B-B14F-4D97-AF65-F5344CB8AC3E}">
        <p14:creationId xmlns:p14="http://schemas.microsoft.com/office/powerpoint/2010/main" val="34714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5F4AE6-3D20-DB44-81F1-48ECC375296D}" type="slidenum">
              <a:rPr lang="en-US" smtClean="0"/>
              <a:t>36</a:t>
            </a:fld>
            <a:endParaRPr lang="en-US" dirty="0"/>
          </a:p>
        </p:txBody>
      </p:sp>
    </p:spTree>
    <p:extLst>
      <p:ext uri="{BB962C8B-B14F-4D97-AF65-F5344CB8AC3E}">
        <p14:creationId xmlns:p14="http://schemas.microsoft.com/office/powerpoint/2010/main" val="869847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6853B3-9777-F749-9B3D-2F687AB37EC2}" type="slidenum">
              <a:rPr lang="en-US" smtClean="0"/>
              <a:pPr>
                <a:defRPr/>
              </a:pPr>
              <a:t>39</a:t>
            </a:fld>
            <a:endParaRPr lang="en-US" dirty="0"/>
          </a:p>
        </p:txBody>
      </p:sp>
    </p:spTree>
    <p:extLst>
      <p:ext uri="{BB962C8B-B14F-4D97-AF65-F5344CB8AC3E}">
        <p14:creationId xmlns:p14="http://schemas.microsoft.com/office/powerpoint/2010/main" val="213305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dirty="0"/>
              <a:t>There are three levels of relationships. Research says that the most reliable indicator of whether someone will agree with you is trust, but also hardest to create.. remind them when they helped in the past. Point to where trust has been built. if they don</a:t>
            </a:r>
            <a:r>
              <a:rPr lang="ja-JP" altLang="en-US"/>
              <a:t>’</a:t>
            </a:r>
            <a:r>
              <a:rPr lang="en-US" altLang="ja-JP" dirty="0"/>
              <a:t>t yet have a reason to trust you it</a:t>
            </a:r>
            <a:r>
              <a:rPr lang="ja-JP" altLang="en-US"/>
              <a:t>’</a:t>
            </a:r>
            <a:r>
              <a:rPr lang="en-US" altLang="ja-JP" dirty="0"/>
              <a:t>s a big barrier, you have to then find ways to build small trust. If you can</a:t>
            </a:r>
            <a:r>
              <a:rPr lang="ja-JP" altLang="en-US"/>
              <a:t>’</a:t>
            </a:r>
            <a:r>
              <a:rPr lang="en-US" altLang="ja-JP" dirty="0"/>
              <a:t>t you may not be ready, because that door may only be opened once.</a:t>
            </a:r>
          </a:p>
        </p:txBody>
      </p:sp>
      <p:sp>
        <p:nvSpPr>
          <p:cNvPr id="4" name="Slide Number Placeholder 3"/>
          <p:cNvSpPr>
            <a:spLocks noGrp="1"/>
          </p:cNvSpPr>
          <p:nvPr>
            <p:ph type="sldNum" sz="quarter" idx="10"/>
          </p:nvPr>
        </p:nvSpPr>
        <p:spPr/>
        <p:txBody>
          <a:bodyPr/>
          <a:lstStyle/>
          <a:p>
            <a:pPr>
              <a:defRPr/>
            </a:pPr>
            <a:fld id="{5F318838-3B41-CA45-ABC0-1DA0B9981738}" type="slidenum">
              <a:rPr lang="en-US" smtClean="0"/>
              <a:pPr>
                <a:defRPr/>
              </a:pPr>
              <a:t>40</a:t>
            </a:fld>
            <a:endParaRPr lang="en-US" dirty="0"/>
          </a:p>
        </p:txBody>
      </p:sp>
    </p:spTree>
    <p:extLst>
      <p:ext uri="{BB962C8B-B14F-4D97-AF65-F5344CB8AC3E}">
        <p14:creationId xmlns:p14="http://schemas.microsoft.com/office/powerpoint/2010/main" val="481534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318838-3B41-CA45-ABC0-1DA0B9981738}" type="slidenum">
              <a:rPr lang="en-US" smtClean="0"/>
              <a:pPr>
                <a:defRPr/>
              </a:pPr>
              <a:t>42</a:t>
            </a:fld>
            <a:endParaRPr lang="en-US" dirty="0"/>
          </a:p>
        </p:txBody>
      </p:sp>
    </p:spTree>
    <p:extLst>
      <p:ext uri="{BB962C8B-B14F-4D97-AF65-F5344CB8AC3E}">
        <p14:creationId xmlns:p14="http://schemas.microsoft.com/office/powerpoint/2010/main" val="2122109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Move to 40</a:t>
            </a:r>
            <a:endParaRPr lang="en-US" dirty="0"/>
          </a:p>
        </p:txBody>
      </p:sp>
      <p:sp>
        <p:nvSpPr>
          <p:cNvPr id="4" name="Slide Number Placeholder 3"/>
          <p:cNvSpPr>
            <a:spLocks noGrp="1"/>
          </p:cNvSpPr>
          <p:nvPr>
            <p:ph type="sldNum" sz="quarter" idx="10"/>
          </p:nvPr>
        </p:nvSpPr>
        <p:spPr/>
        <p:txBody>
          <a:bodyPr/>
          <a:lstStyle/>
          <a:p>
            <a:pPr>
              <a:defRPr/>
            </a:pPr>
            <a:fld id="{5F318838-3B41-CA45-ABC0-1DA0B9981738}" type="slidenum">
              <a:rPr lang="en-US" smtClean="0"/>
              <a:pPr>
                <a:defRPr/>
              </a:pPr>
              <a:t>43</a:t>
            </a:fld>
            <a:endParaRPr lang="en-US" dirty="0"/>
          </a:p>
        </p:txBody>
      </p:sp>
    </p:spTree>
    <p:extLst>
      <p:ext uri="{BB962C8B-B14F-4D97-AF65-F5344CB8AC3E}">
        <p14:creationId xmlns:p14="http://schemas.microsoft.com/office/powerpoint/2010/main" val="1157828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318838-3B41-CA45-ABC0-1DA0B9981738}" type="slidenum">
              <a:rPr lang="en-US" smtClean="0"/>
              <a:pPr>
                <a:defRPr/>
              </a:pPr>
              <a:t>44</a:t>
            </a:fld>
            <a:endParaRPr lang="en-US" dirty="0"/>
          </a:p>
        </p:txBody>
      </p:sp>
    </p:spTree>
    <p:extLst>
      <p:ext uri="{BB962C8B-B14F-4D97-AF65-F5344CB8AC3E}">
        <p14:creationId xmlns:p14="http://schemas.microsoft.com/office/powerpoint/2010/main" val="1289432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5F318838-3B41-CA45-ABC0-1DA0B9981738}" type="slidenum">
              <a:rPr lang="en-US" smtClean="0"/>
              <a:pPr>
                <a:defRPr/>
              </a:pPr>
              <a:t>45</a:t>
            </a:fld>
            <a:endParaRPr lang="en-US" dirty="0"/>
          </a:p>
        </p:txBody>
      </p:sp>
    </p:spTree>
    <p:extLst>
      <p:ext uri="{BB962C8B-B14F-4D97-AF65-F5344CB8AC3E}">
        <p14:creationId xmlns:p14="http://schemas.microsoft.com/office/powerpoint/2010/main" val="1039877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318838-3B41-CA45-ABC0-1DA0B9981738}" type="slidenum">
              <a:rPr lang="en-US" smtClean="0"/>
              <a:pPr>
                <a:defRPr/>
              </a:pPr>
              <a:t>46</a:t>
            </a:fld>
            <a:endParaRPr lang="en-US" dirty="0"/>
          </a:p>
        </p:txBody>
      </p:sp>
    </p:spTree>
    <p:extLst>
      <p:ext uri="{BB962C8B-B14F-4D97-AF65-F5344CB8AC3E}">
        <p14:creationId xmlns:p14="http://schemas.microsoft.com/office/powerpoint/2010/main" val="4164340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318838-3B41-CA45-ABC0-1DA0B9981738}" type="slidenum">
              <a:rPr lang="en-US" smtClean="0"/>
              <a:pPr>
                <a:defRPr/>
              </a:pPr>
              <a:t>47</a:t>
            </a:fld>
            <a:endParaRPr lang="en-US" dirty="0"/>
          </a:p>
        </p:txBody>
      </p:sp>
    </p:spTree>
    <p:extLst>
      <p:ext uri="{BB962C8B-B14F-4D97-AF65-F5344CB8AC3E}">
        <p14:creationId xmlns:p14="http://schemas.microsoft.com/office/powerpoint/2010/main" val="2562530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a:t>There are many different levels involved in negotiation. As many of you have experienced, people often come to the table with a position or an issue, as opposed to coming clean about a particular interest they are trying to meet (to be honest, sometimes people are aware of these interests and sometimes they are</a:t>
            </a:r>
            <a:r>
              <a:rPr lang="en-US" sz="1200" baseline="0" dirty="0"/>
              <a:t> no</a:t>
            </a:r>
            <a:r>
              <a:rPr lang="en-US" sz="1200" dirty="0"/>
              <a:t>t - it</a:t>
            </a:r>
            <a:r>
              <a:rPr lang="ja-JP" altLang="en-US" sz="1200"/>
              <a:t>’</a:t>
            </a:r>
            <a:r>
              <a:rPr lang="en-US" sz="1200" dirty="0"/>
              <a:t>s your job to help them understand their interests. What do I mean? Here</a:t>
            </a:r>
            <a:r>
              <a:rPr lang="ja-JP" altLang="en-US" sz="1200"/>
              <a:t>’</a:t>
            </a:r>
            <a:r>
              <a:rPr lang="en-US" sz="1200" dirty="0"/>
              <a:t>s an example:</a:t>
            </a:r>
          </a:p>
          <a:p>
            <a:endParaRPr lang="en-US" sz="1200" dirty="0"/>
          </a:p>
          <a:p>
            <a:r>
              <a:rPr lang="en-US" sz="1200" dirty="0"/>
              <a:t>A client of mine wanted to create an interventional cardiology program in his hospital, and a nearby hospital that specialized in tertiary cardiac care offered to create a JV for interventional cardiology that seemed like it would produce</a:t>
            </a:r>
            <a:r>
              <a:rPr lang="en-US" sz="1200" baseline="0" dirty="0"/>
              <a:t> a very </a:t>
            </a:r>
            <a:r>
              <a:rPr lang="en-US" sz="1200" dirty="0"/>
              <a:t>lucrative partnership.</a:t>
            </a:r>
          </a:p>
          <a:p>
            <a:endParaRPr lang="en-US" sz="1200" dirty="0"/>
          </a:p>
          <a:p>
            <a:r>
              <a:rPr lang="en-US" sz="1200" dirty="0"/>
              <a:t>Let’s start with the Position – Let’s create a JV -- both CEOs had a good relationship and came to the table planning to create a JV in cardiac care </a:t>
            </a:r>
          </a:p>
          <a:p>
            <a:endParaRPr lang="en-US" sz="1200" dirty="0"/>
          </a:p>
          <a:p>
            <a:r>
              <a:rPr lang="en-US" sz="1200" dirty="0"/>
              <a:t>Next comes the Issue - Creating the JV - what</a:t>
            </a:r>
            <a:r>
              <a:rPr lang="ja-JP" altLang="en-US" sz="1200"/>
              <a:t>’</a:t>
            </a:r>
            <a:r>
              <a:rPr lang="en-US" sz="1200" dirty="0"/>
              <a:t>s in, what</a:t>
            </a:r>
            <a:r>
              <a:rPr lang="ja-JP" altLang="en-US" sz="1200"/>
              <a:t>’</a:t>
            </a:r>
            <a:r>
              <a:rPr lang="en-US" sz="1200" dirty="0"/>
              <a:t>s out, how do the partners collaborate, etc. </a:t>
            </a:r>
          </a:p>
          <a:p>
            <a:endParaRPr lang="en-US" sz="1200" dirty="0"/>
          </a:p>
          <a:p>
            <a:r>
              <a:rPr lang="en-US" sz="1200" dirty="0"/>
              <a:t>Now to the Underlying interest - for my client – the CEO knew he needed comprehensive cardiac services to be available for his community and that it would need to be economically feasible. For the other party, what we did not know at the time was this entity was bleeding money and was in financial crisis. This was not the public face of the institution. The other hospital was looking to my client and his system to save them - and it turns out that they were not savable. Had my client not known enough about what he was looking for and to dig deep enough to understand the intentions on the other side (through conversations and analysis), he easily could have rushed into that deal (which seemed terrific at face value) bringing not just one but possibly two institutions down in the process. </a:t>
            </a:r>
          </a:p>
          <a:p>
            <a:endParaRPr lang="en-US" sz="1200" dirty="0"/>
          </a:p>
          <a:p>
            <a:r>
              <a:rPr lang="en-US" sz="1200" dirty="0"/>
              <a:t>TAKE AWAY - WHAT IS IT YOU</a:t>
            </a:r>
            <a:r>
              <a:rPr lang="ja-JP" altLang="en-US" sz="1200"/>
              <a:t>’</a:t>
            </a:r>
            <a:r>
              <a:rPr lang="en-US" sz="1200" dirty="0"/>
              <a:t>RE ULTIMATELY TRYING TO ACCOMPLISH? LOOK BENEATH THE WATER LINE. People often overly focus on positioning. People forget about or take for granted their interests. Understanding interests gives you greater flexibility in terms of problem solving and coming to a solid agreement. </a:t>
            </a:r>
          </a:p>
          <a:p>
            <a:endParaRPr lang="en-US" sz="1200" dirty="0"/>
          </a:p>
          <a:p>
            <a:r>
              <a:rPr lang="en-US" sz="1200" dirty="0"/>
              <a:t>…There is a simple way to do this – just ask the question “Why?” We do this to ourselves when we help</a:t>
            </a:r>
            <a:r>
              <a:rPr lang="en-US" sz="1200" baseline="0" dirty="0"/>
              <a:t> clients engage in structured interests analyses that form the basis for negotiations around many different types of issues. We hear positions and ask “why” until we all agree that we have hit the core interest. </a:t>
            </a:r>
          </a:p>
          <a:p>
            <a:endParaRPr lang="en-US" sz="1200" baseline="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5F318838-3B41-CA45-ABC0-1DA0B9981738}" type="slidenum">
              <a:rPr lang="en-US" smtClean="0"/>
              <a:pPr>
                <a:defRPr/>
              </a:pPr>
              <a:t>48</a:t>
            </a:fld>
            <a:endParaRPr lang="en-US" dirty="0"/>
          </a:p>
        </p:txBody>
      </p:sp>
    </p:spTree>
    <p:extLst>
      <p:ext uri="{BB962C8B-B14F-4D97-AF65-F5344CB8AC3E}">
        <p14:creationId xmlns:p14="http://schemas.microsoft.com/office/powerpoint/2010/main" val="945013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318838-3B41-CA45-ABC0-1DA0B9981738}" type="slidenum">
              <a:rPr lang="en-US" smtClean="0"/>
              <a:pPr>
                <a:defRPr/>
              </a:pPr>
              <a:t>4</a:t>
            </a:fld>
            <a:endParaRPr lang="en-US" dirty="0"/>
          </a:p>
        </p:txBody>
      </p:sp>
    </p:spTree>
    <p:extLst>
      <p:ext uri="{BB962C8B-B14F-4D97-AF65-F5344CB8AC3E}">
        <p14:creationId xmlns:p14="http://schemas.microsoft.com/office/powerpoint/2010/main" val="39666210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dirty="0"/>
              <a:t>Introduce example – work with a client. Budget issue?</a:t>
            </a:r>
          </a:p>
          <a:p>
            <a:endParaRPr lang="en-US" dirty="0"/>
          </a:p>
          <a:p>
            <a:endParaRPr lang="en-US" dirty="0"/>
          </a:p>
          <a:p>
            <a:r>
              <a:rPr lang="en-US" dirty="0"/>
              <a:t>Understand the perspective</a:t>
            </a:r>
            <a:r>
              <a:rPr lang="en-US" baseline="0" dirty="0"/>
              <a:t> of the other</a:t>
            </a:r>
          </a:p>
          <a:p>
            <a:endParaRPr lang="en-US" baseline="0" dirty="0"/>
          </a:p>
          <a:p>
            <a:r>
              <a:rPr lang="en-US" baseline="0" dirty="0"/>
              <a:t>What’s going on In Forsyth</a:t>
            </a:r>
            <a:endParaRPr lang="en-US" dirty="0"/>
          </a:p>
        </p:txBody>
      </p:sp>
      <p:sp>
        <p:nvSpPr>
          <p:cNvPr id="4" name="Slide Number Placeholder 3"/>
          <p:cNvSpPr>
            <a:spLocks noGrp="1"/>
          </p:cNvSpPr>
          <p:nvPr>
            <p:ph type="sldNum" sz="quarter" idx="10"/>
          </p:nvPr>
        </p:nvSpPr>
        <p:spPr/>
        <p:txBody>
          <a:bodyPr/>
          <a:lstStyle/>
          <a:p>
            <a:pPr>
              <a:defRPr/>
            </a:pPr>
            <a:fld id="{5F318838-3B41-CA45-ABC0-1DA0B9981738}" type="slidenum">
              <a:rPr lang="en-US" smtClean="0">
                <a:solidFill>
                  <a:prstClr val="black"/>
                </a:solidFill>
              </a:rPr>
              <a:pPr>
                <a:defRPr/>
              </a:pPr>
              <a:t>49</a:t>
            </a:fld>
            <a:endParaRPr lang="en-US" dirty="0">
              <a:solidFill>
                <a:prstClr val="black"/>
              </a:solidFill>
            </a:endParaRPr>
          </a:p>
        </p:txBody>
      </p:sp>
    </p:spTree>
    <p:extLst>
      <p:ext uri="{BB962C8B-B14F-4D97-AF65-F5344CB8AC3E}">
        <p14:creationId xmlns:p14="http://schemas.microsoft.com/office/powerpoint/2010/main" val="4527874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318838-3B41-CA45-ABC0-1DA0B9981738}" type="slidenum">
              <a:rPr lang="en-US" smtClean="0"/>
              <a:pPr>
                <a:defRPr/>
              </a:pPr>
              <a:t>50</a:t>
            </a:fld>
            <a:endParaRPr lang="en-US" dirty="0"/>
          </a:p>
        </p:txBody>
      </p:sp>
    </p:spTree>
    <p:extLst>
      <p:ext uri="{BB962C8B-B14F-4D97-AF65-F5344CB8AC3E}">
        <p14:creationId xmlns:p14="http://schemas.microsoft.com/office/powerpoint/2010/main" val="1017970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318838-3B41-CA45-ABC0-1DA0B9981738}" type="slidenum">
              <a:rPr lang="en-US" smtClean="0"/>
              <a:pPr>
                <a:defRPr/>
              </a:pPr>
              <a:t>52</a:t>
            </a:fld>
            <a:endParaRPr lang="en-US" dirty="0"/>
          </a:p>
        </p:txBody>
      </p:sp>
    </p:spTree>
    <p:extLst>
      <p:ext uri="{BB962C8B-B14F-4D97-AF65-F5344CB8AC3E}">
        <p14:creationId xmlns:p14="http://schemas.microsoft.com/office/powerpoint/2010/main" val="5201480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318838-3B41-CA45-ABC0-1DA0B9981738}" type="slidenum">
              <a:rPr lang="en-US" smtClean="0"/>
              <a:pPr>
                <a:defRPr/>
              </a:pPr>
              <a:t>53</a:t>
            </a:fld>
            <a:endParaRPr lang="en-US" dirty="0"/>
          </a:p>
        </p:txBody>
      </p:sp>
    </p:spTree>
    <p:extLst>
      <p:ext uri="{BB962C8B-B14F-4D97-AF65-F5344CB8AC3E}">
        <p14:creationId xmlns:p14="http://schemas.microsoft.com/office/powerpoint/2010/main" val="2307386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Measure of progress =</a:t>
            </a:r>
            <a:r>
              <a:rPr lang="en-US" baseline="0" dirty="0"/>
              <a:t> “how would I know if I have been successful”</a:t>
            </a:r>
            <a:endParaRPr lang="en-US" dirty="0"/>
          </a:p>
        </p:txBody>
      </p:sp>
      <p:sp>
        <p:nvSpPr>
          <p:cNvPr id="4" name="Slide Number Placeholder 3"/>
          <p:cNvSpPr>
            <a:spLocks noGrp="1"/>
          </p:cNvSpPr>
          <p:nvPr>
            <p:ph type="sldNum" sz="quarter" idx="10"/>
          </p:nvPr>
        </p:nvSpPr>
        <p:spPr/>
        <p:txBody>
          <a:bodyPr/>
          <a:lstStyle/>
          <a:p>
            <a:fld id="{97B11709-C4E8-494D-8E61-F579602EB86E}" type="slidenum">
              <a:rPr lang="en-US" smtClean="0"/>
              <a:pPr/>
              <a:t>54</a:t>
            </a:fld>
            <a:endParaRPr lang="en-US" dirty="0"/>
          </a:p>
        </p:txBody>
      </p:sp>
    </p:spTree>
    <p:extLst>
      <p:ext uri="{BB962C8B-B14F-4D97-AF65-F5344CB8AC3E}">
        <p14:creationId xmlns:p14="http://schemas.microsoft.com/office/powerpoint/2010/main" val="123484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5F4AE6-3D20-DB44-81F1-48ECC375296D}" type="slidenum">
              <a:rPr lang="en-US" smtClean="0"/>
              <a:t>55</a:t>
            </a:fld>
            <a:endParaRPr lang="en-US" dirty="0"/>
          </a:p>
        </p:txBody>
      </p:sp>
    </p:spTree>
    <p:extLst>
      <p:ext uri="{BB962C8B-B14F-4D97-AF65-F5344CB8AC3E}">
        <p14:creationId xmlns:p14="http://schemas.microsoft.com/office/powerpoint/2010/main" val="10507152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075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MS PGothic" charset="0"/>
            </a:endParaRPr>
          </a:p>
        </p:txBody>
      </p:sp>
      <p:sp>
        <p:nvSpPr>
          <p:cNvPr id="1075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30766" indent="-281064">
              <a:defRPr sz="2400">
                <a:solidFill>
                  <a:schemeClr val="tx1"/>
                </a:solidFill>
                <a:latin typeface="Calibri" charset="0"/>
                <a:ea typeface="MS PGothic" charset="0"/>
                <a:cs typeface="MS PGothic" charset="0"/>
              </a:defRPr>
            </a:lvl2pPr>
            <a:lvl3pPr marL="1124255" indent="-224851">
              <a:defRPr sz="2400">
                <a:solidFill>
                  <a:schemeClr val="tx1"/>
                </a:solidFill>
                <a:latin typeface="Calibri" charset="0"/>
                <a:ea typeface="MS PGothic" charset="0"/>
                <a:cs typeface="MS PGothic" charset="0"/>
              </a:defRPr>
            </a:lvl3pPr>
            <a:lvl4pPr marL="1573957" indent="-224851">
              <a:defRPr sz="2400">
                <a:solidFill>
                  <a:schemeClr val="tx1"/>
                </a:solidFill>
                <a:latin typeface="Calibri" charset="0"/>
                <a:ea typeface="MS PGothic" charset="0"/>
                <a:cs typeface="MS PGothic" charset="0"/>
              </a:defRPr>
            </a:lvl4pPr>
            <a:lvl5pPr marL="2023659" indent="-224851">
              <a:defRPr sz="2400">
                <a:solidFill>
                  <a:schemeClr val="tx1"/>
                </a:solidFill>
                <a:latin typeface="Calibri" charset="0"/>
                <a:ea typeface="MS PGothic" charset="0"/>
                <a:cs typeface="MS PGothic" charset="0"/>
              </a:defRPr>
            </a:lvl5pPr>
            <a:lvl6pPr marL="2473361" indent="-224851" eaLnBrk="0" fontAlgn="base" hangingPunct="0">
              <a:spcBef>
                <a:spcPct val="0"/>
              </a:spcBef>
              <a:spcAft>
                <a:spcPct val="0"/>
              </a:spcAft>
              <a:defRPr sz="2400">
                <a:solidFill>
                  <a:schemeClr val="tx1"/>
                </a:solidFill>
                <a:latin typeface="Calibri" charset="0"/>
                <a:ea typeface="MS PGothic" charset="0"/>
                <a:cs typeface="MS PGothic" charset="0"/>
              </a:defRPr>
            </a:lvl6pPr>
            <a:lvl7pPr marL="2923062" indent="-224851" eaLnBrk="0" fontAlgn="base" hangingPunct="0">
              <a:spcBef>
                <a:spcPct val="0"/>
              </a:spcBef>
              <a:spcAft>
                <a:spcPct val="0"/>
              </a:spcAft>
              <a:defRPr sz="2400">
                <a:solidFill>
                  <a:schemeClr val="tx1"/>
                </a:solidFill>
                <a:latin typeface="Calibri" charset="0"/>
                <a:ea typeface="MS PGothic" charset="0"/>
                <a:cs typeface="MS PGothic" charset="0"/>
              </a:defRPr>
            </a:lvl7pPr>
            <a:lvl8pPr marL="3372764" indent="-224851" eaLnBrk="0" fontAlgn="base" hangingPunct="0">
              <a:spcBef>
                <a:spcPct val="0"/>
              </a:spcBef>
              <a:spcAft>
                <a:spcPct val="0"/>
              </a:spcAft>
              <a:defRPr sz="2400">
                <a:solidFill>
                  <a:schemeClr val="tx1"/>
                </a:solidFill>
                <a:latin typeface="Calibri" charset="0"/>
                <a:ea typeface="MS PGothic" charset="0"/>
                <a:cs typeface="MS PGothic" charset="0"/>
              </a:defRPr>
            </a:lvl8pPr>
            <a:lvl9pPr marL="3822466" indent="-224851" eaLnBrk="0" fontAlgn="base" hangingPunct="0">
              <a:spcBef>
                <a:spcPct val="0"/>
              </a:spcBef>
              <a:spcAft>
                <a:spcPct val="0"/>
              </a:spcAft>
              <a:defRPr sz="2400">
                <a:solidFill>
                  <a:schemeClr val="tx1"/>
                </a:solidFill>
                <a:latin typeface="Calibri" charset="0"/>
                <a:ea typeface="MS PGothic" charset="0"/>
                <a:cs typeface="MS PGothic" charset="0"/>
              </a:defRPr>
            </a:lvl9pPr>
          </a:lstStyle>
          <a:p>
            <a:fld id="{AE9DD4DC-7B2F-F643-9FD6-54148354D993}" type="slidenum">
              <a:rPr lang="en-US" sz="1200"/>
              <a:pPr/>
              <a:t>56</a:t>
            </a:fld>
            <a:endParaRPr lang="en-US" sz="1200" dirty="0"/>
          </a:p>
        </p:txBody>
      </p:sp>
    </p:spTree>
    <p:extLst>
      <p:ext uri="{BB962C8B-B14F-4D97-AF65-F5344CB8AC3E}">
        <p14:creationId xmlns:p14="http://schemas.microsoft.com/office/powerpoint/2010/main" val="9893566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318838-3B41-CA45-ABC0-1DA0B9981738}" type="slidenum">
              <a:rPr lang="en-US" smtClean="0"/>
              <a:pPr>
                <a:defRPr/>
              </a:pPr>
              <a:t>58</a:t>
            </a:fld>
            <a:endParaRPr lang="en-US" dirty="0"/>
          </a:p>
        </p:txBody>
      </p:sp>
    </p:spTree>
    <p:extLst>
      <p:ext uri="{BB962C8B-B14F-4D97-AF65-F5344CB8AC3E}">
        <p14:creationId xmlns:p14="http://schemas.microsoft.com/office/powerpoint/2010/main" val="15871995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5F4AE6-3D20-DB44-81F1-48ECC375296D}" type="slidenum">
              <a:rPr lang="en-US" smtClean="0"/>
              <a:t>59</a:t>
            </a:fld>
            <a:endParaRPr lang="en-US" dirty="0"/>
          </a:p>
        </p:txBody>
      </p:sp>
    </p:spTree>
    <p:extLst>
      <p:ext uri="{BB962C8B-B14F-4D97-AF65-F5344CB8AC3E}">
        <p14:creationId xmlns:p14="http://schemas.microsoft.com/office/powerpoint/2010/main" val="19382236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318838-3B41-CA45-ABC0-1DA0B9981738}" type="slidenum">
              <a:rPr lang="en-US" smtClean="0"/>
              <a:pPr>
                <a:defRPr/>
              </a:pPr>
              <a:t>60</a:t>
            </a:fld>
            <a:endParaRPr lang="en-US" dirty="0"/>
          </a:p>
        </p:txBody>
      </p:sp>
    </p:spTree>
    <p:extLst>
      <p:ext uri="{BB962C8B-B14F-4D97-AF65-F5344CB8AC3E}">
        <p14:creationId xmlns:p14="http://schemas.microsoft.com/office/powerpoint/2010/main" val="1272795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570AC34-57DF-0744-BB14-1A21F4A7EB00}" type="slidenum">
              <a:rPr lang="en-US" sz="1200"/>
              <a:pPr/>
              <a:t>5</a:t>
            </a:fld>
            <a:endParaRPr lang="en-US" sz="1200" dirty="0"/>
          </a:p>
        </p:txBody>
      </p:sp>
      <p:sp>
        <p:nvSpPr>
          <p:cNvPr id="22530" name="Rectangle 2"/>
          <p:cNvSpPr>
            <a:spLocks noGrp="1" noRot="1" noChangeAspect="1" noChangeArrowheads="1"/>
          </p:cNvSpPr>
          <p:nvPr>
            <p:ph type="sldImg"/>
          </p:nvPr>
        </p:nvSpPr>
        <p:spPr>
          <a:xfrm>
            <a:off x="1293813" y="820738"/>
            <a:ext cx="4271962" cy="3205162"/>
          </a:xfrm>
          <a:solidFill>
            <a:srgbClr val="FFFFFF"/>
          </a:solidFill>
          <a:ln/>
        </p:spPr>
      </p:sp>
      <p:sp>
        <p:nvSpPr>
          <p:cNvPr id="22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739698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3FA739E5-FCEA-F64C-AD76-D2BAA1BFB471}" type="slidenum">
              <a:rPr lang="en-US" sz="1200" i="0"/>
              <a:pPr/>
              <a:t>7</a:t>
            </a:fld>
            <a:endParaRPr lang="en-US" sz="1200" i="0" dirty="0"/>
          </a:p>
        </p:txBody>
      </p:sp>
      <p:sp>
        <p:nvSpPr>
          <p:cNvPr id="231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9811"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873921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5F4AE6-3D20-DB44-81F1-48ECC375296D}" type="slidenum">
              <a:rPr lang="en-US" smtClean="0"/>
              <a:t>8</a:t>
            </a:fld>
            <a:endParaRPr lang="en-US" dirty="0"/>
          </a:p>
        </p:txBody>
      </p:sp>
    </p:spTree>
    <p:extLst>
      <p:ext uri="{BB962C8B-B14F-4D97-AF65-F5344CB8AC3E}">
        <p14:creationId xmlns:p14="http://schemas.microsoft.com/office/powerpoint/2010/main" val="1173923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5F4AE6-3D20-DB44-81F1-48ECC375296D}" type="slidenum">
              <a:rPr lang="en-US" smtClean="0"/>
              <a:t>9</a:t>
            </a:fld>
            <a:endParaRPr lang="en-US" dirty="0"/>
          </a:p>
        </p:txBody>
      </p:sp>
    </p:spTree>
    <p:extLst>
      <p:ext uri="{BB962C8B-B14F-4D97-AF65-F5344CB8AC3E}">
        <p14:creationId xmlns:p14="http://schemas.microsoft.com/office/powerpoint/2010/main" val="3855101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5F4AE6-3D20-DB44-81F1-48ECC375296D}" type="slidenum">
              <a:rPr lang="en-US" smtClean="0"/>
              <a:t>10</a:t>
            </a:fld>
            <a:endParaRPr lang="en-US" dirty="0"/>
          </a:p>
        </p:txBody>
      </p:sp>
    </p:spTree>
    <p:extLst>
      <p:ext uri="{BB962C8B-B14F-4D97-AF65-F5344CB8AC3E}">
        <p14:creationId xmlns:p14="http://schemas.microsoft.com/office/powerpoint/2010/main" val="826545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Presiding</a:t>
            </a:r>
            <a:r>
              <a:rPr lang="en-US" baseline="0" dirty="0"/>
              <a:t> Judge, their judge</a:t>
            </a:r>
          </a:p>
          <a:p>
            <a:endParaRPr lang="en-US" dirty="0"/>
          </a:p>
        </p:txBody>
      </p:sp>
      <p:sp>
        <p:nvSpPr>
          <p:cNvPr id="4" name="Slide Number Placeholder 3"/>
          <p:cNvSpPr>
            <a:spLocks noGrp="1"/>
          </p:cNvSpPr>
          <p:nvPr>
            <p:ph type="sldNum" sz="quarter" idx="10"/>
          </p:nvPr>
        </p:nvSpPr>
        <p:spPr/>
        <p:txBody>
          <a:bodyPr/>
          <a:lstStyle/>
          <a:p>
            <a:pPr>
              <a:defRPr/>
            </a:pPr>
            <a:fld id="{5F318838-3B41-CA45-ABC0-1DA0B9981738}" type="slidenum">
              <a:rPr lang="en-US" smtClean="0"/>
              <a:pPr>
                <a:defRPr/>
              </a:pPr>
              <a:t>14</a:t>
            </a:fld>
            <a:endParaRPr lang="en-US" dirty="0"/>
          </a:p>
        </p:txBody>
      </p:sp>
    </p:spTree>
    <p:extLst>
      <p:ext uri="{BB962C8B-B14F-4D97-AF65-F5344CB8AC3E}">
        <p14:creationId xmlns:p14="http://schemas.microsoft.com/office/powerpoint/2010/main" val="904245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p:cNvSpPr/>
          <p:nvPr/>
        </p:nvSpPr>
        <p:spPr>
          <a:xfrm>
            <a:off x="328613" y="4491038"/>
            <a:ext cx="973137" cy="136525"/>
          </a:xfrm>
          <a:prstGeom prst="rect">
            <a:avLst/>
          </a:prstGeom>
          <a:solidFill>
            <a:srgbClr val="AE4A3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latin typeface="Tahoma"/>
            </a:endParaRPr>
          </a:p>
        </p:txBody>
      </p:sp>
      <p:sp>
        <p:nvSpPr>
          <p:cNvPr id="5" name="Rectangle 4"/>
          <p:cNvSpPr/>
          <p:nvPr/>
        </p:nvSpPr>
        <p:spPr>
          <a:xfrm>
            <a:off x="1439863" y="4491038"/>
            <a:ext cx="7333488" cy="136525"/>
          </a:xfrm>
          <a:prstGeom prst="rect">
            <a:avLst/>
          </a:prstGeom>
          <a:solidFill>
            <a:srgbClr val="301F49"/>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latin typeface="Tahoma"/>
            </a:endParaRPr>
          </a:p>
        </p:txBody>
      </p:sp>
      <p:cxnSp>
        <p:nvCxnSpPr>
          <p:cNvPr id="7" name="Straight Connector 6"/>
          <p:cNvCxnSpPr/>
          <p:nvPr userDrawn="1"/>
        </p:nvCxnSpPr>
        <p:spPr>
          <a:xfrm flipV="1">
            <a:off x="1365250" y="242888"/>
            <a:ext cx="0" cy="6350000"/>
          </a:xfrm>
          <a:prstGeom prst="line">
            <a:avLst/>
          </a:prstGeom>
          <a:ln>
            <a:solidFill>
              <a:srgbClr val="C6C8CA"/>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4"/>
          <p:cNvSpPr txBox="1">
            <a:spLocks/>
          </p:cNvSpPr>
          <p:nvPr userDrawn="1"/>
        </p:nvSpPr>
        <p:spPr>
          <a:xfrm>
            <a:off x="1450975" y="6411913"/>
            <a:ext cx="439738" cy="284162"/>
          </a:xfrm>
          <a:prstGeom prst="rect">
            <a:avLst/>
          </a:prstGeom>
        </p:spPr>
        <p:txBody>
          <a:bodyPr lIns="0" tIns="0" rIns="0" bIns="0" anchor="ctr"/>
          <a:lstStyle>
            <a:defPPr>
              <a:defRPr lang="en-US"/>
            </a:defPPr>
            <a:lvl1pPr algn="r" defTabSz="457200" rtl="0" fontAlgn="auto">
              <a:spcBef>
                <a:spcPts val="0"/>
              </a:spcBef>
              <a:spcAft>
                <a:spcPts val="0"/>
              </a:spcAft>
              <a:defRPr sz="2400" kern="1200" smtClean="0">
                <a:solidFill>
                  <a:srgbClr val="AE4A32"/>
                </a:solidFill>
                <a:latin typeface="Tahoma"/>
                <a:ea typeface="+mn-ea"/>
                <a:cs typeface="Tahoma"/>
              </a:defRPr>
            </a:lvl1pPr>
            <a:lvl2pPr marL="457200"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5pPr>
            <a:lvl6pPr marL="2286000" algn="l" defTabSz="457200" rtl="0" eaLnBrk="1" latinLnBrk="0" hangingPunct="1">
              <a:defRPr kern="1200">
                <a:solidFill>
                  <a:schemeClr val="tx1"/>
                </a:solidFill>
                <a:latin typeface="Tw Cen MT" charset="0"/>
                <a:ea typeface="ＭＳ Ｐゴシック" charset="0"/>
                <a:cs typeface="ＭＳ Ｐゴシック" charset="0"/>
              </a:defRPr>
            </a:lvl6pPr>
            <a:lvl7pPr marL="2743200" algn="l" defTabSz="457200" rtl="0" eaLnBrk="1" latinLnBrk="0" hangingPunct="1">
              <a:defRPr kern="1200">
                <a:solidFill>
                  <a:schemeClr val="tx1"/>
                </a:solidFill>
                <a:latin typeface="Tw Cen MT" charset="0"/>
                <a:ea typeface="ＭＳ Ｐゴシック" charset="0"/>
                <a:cs typeface="ＭＳ Ｐゴシック" charset="0"/>
              </a:defRPr>
            </a:lvl7pPr>
            <a:lvl8pPr marL="3200400" algn="l" defTabSz="457200" rtl="0" eaLnBrk="1" latinLnBrk="0" hangingPunct="1">
              <a:defRPr kern="1200">
                <a:solidFill>
                  <a:schemeClr val="tx1"/>
                </a:solidFill>
                <a:latin typeface="Tw Cen MT" charset="0"/>
                <a:ea typeface="ＭＳ Ｐゴシック" charset="0"/>
                <a:cs typeface="ＭＳ Ｐゴシック" charset="0"/>
              </a:defRPr>
            </a:lvl8pPr>
            <a:lvl9pPr marL="3657600" algn="l" defTabSz="457200" rtl="0" eaLnBrk="1" latinLnBrk="0" hangingPunct="1">
              <a:defRPr kern="1200">
                <a:solidFill>
                  <a:schemeClr val="tx1"/>
                </a:solidFill>
                <a:latin typeface="Tw Cen MT" charset="0"/>
                <a:ea typeface="ＭＳ Ｐゴシック" charset="0"/>
                <a:cs typeface="ＭＳ Ｐゴシック" charset="0"/>
              </a:defRPr>
            </a:lvl9pPr>
          </a:lstStyle>
          <a:p>
            <a:pPr algn="l">
              <a:defRPr/>
            </a:pPr>
            <a:r>
              <a:rPr lang="en-US" sz="1000" dirty="0">
                <a:solidFill>
                  <a:srgbClr val="404040"/>
                </a:solidFill>
              </a:rPr>
              <a:t>©CFAR</a:t>
            </a:r>
          </a:p>
        </p:txBody>
      </p:sp>
      <p:sp>
        <p:nvSpPr>
          <p:cNvPr id="8" name="Title 7"/>
          <p:cNvSpPr>
            <a:spLocks noGrp="1"/>
          </p:cNvSpPr>
          <p:nvPr>
            <p:ph type="ctrTitle"/>
          </p:nvPr>
        </p:nvSpPr>
        <p:spPr>
          <a:xfrm>
            <a:off x="1439326" y="2931584"/>
            <a:ext cx="7331611" cy="486833"/>
          </a:xfrm>
        </p:spPr>
        <p:txBody>
          <a:bodyPr anchor="t">
            <a:normAutofit/>
          </a:bodyPr>
          <a:lstStyle>
            <a:lvl1pPr>
              <a:defRPr sz="2400" b="1" i="0" cap="none" baseline="0">
                <a:solidFill>
                  <a:srgbClr val="301F49"/>
                </a:solidFill>
                <a:latin typeface="Tahoma"/>
                <a:cs typeface="Tahoma"/>
              </a:defRPr>
            </a:lvl1pPr>
          </a:lstStyle>
          <a:p>
            <a:r>
              <a:rPr lang="en-US"/>
              <a:t>Click to edit Master title style</a:t>
            </a:r>
            <a:endParaRPr lang="en-US" dirty="0"/>
          </a:p>
        </p:txBody>
      </p:sp>
      <p:sp>
        <p:nvSpPr>
          <p:cNvPr id="6" name="Text Placeholder 5"/>
          <p:cNvSpPr>
            <a:spLocks noGrp="1"/>
          </p:cNvSpPr>
          <p:nvPr>
            <p:ph type="body" sz="quarter" idx="10"/>
          </p:nvPr>
        </p:nvSpPr>
        <p:spPr>
          <a:xfrm>
            <a:off x="1447800" y="3467100"/>
            <a:ext cx="7323138" cy="914400"/>
          </a:xfrm>
        </p:spPr>
        <p:txBody>
          <a:bodyPr/>
          <a:lstStyle>
            <a:lvl1pPr marL="0" indent="0">
              <a:buNone/>
              <a:defRPr>
                <a:solidFill>
                  <a:srgbClr val="404040"/>
                </a:solidFill>
              </a:defRPr>
            </a:lvl1pPr>
            <a:lvl2pPr marL="366713" indent="0">
              <a:buNone/>
              <a:defRPr/>
            </a:lvl2pPr>
            <a:lvl3pPr marL="685800" indent="0">
              <a:buNone/>
              <a:defRPr/>
            </a:lvl3pPr>
            <a:lvl4pPr marL="1143000" indent="0">
              <a:buNone/>
              <a:defRPr/>
            </a:lvl4pPr>
            <a:lvl5pPr marL="1600200" indent="0">
              <a:buNone/>
              <a:defRPr/>
            </a:lvl5pPr>
          </a:lstStyle>
          <a:p>
            <a:pPr lvl="0"/>
            <a:r>
              <a:rPr lang="en-US"/>
              <a:t>Click to edit Master text styles</a:t>
            </a:r>
          </a:p>
        </p:txBody>
      </p:sp>
    </p:spTree>
    <p:extLst>
      <p:ext uri="{BB962C8B-B14F-4D97-AF65-F5344CB8AC3E}">
        <p14:creationId xmlns:p14="http://schemas.microsoft.com/office/powerpoint/2010/main" val="76815370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Blank Slide">
    <p:spTree>
      <p:nvGrpSpPr>
        <p:cNvPr id="1" name=""/>
        <p:cNvGrpSpPr/>
        <p:nvPr/>
      </p:nvGrpSpPr>
      <p:grpSpPr>
        <a:xfrm>
          <a:off x="0" y="0"/>
          <a:ext cx="0" cy="0"/>
          <a:chOff x="0" y="0"/>
          <a:chExt cx="0" cy="0"/>
        </a:xfrm>
      </p:grpSpPr>
      <p:sp>
        <p:nvSpPr>
          <p:cNvPr id="2" name="Title 1"/>
          <p:cNvSpPr>
            <a:spLocks noGrp="1"/>
          </p:cNvSpPr>
          <p:nvPr>
            <p:ph type="title"/>
          </p:nvPr>
        </p:nvSpPr>
        <p:spPr>
          <a:xfrm>
            <a:off x="936625" y="608479"/>
            <a:ext cx="7826375" cy="625475"/>
          </a:xfrm>
        </p:spPr>
        <p:txBody>
          <a:bodyPr/>
          <a:lstStyle/>
          <a:p>
            <a:r>
              <a:rPr lang="en-US"/>
              <a:t>Click to edit Master title style</a:t>
            </a:r>
          </a:p>
        </p:txBody>
      </p:sp>
      <p:sp>
        <p:nvSpPr>
          <p:cNvPr id="3" name="Slide Number Placeholder 4"/>
          <p:cNvSpPr>
            <a:spLocks noGrp="1"/>
          </p:cNvSpPr>
          <p:nvPr>
            <p:ph type="sldNum" sz="quarter" idx="10"/>
          </p:nvPr>
        </p:nvSpPr>
        <p:spPr/>
        <p:txBody>
          <a:bodyPr/>
          <a:lstStyle>
            <a:lvl1pPr>
              <a:defRPr/>
            </a:lvl1pPr>
          </a:lstStyle>
          <a:p>
            <a:pPr>
              <a:defRPr/>
            </a:pPr>
            <a:fld id="{E30847B2-BF07-E740-AC65-64E9E4E859B4}" type="slidenum">
              <a:rPr lang="en-US"/>
              <a:pPr>
                <a:defRPr/>
              </a:pPr>
              <a:t>‹#›</a:t>
            </a:fld>
            <a:endParaRPr lang="en-US" dirty="0"/>
          </a:p>
        </p:txBody>
      </p:sp>
      <p:sp>
        <p:nvSpPr>
          <p:cNvPr id="4" name="Rectangle 3"/>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Slide Number Placeholder 4"/>
          <p:cNvSpPr txBox="1">
            <a:spLocks/>
          </p:cNvSpPr>
          <p:nvPr userDrawn="1"/>
        </p:nvSpPr>
        <p:spPr>
          <a:xfrm>
            <a:off x="8142288" y="6243638"/>
            <a:ext cx="620712" cy="477837"/>
          </a:xfrm>
          <a:prstGeom prst="rect">
            <a:avLst/>
          </a:prstGeom>
        </p:spPr>
        <p:txBody>
          <a:bodyPr vert="horz" lIns="0" tIns="0" rIns="0" bIns="0" rtlCol="0" anchor="ctr"/>
          <a:lstStyle>
            <a:defPPr>
              <a:defRPr lang="en-US"/>
            </a:defPPr>
            <a:lvl1pPr algn="r" defTabSz="457200" rtl="0" fontAlgn="auto">
              <a:spcBef>
                <a:spcPts val="0"/>
              </a:spcBef>
              <a:spcAft>
                <a:spcPts val="0"/>
              </a:spcAft>
              <a:defRPr sz="2400" kern="1200" smtClean="0">
                <a:solidFill>
                  <a:srgbClr val="AE4A32"/>
                </a:solidFill>
                <a:latin typeface="Tahoma"/>
                <a:ea typeface="+mn-ea"/>
                <a:cs typeface="Tahoma"/>
              </a:defRPr>
            </a:lvl1pPr>
            <a:lvl2pPr marL="457200"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5pPr>
            <a:lvl6pPr marL="2286000" algn="l" defTabSz="457200" rtl="0" eaLnBrk="1" latinLnBrk="0" hangingPunct="1">
              <a:defRPr kern="1200">
                <a:solidFill>
                  <a:schemeClr val="tx1"/>
                </a:solidFill>
                <a:latin typeface="Tw Cen MT" charset="0"/>
                <a:ea typeface="ＭＳ Ｐゴシック" charset="0"/>
                <a:cs typeface="ＭＳ Ｐゴシック" charset="0"/>
              </a:defRPr>
            </a:lvl6pPr>
            <a:lvl7pPr marL="2743200" algn="l" defTabSz="457200" rtl="0" eaLnBrk="1" latinLnBrk="0" hangingPunct="1">
              <a:defRPr kern="1200">
                <a:solidFill>
                  <a:schemeClr val="tx1"/>
                </a:solidFill>
                <a:latin typeface="Tw Cen MT" charset="0"/>
                <a:ea typeface="ＭＳ Ｐゴシック" charset="0"/>
                <a:cs typeface="ＭＳ Ｐゴシック" charset="0"/>
              </a:defRPr>
            </a:lvl7pPr>
            <a:lvl8pPr marL="3200400" algn="l" defTabSz="457200" rtl="0" eaLnBrk="1" latinLnBrk="0" hangingPunct="1">
              <a:defRPr kern="1200">
                <a:solidFill>
                  <a:schemeClr val="tx1"/>
                </a:solidFill>
                <a:latin typeface="Tw Cen MT" charset="0"/>
                <a:ea typeface="ＭＳ Ｐゴシック" charset="0"/>
                <a:cs typeface="ＭＳ Ｐゴシック" charset="0"/>
              </a:defRPr>
            </a:lvl8pPr>
            <a:lvl9pPr marL="3657600" algn="l" defTabSz="457200" rtl="0" eaLnBrk="1" latinLnBrk="0" hangingPunct="1">
              <a:defRPr kern="1200">
                <a:solidFill>
                  <a:schemeClr val="tx1"/>
                </a:solidFill>
                <a:latin typeface="Tw Cen MT" charset="0"/>
                <a:ea typeface="ＭＳ Ｐゴシック" charset="0"/>
                <a:cs typeface="ＭＳ Ｐゴシック" charset="0"/>
              </a:defRPr>
            </a:lvl9pPr>
          </a:lstStyle>
          <a:p>
            <a:pPr>
              <a:defRPr/>
            </a:pPr>
            <a:fld id="{776887B2-C19E-5547-8D93-0BA6D0A0742D}" type="slidenum">
              <a:rPr lang="en-US" smtClean="0">
                <a:solidFill>
                  <a:schemeClr val="bg1"/>
                </a:solidFill>
              </a:rPr>
              <a:pPr>
                <a:defRPr/>
              </a:pPr>
              <a:t>‹#›</a:t>
            </a:fld>
            <a:endParaRPr lang="en-US" dirty="0">
              <a:solidFill>
                <a:schemeClr val="bg1"/>
              </a:solidFill>
            </a:endParaRPr>
          </a:p>
        </p:txBody>
      </p:sp>
      <p:sp>
        <p:nvSpPr>
          <p:cNvPr id="6" name="Slide Number Placeholder 4"/>
          <p:cNvSpPr txBox="1">
            <a:spLocks/>
          </p:cNvSpPr>
          <p:nvPr userDrawn="1"/>
        </p:nvSpPr>
        <p:spPr>
          <a:xfrm>
            <a:off x="925513" y="6411913"/>
            <a:ext cx="439737" cy="284162"/>
          </a:xfrm>
          <a:prstGeom prst="rect">
            <a:avLst/>
          </a:prstGeom>
        </p:spPr>
        <p:txBody>
          <a:bodyPr lIns="0" tIns="0" rIns="0" bIns="0" anchor="ctr"/>
          <a:lstStyle>
            <a:defPPr>
              <a:defRPr lang="en-US"/>
            </a:defPPr>
            <a:lvl1pPr algn="r" defTabSz="457200" rtl="0" fontAlgn="auto">
              <a:spcBef>
                <a:spcPts val="0"/>
              </a:spcBef>
              <a:spcAft>
                <a:spcPts val="0"/>
              </a:spcAft>
              <a:defRPr sz="2400" kern="1200" smtClean="0">
                <a:solidFill>
                  <a:srgbClr val="AE4A32"/>
                </a:solidFill>
                <a:latin typeface="Tahoma"/>
                <a:ea typeface="+mn-ea"/>
                <a:cs typeface="Tahoma"/>
              </a:defRPr>
            </a:lvl1pPr>
            <a:lvl2pPr marL="457200"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5pPr>
            <a:lvl6pPr marL="2286000" algn="l" defTabSz="457200" rtl="0" eaLnBrk="1" latinLnBrk="0" hangingPunct="1">
              <a:defRPr kern="1200">
                <a:solidFill>
                  <a:schemeClr val="tx1"/>
                </a:solidFill>
                <a:latin typeface="Tw Cen MT" charset="0"/>
                <a:ea typeface="ＭＳ Ｐゴシック" charset="0"/>
                <a:cs typeface="ＭＳ Ｐゴシック" charset="0"/>
              </a:defRPr>
            </a:lvl6pPr>
            <a:lvl7pPr marL="2743200" algn="l" defTabSz="457200" rtl="0" eaLnBrk="1" latinLnBrk="0" hangingPunct="1">
              <a:defRPr kern="1200">
                <a:solidFill>
                  <a:schemeClr val="tx1"/>
                </a:solidFill>
                <a:latin typeface="Tw Cen MT" charset="0"/>
                <a:ea typeface="ＭＳ Ｐゴシック" charset="0"/>
                <a:cs typeface="ＭＳ Ｐゴシック" charset="0"/>
              </a:defRPr>
            </a:lvl7pPr>
            <a:lvl8pPr marL="3200400" algn="l" defTabSz="457200" rtl="0" eaLnBrk="1" latinLnBrk="0" hangingPunct="1">
              <a:defRPr kern="1200">
                <a:solidFill>
                  <a:schemeClr val="tx1"/>
                </a:solidFill>
                <a:latin typeface="Tw Cen MT" charset="0"/>
                <a:ea typeface="ＭＳ Ｐゴシック" charset="0"/>
                <a:cs typeface="ＭＳ Ｐゴシック" charset="0"/>
              </a:defRPr>
            </a:lvl8pPr>
            <a:lvl9pPr marL="3657600" algn="l" defTabSz="457200" rtl="0" eaLnBrk="1" latinLnBrk="0" hangingPunct="1">
              <a:defRPr kern="1200">
                <a:solidFill>
                  <a:schemeClr val="tx1"/>
                </a:solidFill>
                <a:latin typeface="Tw Cen MT" charset="0"/>
                <a:ea typeface="ＭＳ Ｐゴシック" charset="0"/>
                <a:cs typeface="ＭＳ Ｐゴシック" charset="0"/>
              </a:defRPr>
            </a:lvl9pPr>
          </a:lstStyle>
          <a:p>
            <a:pPr algn="l">
              <a:defRPr/>
            </a:pPr>
            <a:r>
              <a:rPr lang="en-US" sz="1000" dirty="0">
                <a:solidFill>
                  <a:schemeClr val="bg1"/>
                </a:solidFill>
              </a:rPr>
              <a:t>©CFAR</a:t>
            </a:r>
          </a:p>
        </p:txBody>
      </p:sp>
      <p:sp>
        <p:nvSpPr>
          <p:cNvPr id="8" name="Slide Number Placeholder 4"/>
          <p:cNvSpPr txBox="1">
            <a:spLocks/>
          </p:cNvSpPr>
          <p:nvPr userDrawn="1"/>
        </p:nvSpPr>
        <p:spPr>
          <a:xfrm>
            <a:off x="923544" y="6409944"/>
            <a:ext cx="439737" cy="284162"/>
          </a:xfrm>
          <a:prstGeom prst="rect">
            <a:avLst/>
          </a:prstGeom>
        </p:spPr>
        <p:txBody>
          <a:bodyPr lIns="0" tIns="0" rIns="0" bIns="0" anchor="ctr"/>
          <a:lstStyle>
            <a:defPPr>
              <a:defRPr lang="en-US"/>
            </a:defPPr>
            <a:lvl1pPr algn="r" defTabSz="457200" rtl="0" fontAlgn="auto">
              <a:spcBef>
                <a:spcPts val="0"/>
              </a:spcBef>
              <a:spcAft>
                <a:spcPts val="0"/>
              </a:spcAft>
              <a:defRPr sz="2400" kern="1200" smtClean="0">
                <a:solidFill>
                  <a:srgbClr val="AE4A32"/>
                </a:solidFill>
                <a:latin typeface="Tahoma"/>
                <a:ea typeface="+mn-ea"/>
                <a:cs typeface="Tahoma"/>
              </a:defRPr>
            </a:lvl1pPr>
            <a:lvl2pPr marL="457200"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5pPr>
            <a:lvl6pPr marL="2286000" algn="l" defTabSz="457200" rtl="0" eaLnBrk="1" latinLnBrk="0" hangingPunct="1">
              <a:defRPr kern="1200">
                <a:solidFill>
                  <a:schemeClr val="tx1"/>
                </a:solidFill>
                <a:latin typeface="Tw Cen MT" charset="0"/>
                <a:ea typeface="ＭＳ Ｐゴシック" charset="0"/>
                <a:cs typeface="ＭＳ Ｐゴシック" charset="0"/>
              </a:defRPr>
            </a:lvl6pPr>
            <a:lvl7pPr marL="2743200" algn="l" defTabSz="457200" rtl="0" eaLnBrk="1" latinLnBrk="0" hangingPunct="1">
              <a:defRPr kern="1200">
                <a:solidFill>
                  <a:schemeClr val="tx1"/>
                </a:solidFill>
                <a:latin typeface="Tw Cen MT" charset="0"/>
                <a:ea typeface="ＭＳ Ｐゴシック" charset="0"/>
                <a:cs typeface="ＭＳ Ｐゴシック" charset="0"/>
              </a:defRPr>
            </a:lvl7pPr>
            <a:lvl8pPr marL="3200400" algn="l" defTabSz="457200" rtl="0" eaLnBrk="1" latinLnBrk="0" hangingPunct="1">
              <a:defRPr kern="1200">
                <a:solidFill>
                  <a:schemeClr val="tx1"/>
                </a:solidFill>
                <a:latin typeface="Tw Cen MT" charset="0"/>
                <a:ea typeface="ＭＳ Ｐゴシック" charset="0"/>
                <a:cs typeface="ＭＳ Ｐゴシック" charset="0"/>
              </a:defRPr>
            </a:lvl8pPr>
            <a:lvl9pPr marL="3657600" algn="l" defTabSz="457200" rtl="0" eaLnBrk="1" latinLnBrk="0" hangingPunct="1">
              <a:defRPr kern="1200">
                <a:solidFill>
                  <a:schemeClr val="tx1"/>
                </a:solidFill>
                <a:latin typeface="Tw Cen MT" charset="0"/>
                <a:ea typeface="ＭＳ Ｐゴシック" charset="0"/>
                <a:cs typeface="ＭＳ Ｐゴシック" charset="0"/>
              </a:defRPr>
            </a:lvl9pPr>
          </a:lstStyle>
          <a:p>
            <a:pPr algn="l">
              <a:defRPr/>
            </a:pPr>
            <a:r>
              <a:rPr lang="en-US" sz="1000" dirty="0">
                <a:solidFill>
                  <a:srgbClr val="404040"/>
                </a:solidFill>
              </a:rPr>
              <a:t>©CFAR</a:t>
            </a:r>
          </a:p>
        </p:txBody>
      </p:sp>
    </p:spTree>
    <p:extLst>
      <p:ext uri="{BB962C8B-B14F-4D97-AF65-F5344CB8AC3E}">
        <p14:creationId xmlns:p14="http://schemas.microsoft.com/office/powerpoint/2010/main" val="607667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Title Placeholder 21"/>
          <p:cNvSpPr>
            <a:spLocks noGrp="1"/>
          </p:cNvSpPr>
          <p:nvPr>
            <p:ph type="title"/>
          </p:nvPr>
        </p:nvSpPr>
        <p:spPr>
          <a:xfrm>
            <a:off x="952500" y="453143"/>
            <a:ext cx="7810500" cy="800100"/>
          </a:xfrm>
          <a:prstGeom prst="rect">
            <a:avLst/>
          </a:prstGeom>
          <a:ln>
            <a:noFill/>
          </a:ln>
        </p:spPr>
        <p:txBody>
          <a:bodyPr/>
          <a:lstStyle>
            <a:lvl1pPr>
              <a:defRPr>
                <a:solidFill>
                  <a:srgbClr val="301F49"/>
                </a:solidFill>
              </a:defRPr>
            </a:lvl1pPr>
          </a:lstStyle>
          <a:p>
            <a:r>
              <a:rPr lang="en-US"/>
              <a:t>Click to edit Master title style</a:t>
            </a:r>
            <a:endParaRPr lang="en-US" dirty="0"/>
          </a:p>
        </p:txBody>
      </p:sp>
      <p:sp>
        <p:nvSpPr>
          <p:cNvPr id="15" name="Text Placeholder 12"/>
          <p:cNvSpPr>
            <a:spLocks noGrp="1"/>
          </p:cNvSpPr>
          <p:nvPr>
            <p:ph idx="1"/>
          </p:nvPr>
        </p:nvSpPr>
        <p:spPr>
          <a:xfrm>
            <a:off x="952500" y="1570220"/>
            <a:ext cx="7813547" cy="4526280"/>
          </a:xfrm>
          <a:prstGeom prst="rect">
            <a:avLst/>
          </a:prstGeom>
        </p:spPr>
        <p:txBody>
          <a:bodyPr>
            <a:normAutofit/>
          </a:bodyPr>
          <a:lstStyle>
            <a:lvl1pPr indent="-320040">
              <a:spcBef>
                <a:spcPts val="700"/>
              </a:spcBef>
              <a:defRPr>
                <a:solidFill>
                  <a:srgbClr val="404040"/>
                </a:solidFill>
              </a:defRPr>
            </a:lvl1pPr>
            <a:lvl2pPr marL="639763" indent="-320040">
              <a:spcBef>
                <a:spcPts val="700"/>
              </a:spcBef>
              <a:buFont typeface="Arial"/>
              <a:buChar char="•"/>
              <a:defRPr>
                <a:solidFill>
                  <a:srgbClr val="404040"/>
                </a:solidFill>
              </a:defRPr>
            </a:lvl2pPr>
            <a:lvl3pPr indent="-320040">
              <a:spcBef>
                <a:spcPts val="700"/>
              </a:spcBef>
              <a:defRPr>
                <a:solidFill>
                  <a:srgbClr val="404040"/>
                </a:solidFill>
              </a:defRPr>
            </a:lvl3pPr>
            <a:lvl4pPr marL="1371600" indent="-320040">
              <a:spcBef>
                <a:spcPts val="700"/>
              </a:spcBef>
              <a:buFont typeface="Arial"/>
              <a:buChar char="•"/>
              <a:defRPr>
                <a:solidFill>
                  <a:srgbClr val="404040"/>
                </a:solidFill>
              </a:defRPr>
            </a:lvl4pPr>
            <a:lvl5pPr indent="-320040">
              <a:spcBef>
                <a:spcPts val="700"/>
              </a:spcBef>
              <a:defRPr>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4"/>
          <p:cNvSpPr>
            <a:spLocks noGrp="1"/>
          </p:cNvSpPr>
          <p:nvPr>
            <p:ph type="sldNum" sz="quarter" idx="10"/>
          </p:nvPr>
        </p:nvSpPr>
        <p:spPr/>
        <p:txBody>
          <a:bodyPr/>
          <a:lstStyle>
            <a:lvl1pPr>
              <a:defRPr/>
            </a:lvl1pPr>
          </a:lstStyle>
          <a:p>
            <a:pPr>
              <a:defRPr/>
            </a:pPr>
            <a:fld id="{2028B9BA-8F2C-1C4E-BE0F-C158AFF88D4C}" type="slidenum">
              <a:rPr lang="en-US"/>
              <a:pPr>
                <a:defRPr/>
              </a:pPr>
              <a:t>‹#›</a:t>
            </a:fld>
            <a:endParaRPr lang="en-US" dirty="0"/>
          </a:p>
        </p:txBody>
      </p:sp>
    </p:spTree>
    <p:extLst>
      <p:ext uri="{BB962C8B-B14F-4D97-AF65-F5344CB8AC3E}">
        <p14:creationId xmlns:p14="http://schemas.microsoft.com/office/powerpoint/2010/main" val="1512454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and Rectangular Image">
    <p:spTree>
      <p:nvGrpSpPr>
        <p:cNvPr id="1" name=""/>
        <p:cNvGrpSpPr/>
        <p:nvPr/>
      </p:nvGrpSpPr>
      <p:grpSpPr>
        <a:xfrm>
          <a:off x="0" y="0"/>
          <a:ext cx="0" cy="0"/>
          <a:chOff x="0" y="0"/>
          <a:chExt cx="0" cy="0"/>
        </a:xfrm>
      </p:grpSpPr>
      <p:sp>
        <p:nvSpPr>
          <p:cNvPr id="2" name="Title 1"/>
          <p:cNvSpPr>
            <a:spLocks noGrp="1"/>
          </p:cNvSpPr>
          <p:nvPr>
            <p:ph type="title"/>
          </p:nvPr>
        </p:nvSpPr>
        <p:spPr>
          <a:xfrm>
            <a:off x="959221" y="632362"/>
            <a:ext cx="7810500" cy="625475"/>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776887B2-C19E-5547-8D93-0BA6D0A0742D}" type="slidenum">
              <a:rPr lang="en-US" smtClean="0"/>
              <a:pPr>
                <a:defRPr/>
              </a:pPr>
              <a:t>‹#›</a:t>
            </a:fld>
            <a:endParaRPr lang="en-US" dirty="0"/>
          </a:p>
        </p:txBody>
      </p:sp>
      <p:sp>
        <p:nvSpPr>
          <p:cNvPr id="5" name="Content Placeholder 4"/>
          <p:cNvSpPr>
            <a:spLocks noGrp="1"/>
          </p:cNvSpPr>
          <p:nvPr>
            <p:ph sz="quarter" idx="11"/>
          </p:nvPr>
        </p:nvSpPr>
        <p:spPr>
          <a:xfrm>
            <a:off x="959222" y="1567328"/>
            <a:ext cx="3831806" cy="467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2"/>
          </p:nvPr>
        </p:nvSpPr>
        <p:spPr>
          <a:xfrm>
            <a:off x="4906718" y="1689100"/>
            <a:ext cx="3863003" cy="4673600"/>
          </a:xfrm>
        </p:spPr>
        <p:txBody>
          <a:bodyPr/>
          <a:lstStyle/>
          <a:p>
            <a:r>
              <a:rPr lang="en-US" dirty="0"/>
              <a:t>Drag picture to placeholder or click icon to add</a:t>
            </a:r>
          </a:p>
        </p:txBody>
      </p:sp>
    </p:spTree>
    <p:extLst>
      <p:ext uri="{BB962C8B-B14F-4D97-AF65-F5344CB8AC3E}">
        <p14:creationId xmlns:p14="http://schemas.microsoft.com/office/powerpoint/2010/main" val="1098838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ntent and Circular Image">
    <p:spTree>
      <p:nvGrpSpPr>
        <p:cNvPr id="1" name=""/>
        <p:cNvGrpSpPr/>
        <p:nvPr/>
      </p:nvGrpSpPr>
      <p:grpSpPr>
        <a:xfrm>
          <a:off x="0" y="0"/>
          <a:ext cx="0" cy="0"/>
          <a:chOff x="0" y="0"/>
          <a:chExt cx="0" cy="0"/>
        </a:xfrm>
      </p:grpSpPr>
      <p:sp>
        <p:nvSpPr>
          <p:cNvPr id="2" name="Title 1"/>
          <p:cNvSpPr>
            <a:spLocks noGrp="1"/>
          </p:cNvSpPr>
          <p:nvPr>
            <p:ph type="title"/>
          </p:nvPr>
        </p:nvSpPr>
        <p:spPr>
          <a:xfrm>
            <a:off x="952500" y="632362"/>
            <a:ext cx="7810500" cy="625475"/>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776887B2-C19E-5547-8D93-0BA6D0A0742D}" type="slidenum">
              <a:rPr lang="en-US" smtClean="0"/>
              <a:pPr>
                <a:defRPr/>
              </a:pPr>
              <a:t>‹#›</a:t>
            </a:fld>
            <a:endParaRPr lang="en-US" dirty="0"/>
          </a:p>
        </p:txBody>
      </p:sp>
      <p:sp>
        <p:nvSpPr>
          <p:cNvPr id="5" name="Content Placeholder 4"/>
          <p:cNvSpPr>
            <a:spLocks noGrp="1"/>
          </p:cNvSpPr>
          <p:nvPr>
            <p:ph sz="quarter" idx="11"/>
          </p:nvPr>
        </p:nvSpPr>
        <p:spPr>
          <a:xfrm>
            <a:off x="962988" y="1565900"/>
            <a:ext cx="3843030" cy="467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2"/>
          </p:nvPr>
        </p:nvSpPr>
        <p:spPr>
          <a:xfrm>
            <a:off x="4907935" y="1698625"/>
            <a:ext cx="3840480" cy="3840480"/>
          </a:xfrm>
          <a:prstGeom prst="ellipse">
            <a:avLst/>
          </a:prstGeom>
        </p:spPr>
        <p:txBody>
          <a:bodyPr/>
          <a:lstStyle/>
          <a:p>
            <a:r>
              <a:rPr lang="en-US" dirty="0"/>
              <a:t>Drag picture to placeholder or click icon to add</a:t>
            </a:r>
          </a:p>
        </p:txBody>
      </p:sp>
    </p:spTree>
    <p:extLst>
      <p:ext uri="{BB962C8B-B14F-4D97-AF65-F5344CB8AC3E}">
        <p14:creationId xmlns:p14="http://schemas.microsoft.com/office/powerpoint/2010/main" val="1886748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4" name="Rectangle 3"/>
          <p:cNvSpPr/>
          <p:nvPr userDrawn="1"/>
        </p:nvSpPr>
        <p:spPr>
          <a:xfrm rot="5400000">
            <a:off x="393701" y="401637"/>
            <a:ext cx="533400" cy="136525"/>
          </a:xfrm>
          <a:prstGeom prst="rect">
            <a:avLst/>
          </a:prstGeom>
          <a:solidFill>
            <a:srgbClr val="AE4A3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latin typeface="Tahoma"/>
            </a:endParaRPr>
          </a:p>
        </p:txBody>
      </p:sp>
      <p:sp>
        <p:nvSpPr>
          <p:cNvPr id="5" name="Rectangle 4"/>
          <p:cNvSpPr/>
          <p:nvPr userDrawn="1"/>
        </p:nvSpPr>
        <p:spPr>
          <a:xfrm rot="5400000">
            <a:off x="-2220118" y="3637756"/>
            <a:ext cx="5761038" cy="136525"/>
          </a:xfrm>
          <a:prstGeom prst="rect">
            <a:avLst/>
          </a:prstGeom>
          <a:solidFill>
            <a:srgbClr val="301F49"/>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latin typeface="Tahoma"/>
            </a:endParaRPr>
          </a:p>
        </p:txBody>
      </p:sp>
      <p:sp>
        <p:nvSpPr>
          <p:cNvPr id="6" name="Slide Number Placeholder 4"/>
          <p:cNvSpPr txBox="1">
            <a:spLocks/>
          </p:cNvSpPr>
          <p:nvPr userDrawn="1"/>
        </p:nvSpPr>
        <p:spPr>
          <a:xfrm>
            <a:off x="925513" y="6411913"/>
            <a:ext cx="439737" cy="284162"/>
          </a:xfrm>
          <a:prstGeom prst="rect">
            <a:avLst/>
          </a:prstGeom>
        </p:spPr>
        <p:txBody>
          <a:bodyPr lIns="0" tIns="0" rIns="0" bIns="0" anchor="ctr"/>
          <a:lstStyle>
            <a:defPPr>
              <a:defRPr lang="en-US"/>
            </a:defPPr>
            <a:lvl1pPr algn="r" defTabSz="457200" rtl="0" fontAlgn="auto">
              <a:spcBef>
                <a:spcPts val="0"/>
              </a:spcBef>
              <a:spcAft>
                <a:spcPts val="0"/>
              </a:spcAft>
              <a:defRPr sz="2400" kern="1200" smtClean="0">
                <a:solidFill>
                  <a:srgbClr val="AE4A32"/>
                </a:solidFill>
                <a:latin typeface="Tahoma"/>
                <a:ea typeface="+mn-ea"/>
                <a:cs typeface="Tahoma"/>
              </a:defRPr>
            </a:lvl1pPr>
            <a:lvl2pPr marL="457200"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5pPr>
            <a:lvl6pPr marL="2286000" algn="l" defTabSz="457200" rtl="0" eaLnBrk="1" latinLnBrk="0" hangingPunct="1">
              <a:defRPr kern="1200">
                <a:solidFill>
                  <a:schemeClr val="tx1"/>
                </a:solidFill>
                <a:latin typeface="Tw Cen MT" charset="0"/>
                <a:ea typeface="ＭＳ Ｐゴシック" charset="0"/>
                <a:cs typeface="ＭＳ Ｐゴシック" charset="0"/>
              </a:defRPr>
            </a:lvl6pPr>
            <a:lvl7pPr marL="2743200" algn="l" defTabSz="457200" rtl="0" eaLnBrk="1" latinLnBrk="0" hangingPunct="1">
              <a:defRPr kern="1200">
                <a:solidFill>
                  <a:schemeClr val="tx1"/>
                </a:solidFill>
                <a:latin typeface="Tw Cen MT" charset="0"/>
                <a:ea typeface="ＭＳ Ｐゴシック" charset="0"/>
                <a:cs typeface="ＭＳ Ｐゴシック" charset="0"/>
              </a:defRPr>
            </a:lvl7pPr>
            <a:lvl8pPr marL="3200400" algn="l" defTabSz="457200" rtl="0" eaLnBrk="1" latinLnBrk="0" hangingPunct="1">
              <a:defRPr kern="1200">
                <a:solidFill>
                  <a:schemeClr val="tx1"/>
                </a:solidFill>
                <a:latin typeface="Tw Cen MT" charset="0"/>
                <a:ea typeface="ＭＳ Ｐゴシック" charset="0"/>
                <a:cs typeface="ＭＳ Ｐゴシック" charset="0"/>
              </a:defRPr>
            </a:lvl8pPr>
            <a:lvl9pPr marL="3657600" algn="l" defTabSz="457200" rtl="0" eaLnBrk="1" latinLnBrk="0" hangingPunct="1">
              <a:defRPr kern="1200">
                <a:solidFill>
                  <a:schemeClr val="tx1"/>
                </a:solidFill>
                <a:latin typeface="Tw Cen MT" charset="0"/>
                <a:ea typeface="ＭＳ Ｐゴシック" charset="0"/>
                <a:cs typeface="ＭＳ Ｐゴシック" charset="0"/>
              </a:defRPr>
            </a:lvl9pPr>
          </a:lstStyle>
          <a:p>
            <a:pPr algn="l">
              <a:defRPr/>
            </a:pPr>
            <a:r>
              <a:rPr lang="en-US" sz="1000" dirty="0">
                <a:solidFill>
                  <a:srgbClr val="404040"/>
                </a:solidFill>
              </a:rPr>
              <a:t>©CFAR</a:t>
            </a:r>
          </a:p>
        </p:txBody>
      </p:sp>
      <p:sp>
        <p:nvSpPr>
          <p:cNvPr id="3" name="Text Placeholder 2"/>
          <p:cNvSpPr>
            <a:spLocks noGrp="1"/>
          </p:cNvSpPr>
          <p:nvPr>
            <p:ph type="body" idx="1"/>
          </p:nvPr>
        </p:nvSpPr>
        <p:spPr>
          <a:xfrm>
            <a:off x="1195039" y="2743201"/>
            <a:ext cx="7123113" cy="495300"/>
          </a:xfrm>
        </p:spPr>
        <p:txBody>
          <a:bodyPr>
            <a:normAutofit/>
          </a:bodyPr>
          <a:lstStyle>
            <a:lvl1pPr marL="0" indent="0">
              <a:buNone/>
              <a:defRPr sz="2400" b="1">
                <a:solidFill>
                  <a:srgbClr val="301F49"/>
                </a:solidFill>
                <a:latin typeface="Tahoma"/>
                <a:cs typeface="Tahoma"/>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13" name="Text Placeholder 2"/>
          <p:cNvSpPr>
            <a:spLocks noGrp="1"/>
          </p:cNvSpPr>
          <p:nvPr>
            <p:ph type="body" idx="16"/>
          </p:nvPr>
        </p:nvSpPr>
        <p:spPr>
          <a:xfrm>
            <a:off x="1195040" y="3365501"/>
            <a:ext cx="7136160" cy="1418165"/>
          </a:xfrm>
        </p:spPr>
        <p:txBody>
          <a:bodyPr>
            <a:normAutofit/>
          </a:bodyPr>
          <a:lstStyle>
            <a:lvl1pPr marL="0" indent="0">
              <a:buNone/>
              <a:defRPr sz="2000">
                <a:solidFill>
                  <a:srgbClr val="404040"/>
                </a:solidFill>
                <a:latin typeface="Tahoma"/>
                <a:cs typeface="Tahoma"/>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7" name="Slide Number Placeholder 3"/>
          <p:cNvSpPr>
            <a:spLocks noGrp="1"/>
          </p:cNvSpPr>
          <p:nvPr>
            <p:ph type="sldNum" sz="quarter" idx="17"/>
          </p:nvPr>
        </p:nvSpPr>
        <p:spPr/>
        <p:txBody>
          <a:bodyPr/>
          <a:lstStyle>
            <a:lvl1pPr>
              <a:defRPr/>
            </a:lvl1pPr>
          </a:lstStyle>
          <a:p>
            <a:pPr>
              <a:defRPr/>
            </a:pPr>
            <a:fld id="{17EDEAEE-4469-E945-B53C-0A8102AD5051}" type="slidenum">
              <a:rPr lang="en-US"/>
              <a:pPr>
                <a:defRPr/>
              </a:pPr>
              <a:t>‹#›</a:t>
            </a:fld>
            <a:endParaRPr lang="en-US" dirty="0"/>
          </a:p>
        </p:txBody>
      </p:sp>
    </p:spTree>
    <p:extLst>
      <p:ext uri="{BB962C8B-B14F-4D97-AF65-F5344CB8AC3E}">
        <p14:creationId xmlns:p14="http://schemas.microsoft.com/office/powerpoint/2010/main" val="105821412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59111" y="632362"/>
            <a:ext cx="7803890" cy="625475"/>
          </a:xfrm>
        </p:spPr>
        <p:txBody>
          <a:bodyPr/>
          <a:lstStyle/>
          <a:p>
            <a:r>
              <a:rPr lang="en-US"/>
              <a:t>Click to edit Master title style</a:t>
            </a:r>
          </a:p>
        </p:txBody>
      </p:sp>
      <p:sp>
        <p:nvSpPr>
          <p:cNvPr id="9" name="Content Placeholder 8"/>
          <p:cNvSpPr>
            <a:spLocks noGrp="1"/>
          </p:cNvSpPr>
          <p:nvPr>
            <p:ph sz="quarter" idx="1"/>
          </p:nvPr>
        </p:nvSpPr>
        <p:spPr>
          <a:xfrm>
            <a:off x="958983" y="1579108"/>
            <a:ext cx="3840480" cy="4572000"/>
          </a:xfrm>
        </p:spPr>
        <p:txBody>
          <a:bodyPr/>
          <a:lstStyle>
            <a:lvl1pPr>
              <a:buClr>
                <a:srgbClr val="AE4A32"/>
              </a:buClr>
              <a:defRPr>
                <a:solidFill>
                  <a:srgbClr val="404040"/>
                </a:solidFill>
              </a:defRPr>
            </a:lvl1pPr>
            <a:lvl2pPr>
              <a:buClr>
                <a:srgbClr val="AE4A32"/>
              </a:buClr>
              <a:defRPr>
                <a:solidFill>
                  <a:srgbClr val="404040"/>
                </a:solidFill>
              </a:defRPr>
            </a:lvl2pPr>
            <a:lvl3pPr>
              <a:buClr>
                <a:srgbClr val="AE4A32"/>
              </a:buClr>
              <a:defRPr>
                <a:solidFill>
                  <a:srgbClr val="404040"/>
                </a:solidFill>
              </a:defRPr>
            </a:lvl3pPr>
            <a:lvl4pPr>
              <a:buClr>
                <a:srgbClr val="AE4A32"/>
              </a:buClr>
              <a:defRPr>
                <a:solidFill>
                  <a:srgbClr val="404040"/>
                </a:solidFill>
              </a:defRPr>
            </a:lvl4pPr>
            <a:lvl5pPr>
              <a:buClr>
                <a:srgbClr val="AE4A32"/>
              </a:buClr>
              <a:defRPr>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
          </p:nvPr>
        </p:nvSpPr>
        <p:spPr>
          <a:xfrm>
            <a:off x="4922520" y="1579108"/>
            <a:ext cx="3840480" cy="4572000"/>
          </a:xfrm>
        </p:spPr>
        <p:txBody>
          <a:bodyPr/>
          <a:lstStyle>
            <a:lvl1pPr>
              <a:buClr>
                <a:srgbClr val="AE4A32"/>
              </a:buClr>
              <a:defRPr>
                <a:solidFill>
                  <a:srgbClr val="404040"/>
                </a:solidFill>
              </a:defRPr>
            </a:lvl1pPr>
            <a:lvl2pPr>
              <a:buClr>
                <a:srgbClr val="AE4A32"/>
              </a:buClr>
              <a:defRPr>
                <a:solidFill>
                  <a:srgbClr val="404040"/>
                </a:solidFill>
              </a:defRPr>
            </a:lvl2pPr>
            <a:lvl3pPr>
              <a:buClr>
                <a:srgbClr val="AE4A32"/>
              </a:buClr>
              <a:defRPr>
                <a:solidFill>
                  <a:srgbClr val="404040"/>
                </a:solidFill>
              </a:defRPr>
            </a:lvl3pPr>
            <a:lvl4pPr>
              <a:buClr>
                <a:srgbClr val="AE4A32"/>
              </a:buClr>
              <a:defRPr>
                <a:solidFill>
                  <a:srgbClr val="404040"/>
                </a:solidFill>
              </a:defRPr>
            </a:lvl4pPr>
            <a:lvl5pPr>
              <a:buClr>
                <a:srgbClr val="AE4A32"/>
              </a:buClr>
              <a:defRPr>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p:cNvSpPr>
            <a:spLocks noGrp="1"/>
          </p:cNvSpPr>
          <p:nvPr>
            <p:ph type="sldNum" sz="quarter" idx="10"/>
          </p:nvPr>
        </p:nvSpPr>
        <p:spPr/>
        <p:txBody>
          <a:bodyPr/>
          <a:lstStyle>
            <a:lvl1pPr>
              <a:defRPr/>
            </a:lvl1pPr>
          </a:lstStyle>
          <a:p>
            <a:pPr>
              <a:defRPr/>
            </a:pPr>
            <a:fld id="{DD10CEB1-3A79-3444-B2CF-95F9364010D8}" type="slidenum">
              <a:rPr lang="en-US"/>
              <a:pPr>
                <a:defRPr/>
              </a:pPr>
              <a:t>‹#›</a:t>
            </a:fld>
            <a:endParaRPr lang="en-US" dirty="0"/>
          </a:p>
        </p:txBody>
      </p:sp>
    </p:spTree>
    <p:extLst>
      <p:ext uri="{BB962C8B-B14F-4D97-AF65-F5344CB8AC3E}">
        <p14:creationId xmlns:p14="http://schemas.microsoft.com/office/powerpoint/2010/main" val="1842980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8" name="Title 1"/>
          <p:cNvSpPr>
            <a:spLocks noGrp="1"/>
          </p:cNvSpPr>
          <p:nvPr>
            <p:ph type="title"/>
          </p:nvPr>
        </p:nvSpPr>
        <p:spPr>
          <a:xfrm>
            <a:off x="941916" y="709047"/>
            <a:ext cx="7821084" cy="549275"/>
          </a:xfrm>
        </p:spPr>
        <p:txBody>
          <a:bodyPr/>
          <a:lstStyle>
            <a:lvl1pPr>
              <a:defRPr/>
            </a:lvl1pPr>
          </a:lstStyle>
          <a:p>
            <a:r>
              <a:rPr lang="en-US"/>
              <a:t>Click to edit Master title style</a:t>
            </a:r>
            <a:endParaRPr lang="en-US" dirty="0"/>
          </a:p>
        </p:txBody>
      </p:sp>
      <p:sp>
        <p:nvSpPr>
          <p:cNvPr id="9" name="Text Placeholder 2"/>
          <p:cNvSpPr>
            <a:spLocks noGrp="1"/>
          </p:cNvSpPr>
          <p:nvPr>
            <p:ph type="body" idx="1"/>
          </p:nvPr>
        </p:nvSpPr>
        <p:spPr>
          <a:xfrm>
            <a:off x="941915" y="1638512"/>
            <a:ext cx="3794760" cy="639762"/>
          </a:xfrm>
        </p:spPr>
        <p:txBody>
          <a:bodyPr anchor="b">
            <a:noAutofit/>
          </a:bodyPr>
          <a:lstStyle>
            <a:lvl1pPr marL="0" indent="0">
              <a:buNone/>
              <a:defRPr sz="2000" b="1" cap="none">
                <a:solidFill>
                  <a:srgbClr val="6A97D0"/>
                </a:solidFill>
                <a:latin typeface="Tahoma"/>
                <a:cs typeface="Tahom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half" idx="2"/>
          </p:nvPr>
        </p:nvSpPr>
        <p:spPr>
          <a:xfrm>
            <a:off x="941915" y="2360466"/>
            <a:ext cx="3794760" cy="3048000"/>
          </a:xfrm>
        </p:spPr>
        <p:txBody>
          <a:bodyPr>
            <a:normAutofit/>
          </a:bodyPr>
          <a:lstStyle>
            <a:lvl1pPr>
              <a:buClr>
                <a:srgbClr val="AE4A32"/>
              </a:buClr>
              <a:defRPr sz="2000">
                <a:latin typeface="Tahoma"/>
                <a:cs typeface="Tahoma"/>
              </a:defRPr>
            </a:lvl1pPr>
            <a:lvl2pPr>
              <a:buClr>
                <a:srgbClr val="AE4A32"/>
              </a:buClr>
              <a:defRPr sz="1800">
                <a:latin typeface="Tahoma"/>
                <a:cs typeface="Tahoma"/>
              </a:defRPr>
            </a:lvl2pPr>
            <a:lvl3pPr>
              <a:buClr>
                <a:srgbClr val="AE4A32"/>
              </a:buClr>
              <a:defRPr sz="1600">
                <a:latin typeface="Tahoma"/>
                <a:cs typeface="Tahoma"/>
              </a:defRPr>
            </a:lvl3pPr>
            <a:lvl4pPr>
              <a:buClr>
                <a:srgbClr val="AE4A32"/>
              </a:buClr>
              <a:defRPr sz="1400">
                <a:latin typeface="Tahoma"/>
                <a:cs typeface="Tahoma"/>
              </a:defRPr>
            </a:lvl4pPr>
            <a:lvl5pPr>
              <a:buClr>
                <a:srgbClr val="AE4A32"/>
              </a:buClr>
              <a:defRPr sz="1400">
                <a:latin typeface="Tahoma"/>
                <a:cs typeface="Tahoma"/>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p:cNvSpPr>
            <a:spLocks noGrp="1"/>
          </p:cNvSpPr>
          <p:nvPr>
            <p:ph type="body" idx="12"/>
          </p:nvPr>
        </p:nvSpPr>
        <p:spPr>
          <a:xfrm>
            <a:off x="4974587" y="1638512"/>
            <a:ext cx="3794760" cy="639762"/>
          </a:xfrm>
        </p:spPr>
        <p:txBody>
          <a:bodyPr anchor="b">
            <a:noAutofit/>
          </a:bodyPr>
          <a:lstStyle>
            <a:lvl1pPr marL="0" indent="0">
              <a:buNone/>
              <a:defRPr sz="2000" b="1" cap="none">
                <a:solidFill>
                  <a:srgbClr val="6A97D0"/>
                </a:solidFill>
                <a:latin typeface="Tahoma"/>
                <a:cs typeface="Tahom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p:cNvSpPr>
            <a:spLocks noGrp="1"/>
          </p:cNvSpPr>
          <p:nvPr>
            <p:ph sz="half" idx="13"/>
          </p:nvPr>
        </p:nvSpPr>
        <p:spPr>
          <a:xfrm>
            <a:off x="4974587" y="2360466"/>
            <a:ext cx="3794760" cy="3048000"/>
          </a:xfrm>
        </p:spPr>
        <p:txBody>
          <a:bodyPr>
            <a:normAutofit/>
          </a:bodyPr>
          <a:lstStyle>
            <a:lvl1pPr>
              <a:buClr>
                <a:srgbClr val="AE4A32"/>
              </a:buClr>
              <a:defRPr sz="2000">
                <a:latin typeface="Tahoma"/>
                <a:cs typeface="Tahoma"/>
              </a:defRPr>
            </a:lvl1pPr>
            <a:lvl2pPr>
              <a:buClr>
                <a:srgbClr val="AE4A32"/>
              </a:buClr>
              <a:defRPr sz="1800">
                <a:latin typeface="Tahoma"/>
                <a:cs typeface="Tahoma"/>
              </a:defRPr>
            </a:lvl2pPr>
            <a:lvl3pPr>
              <a:buClr>
                <a:srgbClr val="AE4A32"/>
              </a:buClr>
              <a:defRPr sz="1600">
                <a:latin typeface="Tahoma"/>
                <a:cs typeface="Tahoma"/>
              </a:defRPr>
            </a:lvl3pPr>
            <a:lvl4pPr>
              <a:buClr>
                <a:srgbClr val="AE4A32"/>
              </a:buClr>
              <a:defRPr sz="1400">
                <a:latin typeface="Tahoma"/>
                <a:cs typeface="Tahoma"/>
              </a:defRPr>
            </a:lvl4pPr>
            <a:lvl5pPr>
              <a:buClr>
                <a:srgbClr val="AE4A32"/>
              </a:buClr>
              <a:defRPr sz="1400">
                <a:latin typeface="Tahoma"/>
                <a:cs typeface="Tahoma"/>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4"/>
          <p:cNvSpPr>
            <a:spLocks noGrp="1"/>
          </p:cNvSpPr>
          <p:nvPr>
            <p:ph type="sldNum" sz="quarter" idx="14"/>
          </p:nvPr>
        </p:nvSpPr>
        <p:spPr/>
        <p:txBody>
          <a:bodyPr/>
          <a:lstStyle>
            <a:lvl1pPr>
              <a:defRPr/>
            </a:lvl1pPr>
          </a:lstStyle>
          <a:p>
            <a:pPr>
              <a:defRPr/>
            </a:pPr>
            <a:fld id="{7C8F1ED1-5133-C544-9FC2-43B4AE55EB6E}" type="slidenum">
              <a:rPr lang="en-US"/>
              <a:pPr>
                <a:defRPr/>
              </a:pPr>
              <a:t>‹#›</a:t>
            </a:fld>
            <a:endParaRPr lang="en-US" dirty="0"/>
          </a:p>
        </p:txBody>
      </p:sp>
    </p:spTree>
    <p:extLst>
      <p:ext uri="{BB962C8B-B14F-4D97-AF65-F5344CB8AC3E}">
        <p14:creationId xmlns:p14="http://schemas.microsoft.com/office/powerpoint/2010/main" val="429296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alf image, half tex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9144000" cy="3424903"/>
          </a:xfrm>
        </p:spPr>
        <p:txBody>
          <a:bodyPr/>
          <a:lstStyle/>
          <a:p>
            <a:r>
              <a:rPr lang="en-US" dirty="0"/>
              <a:t>Drag picture to placeholder or click icon to add</a:t>
            </a:r>
          </a:p>
        </p:txBody>
      </p:sp>
      <p:sp>
        <p:nvSpPr>
          <p:cNvPr id="2" name="Title 1"/>
          <p:cNvSpPr>
            <a:spLocks noGrp="1"/>
          </p:cNvSpPr>
          <p:nvPr>
            <p:ph type="title"/>
          </p:nvPr>
        </p:nvSpPr>
        <p:spPr>
          <a:xfrm>
            <a:off x="944563" y="2755189"/>
            <a:ext cx="7826375" cy="625475"/>
          </a:xfrm>
          <a:prstGeom prst="round2DiagRect">
            <a:avLst>
              <a:gd name="adj1" fmla="val 50000"/>
              <a:gd name="adj2" fmla="val 0"/>
            </a:avLst>
          </a:prstGeom>
          <a:solidFill>
            <a:schemeClr val="bg1">
              <a:alpha val="85000"/>
            </a:schemeClr>
          </a:solidFill>
        </p:spPr>
        <p:txBody>
          <a:bodyPr lIns="91440" anchor="ctr" anchorCtr="0"/>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776887B2-C19E-5547-8D93-0BA6D0A0742D}" type="slidenum">
              <a:rPr lang="en-US" smtClean="0"/>
              <a:pPr>
                <a:defRPr/>
              </a:pPr>
              <a:t>‹#›</a:t>
            </a:fld>
            <a:endParaRPr lang="en-US" dirty="0"/>
          </a:p>
        </p:txBody>
      </p:sp>
      <p:sp>
        <p:nvSpPr>
          <p:cNvPr id="7" name="Text Placeholder 6"/>
          <p:cNvSpPr>
            <a:spLocks noGrp="1"/>
          </p:cNvSpPr>
          <p:nvPr>
            <p:ph type="body" sz="quarter" idx="12"/>
          </p:nvPr>
        </p:nvSpPr>
        <p:spPr>
          <a:xfrm>
            <a:off x="925512" y="3473347"/>
            <a:ext cx="7845425" cy="2898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2116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bout CFAR">
    <p:spTree>
      <p:nvGrpSpPr>
        <p:cNvPr id="1" name=""/>
        <p:cNvGrpSpPr/>
        <p:nvPr/>
      </p:nvGrpSpPr>
      <p:grpSpPr>
        <a:xfrm>
          <a:off x="0" y="0"/>
          <a:ext cx="0" cy="0"/>
          <a:chOff x="0" y="0"/>
          <a:chExt cx="0" cy="0"/>
        </a:xfrm>
      </p:grpSpPr>
      <p:sp>
        <p:nvSpPr>
          <p:cNvPr id="3" name="Rectangle 2"/>
          <p:cNvSpPr/>
          <p:nvPr userDrawn="1"/>
        </p:nvSpPr>
        <p:spPr>
          <a:xfrm>
            <a:off x="6030913" y="1724025"/>
            <a:ext cx="1736725" cy="5969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anchor="b"/>
          <a:lstStyle/>
          <a:p>
            <a:pPr>
              <a:defRPr/>
            </a:pPr>
            <a:r>
              <a:rPr lang="en-US" sz="2800" dirty="0">
                <a:latin typeface="Arial Black"/>
                <a:cs typeface="Arial Black"/>
              </a:rPr>
              <a:t>Lead</a:t>
            </a:r>
          </a:p>
        </p:txBody>
      </p:sp>
      <p:grpSp>
        <p:nvGrpSpPr>
          <p:cNvPr id="4" name="Group 11"/>
          <p:cNvGrpSpPr>
            <a:grpSpLocks/>
          </p:cNvGrpSpPr>
          <p:nvPr userDrawn="1"/>
        </p:nvGrpSpPr>
        <p:grpSpPr bwMode="auto">
          <a:xfrm>
            <a:off x="5629178" y="1577812"/>
            <a:ext cx="3240088" cy="3141663"/>
            <a:chOff x="5537005" y="1543608"/>
            <a:chExt cx="3240304" cy="3140783"/>
          </a:xfrm>
        </p:grpSpPr>
        <p:grpSp>
          <p:nvGrpSpPr>
            <p:cNvPr id="5" name="Group 12"/>
            <p:cNvGrpSpPr>
              <a:grpSpLocks/>
            </p:cNvGrpSpPr>
            <p:nvPr/>
          </p:nvGrpSpPr>
          <p:grpSpPr bwMode="auto">
            <a:xfrm rot="2972094">
              <a:off x="5966899" y="1640505"/>
              <a:ext cx="2794587" cy="2796833"/>
              <a:chOff x="2949575" y="1791639"/>
              <a:chExt cx="3600209" cy="3551802"/>
            </a:xfrm>
          </p:grpSpPr>
          <p:sp>
            <p:nvSpPr>
              <p:cNvPr id="9" name="Oval 8"/>
              <p:cNvSpPr/>
              <p:nvPr/>
            </p:nvSpPr>
            <p:spPr>
              <a:xfrm>
                <a:off x="2948946" y="4190375"/>
                <a:ext cx="413003" cy="407264"/>
              </a:xfrm>
              <a:prstGeom prst="ellipse">
                <a:avLst/>
              </a:prstGeom>
              <a:solidFill>
                <a:srgbClr val="BC9A0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latin typeface="Tahoma"/>
                </a:endParaRPr>
              </a:p>
            </p:txBody>
          </p:sp>
          <p:sp>
            <p:nvSpPr>
              <p:cNvPr id="10" name="Oval 9"/>
              <p:cNvSpPr/>
              <p:nvPr/>
            </p:nvSpPr>
            <p:spPr>
              <a:xfrm>
                <a:off x="4344057" y="1791643"/>
                <a:ext cx="413003" cy="407264"/>
              </a:xfrm>
              <a:prstGeom prst="ellipse">
                <a:avLst/>
              </a:prstGeom>
              <a:solidFill>
                <a:srgbClr val="301F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latin typeface="Tahoma"/>
                </a:endParaRPr>
              </a:p>
            </p:txBody>
          </p:sp>
          <p:cxnSp>
            <p:nvCxnSpPr>
              <p:cNvPr id="11" name="Straight Connector 10"/>
              <p:cNvCxnSpPr/>
              <p:nvPr/>
            </p:nvCxnSpPr>
            <p:spPr>
              <a:xfrm rot="18627906" flipH="1" flipV="1">
                <a:off x="3763778" y="3582234"/>
                <a:ext cx="1592184" cy="1930229"/>
              </a:xfrm>
              <a:prstGeom prst="line">
                <a:avLst/>
              </a:prstGeom>
              <a:ln w="28575" cmpd="sng">
                <a:gradFill flip="none" rotWithShape="1">
                  <a:gsLst>
                    <a:gs pos="0">
                      <a:srgbClr val="AE4A32"/>
                    </a:gs>
                    <a:gs pos="100000">
                      <a:srgbClr val="BC9A0F"/>
                    </a:gs>
                  </a:gsLst>
                  <a:lin ang="0" scaled="0"/>
                  <a:tileRect/>
                </a:gradFill>
                <a:prstDash val="dot"/>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8627906" flipV="1">
                <a:off x="4903456" y="1915187"/>
                <a:ext cx="915978" cy="2376678"/>
              </a:xfrm>
              <a:prstGeom prst="line">
                <a:avLst/>
              </a:prstGeom>
              <a:ln w="28575" cmpd="sng">
                <a:gradFill flip="none" rotWithShape="1">
                  <a:gsLst>
                    <a:gs pos="0">
                      <a:srgbClr val="AE4A32"/>
                    </a:gs>
                    <a:gs pos="100000">
                      <a:srgbClr val="301F49"/>
                    </a:gs>
                  </a:gsLst>
                  <a:lin ang="0" scaled="0"/>
                  <a:tileRect/>
                </a:gradFill>
                <a:prstDash val="dot"/>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8627906" flipV="1">
                <a:off x="2535697" y="2822607"/>
                <a:ext cx="2430905" cy="538322"/>
              </a:xfrm>
              <a:prstGeom prst="line">
                <a:avLst/>
              </a:prstGeom>
              <a:ln w="28575" cmpd="sng">
                <a:gradFill flip="none" rotWithShape="1">
                  <a:gsLst>
                    <a:gs pos="0">
                      <a:srgbClr val="BC9A0F"/>
                    </a:gs>
                    <a:gs pos="100000">
                      <a:srgbClr val="301F49"/>
                    </a:gs>
                  </a:gsLst>
                  <a:lin ang="0" scaled="0"/>
                  <a:tileRect/>
                </a:gradFill>
                <a:prstDash val="dot"/>
              </a:ln>
              <a:effectLst/>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5758131" y="4214870"/>
                <a:ext cx="410958" cy="405247"/>
              </a:xfrm>
              <a:prstGeom prst="ellipse">
                <a:avLst/>
              </a:prstGeom>
              <a:solidFill>
                <a:srgbClr val="AE4A3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latin typeface="Tahoma"/>
                </a:endParaRPr>
              </a:p>
            </p:txBody>
          </p:sp>
        </p:grpSp>
        <p:sp>
          <p:nvSpPr>
            <p:cNvPr id="6" name="TextBox 13"/>
            <p:cNvSpPr txBox="1">
              <a:spLocks noChangeArrowheads="1"/>
            </p:cNvSpPr>
            <p:nvPr/>
          </p:nvSpPr>
          <p:spPr bwMode="auto">
            <a:xfrm>
              <a:off x="5537005" y="1997737"/>
              <a:ext cx="73728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w Cen MT" charset="0"/>
                  <a:ea typeface="ＭＳ Ｐゴシック" charset="0"/>
                  <a:cs typeface="ＭＳ Ｐゴシック" charset="0"/>
                </a:defRPr>
              </a:lvl1pPr>
              <a:lvl2pPr marL="742950" indent="-285750" eaLnBrk="0" hangingPunct="0">
                <a:defRPr sz="2400">
                  <a:solidFill>
                    <a:schemeClr val="tx1"/>
                  </a:solidFill>
                  <a:latin typeface="Tw Cen MT" charset="0"/>
                  <a:ea typeface="ＭＳ Ｐゴシック" charset="0"/>
                </a:defRPr>
              </a:lvl2pPr>
              <a:lvl3pPr marL="1143000" indent="-228600" eaLnBrk="0" hangingPunct="0">
                <a:defRPr sz="2400">
                  <a:solidFill>
                    <a:schemeClr val="tx1"/>
                  </a:solidFill>
                  <a:latin typeface="Tw Cen MT" charset="0"/>
                  <a:ea typeface="ＭＳ Ｐゴシック" charset="0"/>
                </a:defRPr>
              </a:lvl3pPr>
              <a:lvl4pPr marL="1600200" indent="-228600" eaLnBrk="0" hangingPunct="0">
                <a:defRPr sz="2400">
                  <a:solidFill>
                    <a:schemeClr val="tx1"/>
                  </a:solidFill>
                  <a:latin typeface="Tw Cen MT" charset="0"/>
                  <a:ea typeface="ＭＳ Ｐゴシック" charset="0"/>
                </a:defRPr>
              </a:lvl4pPr>
              <a:lvl5pPr marL="2057400" indent="-228600" eaLnBrk="0" hangingPunct="0">
                <a:defRPr sz="2400">
                  <a:solidFill>
                    <a:schemeClr val="tx1"/>
                  </a:solidFill>
                  <a:latin typeface="Tw Cen MT" charset="0"/>
                  <a:ea typeface="ＭＳ Ｐゴシック" charset="0"/>
                </a:defRPr>
              </a:lvl5pPr>
              <a:lvl6pPr marL="2514600" indent="-228600" eaLnBrk="0" fontAlgn="base" hangingPunct="0">
                <a:spcBef>
                  <a:spcPct val="0"/>
                </a:spcBef>
                <a:spcAft>
                  <a:spcPct val="0"/>
                </a:spcAft>
                <a:defRPr sz="2400">
                  <a:solidFill>
                    <a:schemeClr val="tx1"/>
                  </a:solidFill>
                  <a:latin typeface="Tw Cen MT" charset="0"/>
                  <a:ea typeface="ＭＳ Ｐゴシック" charset="0"/>
                </a:defRPr>
              </a:lvl6pPr>
              <a:lvl7pPr marL="2971800" indent="-228600" eaLnBrk="0" fontAlgn="base" hangingPunct="0">
                <a:spcBef>
                  <a:spcPct val="0"/>
                </a:spcBef>
                <a:spcAft>
                  <a:spcPct val="0"/>
                </a:spcAft>
                <a:defRPr sz="2400">
                  <a:solidFill>
                    <a:schemeClr val="tx1"/>
                  </a:solidFill>
                  <a:latin typeface="Tw Cen MT" charset="0"/>
                  <a:ea typeface="ＭＳ Ｐゴシック" charset="0"/>
                </a:defRPr>
              </a:lvl7pPr>
              <a:lvl8pPr marL="3429000" indent="-228600" eaLnBrk="0" fontAlgn="base" hangingPunct="0">
                <a:spcBef>
                  <a:spcPct val="0"/>
                </a:spcBef>
                <a:spcAft>
                  <a:spcPct val="0"/>
                </a:spcAft>
                <a:defRPr sz="2400">
                  <a:solidFill>
                    <a:schemeClr val="tx1"/>
                  </a:solidFill>
                  <a:latin typeface="Tw Cen MT" charset="0"/>
                  <a:ea typeface="ＭＳ Ｐゴシック" charset="0"/>
                </a:defRPr>
              </a:lvl8pPr>
              <a:lvl9pPr marL="3886200" indent="-228600" eaLnBrk="0" fontAlgn="base" hangingPunct="0">
                <a:spcBef>
                  <a:spcPct val="0"/>
                </a:spcBef>
                <a:spcAft>
                  <a:spcPct val="0"/>
                </a:spcAft>
                <a:defRPr sz="2400">
                  <a:solidFill>
                    <a:schemeClr val="tx1"/>
                  </a:solidFill>
                  <a:latin typeface="Tw Cen MT" charset="0"/>
                  <a:ea typeface="ＭＳ Ｐゴシック" charset="0"/>
                </a:defRPr>
              </a:lvl9pPr>
            </a:lstStyle>
            <a:p>
              <a:pPr eaLnBrk="1" hangingPunct="1"/>
              <a:r>
                <a:rPr lang="en-US" sz="1800" b="1" dirty="0">
                  <a:solidFill>
                    <a:srgbClr val="4D4D4D"/>
                  </a:solidFill>
                  <a:latin typeface="Tahoma" charset="0"/>
                  <a:cs typeface="Tahoma" charset="0"/>
                </a:rPr>
                <a:t>Lead</a:t>
              </a:r>
            </a:p>
          </p:txBody>
        </p:sp>
        <p:sp>
          <p:nvSpPr>
            <p:cNvPr id="7" name="TextBox 14"/>
            <p:cNvSpPr txBox="1">
              <a:spLocks noChangeArrowheads="1"/>
            </p:cNvSpPr>
            <p:nvPr/>
          </p:nvSpPr>
          <p:spPr bwMode="auto">
            <a:xfrm>
              <a:off x="7737053" y="1543608"/>
              <a:ext cx="104025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w Cen MT" charset="0"/>
                  <a:ea typeface="ＭＳ Ｐゴシック" charset="0"/>
                  <a:cs typeface="ＭＳ Ｐゴシック" charset="0"/>
                </a:defRPr>
              </a:lvl1pPr>
              <a:lvl2pPr marL="742950" indent="-285750" eaLnBrk="0" hangingPunct="0">
                <a:defRPr sz="2400">
                  <a:solidFill>
                    <a:schemeClr val="tx1"/>
                  </a:solidFill>
                  <a:latin typeface="Tw Cen MT" charset="0"/>
                  <a:ea typeface="ＭＳ Ｐゴシック" charset="0"/>
                </a:defRPr>
              </a:lvl2pPr>
              <a:lvl3pPr marL="1143000" indent="-228600" eaLnBrk="0" hangingPunct="0">
                <a:defRPr sz="2400">
                  <a:solidFill>
                    <a:schemeClr val="tx1"/>
                  </a:solidFill>
                  <a:latin typeface="Tw Cen MT" charset="0"/>
                  <a:ea typeface="ＭＳ Ｐゴシック" charset="0"/>
                </a:defRPr>
              </a:lvl3pPr>
              <a:lvl4pPr marL="1600200" indent="-228600" eaLnBrk="0" hangingPunct="0">
                <a:defRPr sz="2400">
                  <a:solidFill>
                    <a:schemeClr val="tx1"/>
                  </a:solidFill>
                  <a:latin typeface="Tw Cen MT" charset="0"/>
                  <a:ea typeface="ＭＳ Ｐゴシック" charset="0"/>
                </a:defRPr>
              </a:lvl4pPr>
              <a:lvl5pPr marL="2057400" indent="-228600" eaLnBrk="0" hangingPunct="0">
                <a:defRPr sz="2400">
                  <a:solidFill>
                    <a:schemeClr val="tx1"/>
                  </a:solidFill>
                  <a:latin typeface="Tw Cen MT" charset="0"/>
                  <a:ea typeface="ＭＳ Ｐゴシック" charset="0"/>
                </a:defRPr>
              </a:lvl5pPr>
              <a:lvl6pPr marL="2514600" indent="-228600" eaLnBrk="0" fontAlgn="base" hangingPunct="0">
                <a:spcBef>
                  <a:spcPct val="0"/>
                </a:spcBef>
                <a:spcAft>
                  <a:spcPct val="0"/>
                </a:spcAft>
                <a:defRPr sz="2400">
                  <a:solidFill>
                    <a:schemeClr val="tx1"/>
                  </a:solidFill>
                  <a:latin typeface="Tw Cen MT" charset="0"/>
                  <a:ea typeface="ＭＳ Ｐゴシック" charset="0"/>
                </a:defRPr>
              </a:lvl6pPr>
              <a:lvl7pPr marL="2971800" indent="-228600" eaLnBrk="0" fontAlgn="base" hangingPunct="0">
                <a:spcBef>
                  <a:spcPct val="0"/>
                </a:spcBef>
                <a:spcAft>
                  <a:spcPct val="0"/>
                </a:spcAft>
                <a:defRPr sz="2400">
                  <a:solidFill>
                    <a:schemeClr val="tx1"/>
                  </a:solidFill>
                  <a:latin typeface="Tw Cen MT" charset="0"/>
                  <a:ea typeface="ＭＳ Ｐゴシック" charset="0"/>
                </a:defRPr>
              </a:lvl7pPr>
              <a:lvl8pPr marL="3429000" indent="-228600" eaLnBrk="0" fontAlgn="base" hangingPunct="0">
                <a:spcBef>
                  <a:spcPct val="0"/>
                </a:spcBef>
                <a:spcAft>
                  <a:spcPct val="0"/>
                </a:spcAft>
                <a:defRPr sz="2400">
                  <a:solidFill>
                    <a:schemeClr val="tx1"/>
                  </a:solidFill>
                  <a:latin typeface="Tw Cen MT" charset="0"/>
                  <a:ea typeface="ＭＳ Ｐゴシック" charset="0"/>
                </a:defRPr>
              </a:lvl8pPr>
              <a:lvl9pPr marL="3886200" indent="-228600" eaLnBrk="0" fontAlgn="base" hangingPunct="0">
                <a:spcBef>
                  <a:spcPct val="0"/>
                </a:spcBef>
                <a:spcAft>
                  <a:spcPct val="0"/>
                </a:spcAft>
                <a:defRPr sz="2400">
                  <a:solidFill>
                    <a:schemeClr val="tx1"/>
                  </a:solidFill>
                  <a:latin typeface="Tw Cen MT" charset="0"/>
                  <a:ea typeface="ＭＳ Ｐゴシック" charset="0"/>
                </a:defRPr>
              </a:lvl9pPr>
            </a:lstStyle>
            <a:p>
              <a:pPr eaLnBrk="1" hangingPunct="1"/>
              <a:r>
                <a:rPr lang="en-US" sz="1800" b="1" dirty="0">
                  <a:solidFill>
                    <a:srgbClr val="4D4D4D"/>
                  </a:solidFill>
                  <a:latin typeface="Tahoma" charset="0"/>
                  <a:cs typeface="Tahoma" charset="0"/>
                </a:rPr>
                <a:t>Engage</a:t>
              </a:r>
            </a:p>
          </p:txBody>
        </p:sp>
        <p:sp>
          <p:nvSpPr>
            <p:cNvPr id="8" name="TextBox 15"/>
            <p:cNvSpPr txBox="1">
              <a:spLocks noChangeArrowheads="1"/>
            </p:cNvSpPr>
            <p:nvPr/>
          </p:nvSpPr>
          <p:spPr bwMode="auto">
            <a:xfrm>
              <a:off x="7198848" y="4315059"/>
              <a:ext cx="5603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w Cen MT" charset="0"/>
                  <a:ea typeface="ＭＳ Ｐゴシック" charset="0"/>
                  <a:cs typeface="ＭＳ Ｐゴシック" charset="0"/>
                </a:defRPr>
              </a:lvl1pPr>
              <a:lvl2pPr marL="742950" indent="-285750" eaLnBrk="0" hangingPunct="0">
                <a:defRPr sz="2400">
                  <a:solidFill>
                    <a:schemeClr val="tx1"/>
                  </a:solidFill>
                  <a:latin typeface="Tw Cen MT" charset="0"/>
                  <a:ea typeface="ＭＳ Ｐゴシック" charset="0"/>
                </a:defRPr>
              </a:lvl2pPr>
              <a:lvl3pPr marL="1143000" indent="-228600" eaLnBrk="0" hangingPunct="0">
                <a:defRPr sz="2400">
                  <a:solidFill>
                    <a:schemeClr val="tx1"/>
                  </a:solidFill>
                  <a:latin typeface="Tw Cen MT" charset="0"/>
                  <a:ea typeface="ＭＳ Ｐゴシック" charset="0"/>
                </a:defRPr>
              </a:lvl3pPr>
              <a:lvl4pPr marL="1600200" indent="-228600" eaLnBrk="0" hangingPunct="0">
                <a:defRPr sz="2400">
                  <a:solidFill>
                    <a:schemeClr val="tx1"/>
                  </a:solidFill>
                  <a:latin typeface="Tw Cen MT" charset="0"/>
                  <a:ea typeface="ＭＳ Ｐゴシック" charset="0"/>
                </a:defRPr>
              </a:lvl4pPr>
              <a:lvl5pPr marL="2057400" indent="-228600" eaLnBrk="0" hangingPunct="0">
                <a:defRPr sz="2400">
                  <a:solidFill>
                    <a:schemeClr val="tx1"/>
                  </a:solidFill>
                  <a:latin typeface="Tw Cen MT" charset="0"/>
                  <a:ea typeface="ＭＳ Ｐゴシック" charset="0"/>
                </a:defRPr>
              </a:lvl5pPr>
              <a:lvl6pPr marL="2514600" indent="-228600" eaLnBrk="0" fontAlgn="base" hangingPunct="0">
                <a:spcBef>
                  <a:spcPct val="0"/>
                </a:spcBef>
                <a:spcAft>
                  <a:spcPct val="0"/>
                </a:spcAft>
                <a:defRPr sz="2400">
                  <a:solidFill>
                    <a:schemeClr val="tx1"/>
                  </a:solidFill>
                  <a:latin typeface="Tw Cen MT" charset="0"/>
                  <a:ea typeface="ＭＳ Ｐゴシック" charset="0"/>
                </a:defRPr>
              </a:lvl6pPr>
              <a:lvl7pPr marL="2971800" indent="-228600" eaLnBrk="0" fontAlgn="base" hangingPunct="0">
                <a:spcBef>
                  <a:spcPct val="0"/>
                </a:spcBef>
                <a:spcAft>
                  <a:spcPct val="0"/>
                </a:spcAft>
                <a:defRPr sz="2400">
                  <a:solidFill>
                    <a:schemeClr val="tx1"/>
                  </a:solidFill>
                  <a:latin typeface="Tw Cen MT" charset="0"/>
                  <a:ea typeface="ＭＳ Ｐゴシック" charset="0"/>
                </a:defRPr>
              </a:lvl7pPr>
              <a:lvl8pPr marL="3429000" indent="-228600" eaLnBrk="0" fontAlgn="base" hangingPunct="0">
                <a:spcBef>
                  <a:spcPct val="0"/>
                </a:spcBef>
                <a:spcAft>
                  <a:spcPct val="0"/>
                </a:spcAft>
                <a:defRPr sz="2400">
                  <a:solidFill>
                    <a:schemeClr val="tx1"/>
                  </a:solidFill>
                  <a:latin typeface="Tw Cen MT" charset="0"/>
                  <a:ea typeface="ＭＳ Ｐゴシック" charset="0"/>
                </a:defRPr>
              </a:lvl8pPr>
              <a:lvl9pPr marL="3886200" indent="-228600" eaLnBrk="0" fontAlgn="base" hangingPunct="0">
                <a:spcBef>
                  <a:spcPct val="0"/>
                </a:spcBef>
                <a:spcAft>
                  <a:spcPct val="0"/>
                </a:spcAft>
                <a:defRPr sz="2400">
                  <a:solidFill>
                    <a:schemeClr val="tx1"/>
                  </a:solidFill>
                  <a:latin typeface="Tw Cen MT" charset="0"/>
                  <a:ea typeface="ＭＳ Ｐゴシック" charset="0"/>
                </a:defRPr>
              </a:lvl9pPr>
            </a:lstStyle>
            <a:p>
              <a:pPr eaLnBrk="1" hangingPunct="1"/>
              <a:r>
                <a:rPr lang="en-US" sz="1800" b="1" dirty="0">
                  <a:solidFill>
                    <a:srgbClr val="4D4D4D"/>
                  </a:solidFill>
                  <a:latin typeface="Tahoma" charset="0"/>
                  <a:cs typeface="Tahoma" charset="0"/>
                </a:rPr>
                <a:t>Act</a:t>
              </a:r>
            </a:p>
          </p:txBody>
        </p:sp>
      </p:grpSp>
      <p:sp>
        <p:nvSpPr>
          <p:cNvPr id="2" name="Title 1"/>
          <p:cNvSpPr>
            <a:spLocks noGrp="1"/>
          </p:cNvSpPr>
          <p:nvPr>
            <p:ph type="title"/>
          </p:nvPr>
        </p:nvSpPr>
        <p:spPr>
          <a:xfrm>
            <a:off x="959111" y="632362"/>
            <a:ext cx="7803890" cy="625475"/>
          </a:xfrm>
          <a:ln>
            <a:noFill/>
          </a:ln>
        </p:spPr>
        <p:txBody>
          <a:bodyPr/>
          <a:lstStyle/>
          <a:p>
            <a:r>
              <a:rPr lang="en-US"/>
              <a:t>Click to edit Master title style</a:t>
            </a:r>
            <a:endParaRPr lang="en-US" dirty="0"/>
          </a:p>
        </p:txBody>
      </p:sp>
      <p:sp>
        <p:nvSpPr>
          <p:cNvPr id="15" name="Slide Number Placeholder 3"/>
          <p:cNvSpPr>
            <a:spLocks noGrp="1"/>
          </p:cNvSpPr>
          <p:nvPr>
            <p:ph type="sldNum" sz="quarter" idx="10"/>
          </p:nvPr>
        </p:nvSpPr>
        <p:spPr/>
        <p:txBody>
          <a:bodyPr/>
          <a:lstStyle>
            <a:lvl1pPr>
              <a:defRPr/>
            </a:lvl1pPr>
          </a:lstStyle>
          <a:p>
            <a:pPr>
              <a:defRPr/>
            </a:pPr>
            <a:fld id="{779F7E63-5311-1640-A3D0-AD8F77CFBED1}" type="slidenum">
              <a:rPr lang="en-US"/>
              <a:pPr>
                <a:defRPr/>
              </a:pPr>
              <a:t>‹#›</a:t>
            </a:fld>
            <a:endParaRPr lang="en-US" dirty="0"/>
          </a:p>
        </p:txBody>
      </p:sp>
    </p:spTree>
    <p:extLst>
      <p:ext uri="{BB962C8B-B14F-4D97-AF65-F5344CB8AC3E}">
        <p14:creationId xmlns:p14="http://schemas.microsoft.com/office/powerpoint/2010/main" val="13716450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952500" y="632362"/>
            <a:ext cx="7810500" cy="6254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p>
            <a:pPr lvl="0"/>
            <a:r>
              <a:rPr lang="en-US"/>
              <a:t>Click to edit Master title style</a:t>
            </a:r>
          </a:p>
        </p:txBody>
      </p:sp>
      <p:sp>
        <p:nvSpPr>
          <p:cNvPr id="1027" name="Text Placeholder 12"/>
          <p:cNvSpPr>
            <a:spLocks noGrp="1"/>
          </p:cNvSpPr>
          <p:nvPr>
            <p:ph type="body" idx="1"/>
          </p:nvPr>
        </p:nvSpPr>
        <p:spPr bwMode="auto">
          <a:xfrm>
            <a:off x="952501" y="1570220"/>
            <a:ext cx="78105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bwMode="white">
          <a:xfrm>
            <a:off x="0" y="1235075"/>
            <a:ext cx="8774113"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latin typeface="Tahoma"/>
              <a:cs typeface="Tahoma"/>
            </a:endParaRPr>
          </a:p>
        </p:txBody>
      </p:sp>
      <p:sp>
        <p:nvSpPr>
          <p:cNvPr id="8" name="Rectangle 7"/>
          <p:cNvSpPr/>
          <p:nvPr/>
        </p:nvSpPr>
        <p:spPr>
          <a:xfrm>
            <a:off x="346075" y="1279525"/>
            <a:ext cx="533400" cy="136525"/>
          </a:xfrm>
          <a:prstGeom prst="rect">
            <a:avLst/>
          </a:prstGeom>
          <a:solidFill>
            <a:srgbClr val="AE4A3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latin typeface="Tahoma"/>
              <a:cs typeface="Tahoma"/>
            </a:endParaRPr>
          </a:p>
        </p:txBody>
      </p:sp>
      <p:sp>
        <p:nvSpPr>
          <p:cNvPr id="9" name="Rectangle 8"/>
          <p:cNvSpPr/>
          <p:nvPr/>
        </p:nvSpPr>
        <p:spPr>
          <a:xfrm>
            <a:off x="952499" y="1279525"/>
            <a:ext cx="7821613" cy="136525"/>
          </a:xfrm>
          <a:prstGeom prst="rect">
            <a:avLst/>
          </a:prstGeom>
          <a:solidFill>
            <a:srgbClr val="301F49"/>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latin typeface="Tahoma"/>
              <a:cs typeface="Tahoma"/>
            </a:endParaRPr>
          </a:p>
        </p:txBody>
      </p:sp>
      <p:sp>
        <p:nvSpPr>
          <p:cNvPr id="5" name="Slide Number Placeholder 4"/>
          <p:cNvSpPr>
            <a:spLocks noGrp="1"/>
          </p:cNvSpPr>
          <p:nvPr>
            <p:ph type="sldNum" sz="quarter" idx="4"/>
          </p:nvPr>
        </p:nvSpPr>
        <p:spPr>
          <a:xfrm>
            <a:off x="8142288" y="6243638"/>
            <a:ext cx="620712" cy="477837"/>
          </a:xfrm>
          <a:prstGeom prst="rect">
            <a:avLst/>
          </a:prstGeom>
        </p:spPr>
        <p:txBody>
          <a:bodyPr vert="horz" lIns="0" tIns="0" rIns="0" bIns="0" rtlCol="0" anchor="ctr"/>
          <a:lstStyle>
            <a:lvl1pPr algn="r" fontAlgn="auto">
              <a:spcBef>
                <a:spcPts val="0"/>
              </a:spcBef>
              <a:spcAft>
                <a:spcPts val="0"/>
              </a:spcAft>
              <a:defRPr sz="2400" smtClean="0">
                <a:solidFill>
                  <a:srgbClr val="AE4A32"/>
                </a:solidFill>
                <a:latin typeface="Tahoma"/>
                <a:ea typeface="+mn-ea"/>
                <a:cs typeface="Tahoma"/>
              </a:defRPr>
            </a:lvl1pPr>
          </a:lstStyle>
          <a:p>
            <a:pPr>
              <a:defRPr/>
            </a:pPr>
            <a:fld id="{776887B2-C19E-5547-8D93-0BA6D0A0742D}" type="slidenum">
              <a:rPr lang="en-US"/>
              <a:pPr>
                <a:defRPr/>
              </a:pPr>
              <a:t>‹#›</a:t>
            </a:fld>
            <a:endParaRPr lang="en-US" dirty="0"/>
          </a:p>
        </p:txBody>
      </p:sp>
      <p:sp>
        <p:nvSpPr>
          <p:cNvPr id="10" name="Slide Number Placeholder 4"/>
          <p:cNvSpPr txBox="1">
            <a:spLocks/>
          </p:cNvSpPr>
          <p:nvPr userDrawn="1"/>
        </p:nvSpPr>
        <p:spPr>
          <a:xfrm>
            <a:off x="925513" y="6411913"/>
            <a:ext cx="439737" cy="284162"/>
          </a:xfrm>
          <a:prstGeom prst="rect">
            <a:avLst/>
          </a:prstGeom>
        </p:spPr>
        <p:txBody>
          <a:bodyPr lIns="0" tIns="0" rIns="0" bIns="0" anchor="ctr"/>
          <a:lstStyle>
            <a:defPPr>
              <a:defRPr lang="en-US"/>
            </a:defPPr>
            <a:lvl1pPr algn="r" defTabSz="457200" rtl="0" fontAlgn="auto">
              <a:spcBef>
                <a:spcPts val="0"/>
              </a:spcBef>
              <a:spcAft>
                <a:spcPts val="0"/>
              </a:spcAft>
              <a:defRPr sz="2400" kern="1200" smtClean="0">
                <a:solidFill>
                  <a:srgbClr val="AE4A32"/>
                </a:solidFill>
                <a:latin typeface="Tahoma"/>
                <a:ea typeface="+mn-ea"/>
                <a:cs typeface="Tahoma"/>
              </a:defRPr>
            </a:lvl1pPr>
            <a:lvl2pPr marL="457200"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5pPr>
            <a:lvl6pPr marL="2286000" algn="l" defTabSz="457200" rtl="0" eaLnBrk="1" latinLnBrk="0" hangingPunct="1">
              <a:defRPr kern="1200">
                <a:solidFill>
                  <a:schemeClr val="tx1"/>
                </a:solidFill>
                <a:latin typeface="Tw Cen MT" charset="0"/>
                <a:ea typeface="ＭＳ Ｐゴシック" charset="0"/>
                <a:cs typeface="ＭＳ Ｐゴシック" charset="0"/>
              </a:defRPr>
            </a:lvl6pPr>
            <a:lvl7pPr marL="2743200" algn="l" defTabSz="457200" rtl="0" eaLnBrk="1" latinLnBrk="0" hangingPunct="1">
              <a:defRPr kern="1200">
                <a:solidFill>
                  <a:schemeClr val="tx1"/>
                </a:solidFill>
                <a:latin typeface="Tw Cen MT" charset="0"/>
                <a:ea typeface="ＭＳ Ｐゴシック" charset="0"/>
                <a:cs typeface="ＭＳ Ｐゴシック" charset="0"/>
              </a:defRPr>
            </a:lvl7pPr>
            <a:lvl8pPr marL="3200400" algn="l" defTabSz="457200" rtl="0" eaLnBrk="1" latinLnBrk="0" hangingPunct="1">
              <a:defRPr kern="1200">
                <a:solidFill>
                  <a:schemeClr val="tx1"/>
                </a:solidFill>
                <a:latin typeface="Tw Cen MT" charset="0"/>
                <a:ea typeface="ＭＳ Ｐゴシック" charset="0"/>
                <a:cs typeface="ＭＳ Ｐゴシック" charset="0"/>
              </a:defRPr>
            </a:lvl8pPr>
            <a:lvl9pPr marL="3657600" algn="l" defTabSz="457200" rtl="0" eaLnBrk="1" latinLnBrk="0" hangingPunct="1">
              <a:defRPr kern="1200">
                <a:solidFill>
                  <a:schemeClr val="tx1"/>
                </a:solidFill>
                <a:latin typeface="Tw Cen MT" charset="0"/>
                <a:ea typeface="ＭＳ Ｐゴシック" charset="0"/>
                <a:cs typeface="ＭＳ Ｐゴシック" charset="0"/>
              </a:defRPr>
            </a:lvl9pPr>
          </a:lstStyle>
          <a:p>
            <a:pPr algn="l">
              <a:defRPr/>
            </a:pPr>
            <a:r>
              <a:rPr lang="en-US" sz="1000" dirty="0">
                <a:solidFill>
                  <a:srgbClr val="404040"/>
                </a:solidFill>
              </a:rPr>
              <a:t>©CFAR</a:t>
            </a:r>
          </a:p>
        </p:txBody>
      </p:sp>
    </p:spTree>
    <p:extLst>
      <p:ext uri="{BB962C8B-B14F-4D97-AF65-F5344CB8AC3E}">
        <p14:creationId xmlns:p14="http://schemas.microsoft.com/office/powerpoint/2010/main" val="73612608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Lst>
  <p:hf hdr="0" ftr="0" dt="0"/>
  <p:txStyles>
    <p:titleStyle>
      <a:lvl1pPr algn="l" rtl="0" eaLnBrk="1" fontAlgn="base" hangingPunct="1">
        <a:spcBef>
          <a:spcPct val="0"/>
        </a:spcBef>
        <a:spcAft>
          <a:spcPct val="0"/>
        </a:spcAft>
        <a:defRPr sz="2400" b="1" kern="1200">
          <a:solidFill>
            <a:srgbClr val="301F49"/>
          </a:solidFill>
          <a:latin typeface="Tahoma"/>
          <a:ea typeface="ＭＳ Ｐゴシック" charset="0"/>
          <a:cs typeface="Tahoma"/>
        </a:defRPr>
      </a:lvl1pPr>
      <a:lvl2pPr algn="l" rtl="0" eaLnBrk="1" fontAlgn="base" hangingPunct="1">
        <a:spcBef>
          <a:spcPct val="0"/>
        </a:spcBef>
        <a:spcAft>
          <a:spcPct val="0"/>
        </a:spcAft>
        <a:defRPr sz="2400" b="1">
          <a:solidFill>
            <a:srgbClr val="301F49"/>
          </a:solidFill>
          <a:latin typeface="Tahoma" charset="0"/>
          <a:ea typeface="ＭＳ Ｐゴシック" charset="0"/>
        </a:defRPr>
      </a:lvl2pPr>
      <a:lvl3pPr algn="l" rtl="0" eaLnBrk="1" fontAlgn="base" hangingPunct="1">
        <a:spcBef>
          <a:spcPct val="0"/>
        </a:spcBef>
        <a:spcAft>
          <a:spcPct val="0"/>
        </a:spcAft>
        <a:defRPr sz="2400" b="1">
          <a:solidFill>
            <a:srgbClr val="301F49"/>
          </a:solidFill>
          <a:latin typeface="Tahoma" charset="0"/>
          <a:ea typeface="ＭＳ Ｐゴシック" charset="0"/>
        </a:defRPr>
      </a:lvl3pPr>
      <a:lvl4pPr algn="l" rtl="0" eaLnBrk="1" fontAlgn="base" hangingPunct="1">
        <a:spcBef>
          <a:spcPct val="0"/>
        </a:spcBef>
        <a:spcAft>
          <a:spcPct val="0"/>
        </a:spcAft>
        <a:defRPr sz="2400" b="1">
          <a:solidFill>
            <a:srgbClr val="301F49"/>
          </a:solidFill>
          <a:latin typeface="Tahoma" charset="0"/>
          <a:ea typeface="ＭＳ Ｐゴシック" charset="0"/>
        </a:defRPr>
      </a:lvl4pPr>
      <a:lvl5pPr algn="l" rtl="0" eaLnBrk="1" fontAlgn="base" hangingPunct="1">
        <a:spcBef>
          <a:spcPct val="0"/>
        </a:spcBef>
        <a:spcAft>
          <a:spcPct val="0"/>
        </a:spcAft>
        <a:defRPr sz="2400" b="1">
          <a:solidFill>
            <a:srgbClr val="301F49"/>
          </a:solidFill>
          <a:latin typeface="Tahoma" charset="0"/>
          <a:ea typeface="ＭＳ Ｐゴシック" charset="0"/>
        </a:defRPr>
      </a:lvl5pPr>
      <a:lvl6pPr marL="457200" algn="l" rtl="0" eaLnBrk="1" fontAlgn="base" hangingPunct="1">
        <a:spcBef>
          <a:spcPct val="0"/>
        </a:spcBef>
        <a:spcAft>
          <a:spcPct val="0"/>
        </a:spcAft>
        <a:defRPr sz="2800" b="1">
          <a:solidFill>
            <a:srgbClr val="151C5B"/>
          </a:solidFill>
          <a:latin typeface="Lucida Sans" charset="0"/>
          <a:ea typeface="ＭＳ Ｐゴシック" charset="0"/>
        </a:defRPr>
      </a:lvl6pPr>
      <a:lvl7pPr marL="914400" algn="l" rtl="0" eaLnBrk="1" fontAlgn="base" hangingPunct="1">
        <a:spcBef>
          <a:spcPct val="0"/>
        </a:spcBef>
        <a:spcAft>
          <a:spcPct val="0"/>
        </a:spcAft>
        <a:defRPr sz="2800" b="1">
          <a:solidFill>
            <a:srgbClr val="151C5B"/>
          </a:solidFill>
          <a:latin typeface="Lucida Sans" charset="0"/>
          <a:ea typeface="ＭＳ Ｐゴシック" charset="0"/>
        </a:defRPr>
      </a:lvl7pPr>
      <a:lvl8pPr marL="1371600" algn="l" rtl="0" eaLnBrk="1" fontAlgn="base" hangingPunct="1">
        <a:spcBef>
          <a:spcPct val="0"/>
        </a:spcBef>
        <a:spcAft>
          <a:spcPct val="0"/>
        </a:spcAft>
        <a:defRPr sz="2800" b="1">
          <a:solidFill>
            <a:srgbClr val="151C5B"/>
          </a:solidFill>
          <a:latin typeface="Lucida Sans" charset="0"/>
          <a:ea typeface="ＭＳ Ｐゴシック" charset="0"/>
        </a:defRPr>
      </a:lvl8pPr>
      <a:lvl9pPr marL="1828800" algn="l" rtl="0" eaLnBrk="1" fontAlgn="base" hangingPunct="1">
        <a:spcBef>
          <a:spcPct val="0"/>
        </a:spcBef>
        <a:spcAft>
          <a:spcPct val="0"/>
        </a:spcAft>
        <a:defRPr sz="2800" b="1">
          <a:solidFill>
            <a:srgbClr val="151C5B"/>
          </a:solidFill>
          <a:latin typeface="Lucida Sans" charset="0"/>
          <a:ea typeface="ＭＳ Ｐゴシック" charset="0"/>
        </a:defRPr>
      </a:lvl9pPr>
    </p:titleStyle>
    <p:bodyStyle>
      <a:lvl1pPr marL="319088" indent="-319088" algn="l" rtl="0" eaLnBrk="1" fontAlgn="base" hangingPunct="1">
        <a:spcBef>
          <a:spcPts val="700"/>
        </a:spcBef>
        <a:spcAft>
          <a:spcPct val="0"/>
        </a:spcAft>
        <a:buClr>
          <a:srgbClr val="AE4A32"/>
        </a:buClr>
        <a:buSzPct val="65000"/>
        <a:buFont typeface="Lucida Grande" charset="0"/>
        <a:buChar char="►"/>
        <a:defRPr sz="2000" kern="1200">
          <a:solidFill>
            <a:srgbClr val="404040"/>
          </a:solidFill>
          <a:latin typeface="Tahoma"/>
          <a:ea typeface="ＭＳ Ｐゴシック" charset="0"/>
          <a:cs typeface="Tahoma"/>
        </a:defRPr>
      </a:lvl1pPr>
      <a:lvl2pPr marL="639763" indent="-319088" algn="l" rtl="0" eaLnBrk="1" fontAlgn="base" hangingPunct="1">
        <a:spcBef>
          <a:spcPts val="700"/>
        </a:spcBef>
        <a:spcAft>
          <a:spcPct val="0"/>
        </a:spcAft>
        <a:buClr>
          <a:srgbClr val="AE4A32"/>
        </a:buClr>
        <a:buSzPct val="100000"/>
        <a:buFont typeface="Arial" charset="0"/>
        <a:buChar char="•"/>
        <a:defRPr sz="2000" kern="1200">
          <a:solidFill>
            <a:srgbClr val="404040"/>
          </a:solidFill>
          <a:latin typeface="Tahoma"/>
          <a:ea typeface="ＭＳ Ｐゴシック" charset="0"/>
          <a:cs typeface="Tahoma"/>
        </a:defRPr>
      </a:lvl2pPr>
      <a:lvl3pPr marL="958850" indent="-319088" algn="l" rtl="0" eaLnBrk="1" fontAlgn="base" hangingPunct="1">
        <a:spcBef>
          <a:spcPts val="700"/>
        </a:spcBef>
        <a:spcAft>
          <a:spcPct val="0"/>
        </a:spcAft>
        <a:buClr>
          <a:srgbClr val="AE4A32"/>
        </a:buClr>
        <a:buSzPct val="65000"/>
        <a:buFont typeface="Lucida Grande" charset="0"/>
        <a:buChar char="►"/>
        <a:defRPr sz="2000" kern="1200">
          <a:solidFill>
            <a:srgbClr val="404040"/>
          </a:solidFill>
          <a:latin typeface="Tahoma"/>
          <a:ea typeface="ＭＳ Ｐゴシック" charset="0"/>
          <a:cs typeface="Tahoma"/>
        </a:defRPr>
      </a:lvl3pPr>
      <a:lvl4pPr marL="1279525" indent="-319088" algn="l" rtl="0" eaLnBrk="1" fontAlgn="base" hangingPunct="1">
        <a:spcBef>
          <a:spcPts val="700"/>
        </a:spcBef>
        <a:spcAft>
          <a:spcPct val="0"/>
        </a:spcAft>
        <a:buClr>
          <a:srgbClr val="AE4A32"/>
        </a:buClr>
        <a:buSzPct val="100000"/>
        <a:buFont typeface="Arial" charset="0"/>
        <a:buChar char="•"/>
        <a:defRPr sz="2000" kern="1200">
          <a:solidFill>
            <a:srgbClr val="404040"/>
          </a:solidFill>
          <a:latin typeface="Tahoma"/>
          <a:ea typeface="ＭＳ Ｐゴシック" charset="0"/>
          <a:cs typeface="Tahoma"/>
        </a:defRPr>
      </a:lvl4pPr>
      <a:lvl5pPr marL="1600200" indent="-319088" algn="l" rtl="0" eaLnBrk="1" fontAlgn="base" hangingPunct="1">
        <a:spcBef>
          <a:spcPts val="700"/>
        </a:spcBef>
        <a:spcAft>
          <a:spcPct val="0"/>
        </a:spcAft>
        <a:buClr>
          <a:srgbClr val="AE4A32"/>
        </a:buClr>
        <a:buSzPct val="65000"/>
        <a:buFont typeface="Lucida Grande" charset="0"/>
        <a:buChar char="►"/>
        <a:defRPr sz="2000" kern="1200">
          <a:solidFill>
            <a:srgbClr val="404040"/>
          </a:solidFill>
          <a:latin typeface="Tahoma"/>
          <a:ea typeface="ＭＳ Ｐゴシック" charset="0"/>
          <a:cs typeface="Tahoma"/>
        </a:defRPr>
      </a:lvl5pPr>
      <a:lvl6pPr marL="1874520" indent="0" algn="l" rtl="0" eaLnBrk="1" latinLnBrk="0" hangingPunct="1">
        <a:spcBef>
          <a:spcPct val="20000"/>
        </a:spcBef>
        <a:buClr>
          <a:schemeClr val="accent1"/>
        </a:buClr>
        <a:buFont typeface="Wingdings" charset="2"/>
        <a:buNone/>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56">
          <p15:clr>
            <a:srgbClr val="F26B43"/>
          </p15:clr>
        </p15:guide>
        <p15:guide id="2" pos="600">
          <p15:clr>
            <a:srgbClr val="F26B43"/>
          </p15:clr>
        </p15:guide>
        <p15:guide id="3" orient="horz" pos="720">
          <p15:clr>
            <a:srgbClr val="F26B43"/>
          </p15:clr>
        </p15:guide>
        <p15:guide id="4" orient="horz" pos="4008">
          <p15:clr>
            <a:srgbClr val="F26B43"/>
          </p15:clr>
        </p15:guide>
        <p15:guide id="5" pos="55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5.png"/><Relationship Id="rId1" Type="http://schemas.microsoft.com/office/2007/relationships/media" Target="../media/media1.m4v"/><Relationship Id="rId2" Type="http://schemas.openxmlformats.org/officeDocument/2006/relationships/video" Target="../media/media1.m4v"/></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9.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 Id="rId3" Type="http://schemas.openxmlformats.org/officeDocument/2006/relationships/image" Target="../media/image1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9326" y="2580640"/>
            <a:ext cx="7331611" cy="837777"/>
          </a:xfrm>
        </p:spPr>
        <p:txBody>
          <a:bodyPr>
            <a:noAutofit/>
          </a:bodyPr>
          <a:lstStyle/>
          <a:p>
            <a:r>
              <a:rPr lang="en-US" dirty="0"/>
              <a:t>Leading in Loosely Coupled Systems: Productive Pairs</a:t>
            </a:r>
          </a:p>
        </p:txBody>
      </p:sp>
      <p:sp>
        <p:nvSpPr>
          <p:cNvPr id="14" name="Text Placeholder 13"/>
          <p:cNvSpPr>
            <a:spLocks noGrp="1"/>
          </p:cNvSpPr>
          <p:nvPr>
            <p:ph type="body" sz="quarter" idx="10"/>
          </p:nvPr>
        </p:nvSpPr>
        <p:spPr/>
        <p:txBody>
          <a:bodyPr>
            <a:noAutofit/>
          </a:bodyPr>
          <a:lstStyle/>
          <a:p>
            <a:r>
              <a:rPr lang="en-US" dirty="0"/>
              <a:t>Mary McQueen, President, NCSC</a:t>
            </a:r>
          </a:p>
          <a:p>
            <a:r>
              <a:rPr lang="en-US" dirty="0"/>
              <a:t>Barry Dornfeld, Ph.D., Principal, CFAR</a:t>
            </a:r>
          </a:p>
        </p:txBody>
      </p:sp>
      <p:pic>
        <p:nvPicPr>
          <p:cNvPr id="10"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491706" y="4911517"/>
            <a:ext cx="1703917" cy="376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p:cNvSpPr txBox="1"/>
          <p:nvPr/>
        </p:nvSpPr>
        <p:spPr>
          <a:xfrm>
            <a:off x="1447800" y="6089279"/>
            <a:ext cx="7323138" cy="246221"/>
          </a:xfrm>
          <a:prstGeom prst="rect">
            <a:avLst/>
          </a:prstGeom>
          <a:noFill/>
        </p:spPr>
        <p:txBody>
          <a:bodyPr wrap="square" lIns="0" rIns="0" rtlCol="0">
            <a:spAutoFit/>
          </a:bodyPr>
          <a:lstStyle/>
          <a:p>
            <a:pPr marL="0" marR="0" lvl="0" indent="0" algn="just" defTabSz="457200" rtl="0" eaLnBrk="1" fontAlgn="base" latinLnBrk="0" hangingPunct="1">
              <a:lnSpc>
                <a:spcPct val="100000"/>
              </a:lnSpc>
              <a:spcBef>
                <a:spcPct val="0"/>
              </a:spcBef>
              <a:spcAft>
                <a:spcPct val="0"/>
              </a:spcAft>
              <a:buClrTx/>
              <a:buSzTx/>
              <a:buFontTx/>
              <a:buNone/>
              <a:tabLst/>
              <a:defRPr/>
            </a:pPr>
            <a:r>
              <a:rPr lang="en-US" sz="1000" b="1" dirty="0">
                <a:solidFill>
                  <a:srgbClr val="404040"/>
                </a:solidFill>
                <a:latin typeface="Tahoma"/>
                <a:cs typeface="Tahoma"/>
              </a:rPr>
              <a:t>PHILADELPHIA</a:t>
            </a:r>
            <a:r>
              <a:rPr lang="en-US" sz="1000" dirty="0">
                <a:solidFill>
                  <a:srgbClr val="404040"/>
                </a:solidFill>
                <a:latin typeface="Tahoma"/>
                <a:cs typeface="Tahoma"/>
              </a:rPr>
              <a:t> 215.320.3200 / </a:t>
            </a:r>
            <a:r>
              <a:rPr lang="en-US" sz="1000" b="1" dirty="0">
                <a:solidFill>
                  <a:srgbClr val="404040"/>
                </a:solidFill>
                <a:latin typeface="Tahoma"/>
                <a:cs typeface="Tahoma"/>
              </a:rPr>
              <a:t>BOSTON </a:t>
            </a:r>
            <a:r>
              <a:rPr lang="en-US" sz="1000" dirty="0">
                <a:solidFill>
                  <a:srgbClr val="404040"/>
                </a:solidFill>
                <a:latin typeface="Tahoma"/>
                <a:cs typeface="Tahoma"/>
              </a:rPr>
              <a:t>617.576.1166						</a:t>
            </a:r>
            <a:r>
              <a:rPr lang="en-US" sz="1000" baseline="0" dirty="0">
                <a:solidFill>
                  <a:srgbClr val="404040"/>
                </a:solidFill>
                <a:latin typeface="Tahoma"/>
                <a:cs typeface="Tahoma"/>
              </a:rPr>
              <a:t> </a:t>
            </a:r>
            <a:r>
              <a:rPr lang="en-US" sz="1000" dirty="0">
                <a:solidFill>
                  <a:srgbClr val="404040"/>
                </a:solidFill>
                <a:latin typeface="Tahoma"/>
                <a:cs typeface="Tahoma"/>
              </a:rPr>
              <a:t>   </a:t>
            </a:r>
            <a:r>
              <a:rPr lang="en-US" sz="1000" b="1" dirty="0">
                <a:solidFill>
                  <a:srgbClr val="6A97D0"/>
                </a:solidFill>
                <a:latin typeface="Tahoma"/>
                <a:cs typeface="Tahoma"/>
              </a:rPr>
              <a:t>WWW.CFAR.COM </a:t>
            </a:r>
            <a:endParaRPr lang="en-US" sz="1000" dirty="0">
              <a:solidFill>
                <a:srgbClr val="6A97D0"/>
              </a:solidFill>
              <a:latin typeface="Tahoma"/>
              <a:cs typeface="Tahoma"/>
            </a:endParaRPr>
          </a:p>
        </p:txBody>
      </p:sp>
      <p:pic>
        <p:nvPicPr>
          <p:cNvPr id="13" name="Picture 12"/>
          <p:cNvPicPr>
            <a:picLocks noChangeAspect="1"/>
          </p:cNvPicPr>
          <p:nvPr/>
        </p:nvPicPr>
        <p:blipFill>
          <a:blip r:embed="rId4"/>
          <a:stretch>
            <a:fillRect/>
          </a:stretch>
        </p:blipFill>
        <p:spPr>
          <a:xfrm>
            <a:off x="1447800" y="4671015"/>
            <a:ext cx="857251" cy="857250"/>
          </a:xfrm>
          <a:prstGeom prst="rect">
            <a:avLst/>
          </a:prstGeom>
        </p:spPr>
      </p:pic>
    </p:spTree>
    <p:extLst>
      <p:ext uri="{BB962C8B-B14F-4D97-AF65-F5344CB8AC3E}">
        <p14:creationId xmlns:p14="http://schemas.microsoft.com/office/powerpoint/2010/main" val="1313169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LCOs</a:t>
            </a:r>
          </a:p>
        </p:txBody>
      </p:sp>
      <p:graphicFrame>
        <p:nvGraphicFramePr>
          <p:cNvPr id="7" name="Content Placeholder 3"/>
          <p:cNvGraphicFramePr>
            <a:graphicFrameLocks noGrp="1"/>
          </p:cNvGraphicFramePr>
          <p:nvPr>
            <p:ph idx="1"/>
            <p:extLst/>
          </p:nvPr>
        </p:nvGraphicFramePr>
        <p:xfrm>
          <a:off x="457200" y="1600199"/>
          <a:ext cx="8343899" cy="4030593"/>
        </p:xfrm>
        <a:graphic>
          <a:graphicData uri="http://schemas.openxmlformats.org/drawingml/2006/table">
            <a:tbl>
              <a:tblPr firstRow="1" bandRow="1">
                <a:tableStyleId>{5C22544A-7EE6-4342-B048-85BDC9FD1C3A}</a:tableStyleId>
              </a:tblPr>
              <a:tblGrid>
                <a:gridCol w="2623271">
                  <a:extLst>
                    <a:ext uri="{9D8B030D-6E8A-4147-A177-3AD203B41FA5}">
                      <a16:colId xmlns:a16="http://schemas.microsoft.com/office/drawing/2014/main" xmlns="" val="20000"/>
                    </a:ext>
                  </a:extLst>
                </a:gridCol>
                <a:gridCol w="3160568">
                  <a:extLst>
                    <a:ext uri="{9D8B030D-6E8A-4147-A177-3AD203B41FA5}">
                      <a16:colId xmlns:a16="http://schemas.microsoft.com/office/drawing/2014/main" xmlns="" val="20001"/>
                    </a:ext>
                  </a:extLst>
                </a:gridCol>
                <a:gridCol w="2560060">
                  <a:extLst>
                    <a:ext uri="{9D8B030D-6E8A-4147-A177-3AD203B41FA5}">
                      <a16:colId xmlns:a16="http://schemas.microsoft.com/office/drawing/2014/main" xmlns="" val="20002"/>
                    </a:ext>
                  </a:extLst>
                </a:gridCol>
              </a:tblGrid>
              <a:tr h="565764">
                <a:tc>
                  <a:txBody>
                    <a:bodyPr/>
                    <a:lstStyle/>
                    <a:p>
                      <a:r>
                        <a:rPr lang="en-US" sz="2000" dirty="0"/>
                        <a:t>Higher Ed.</a:t>
                      </a:r>
                    </a:p>
                  </a:txBody>
                  <a:tcPr/>
                </a:tc>
                <a:tc>
                  <a:txBody>
                    <a:bodyPr/>
                    <a:lstStyle/>
                    <a:p>
                      <a:r>
                        <a:rPr lang="en-US" sz="2000" dirty="0"/>
                        <a:t>Healthcare</a:t>
                      </a:r>
                    </a:p>
                  </a:txBody>
                  <a:tcPr/>
                </a:tc>
                <a:tc>
                  <a:txBody>
                    <a:bodyPr/>
                    <a:lstStyle/>
                    <a:p>
                      <a:r>
                        <a:rPr lang="en-US" sz="2000" dirty="0"/>
                        <a:t>Courts</a:t>
                      </a:r>
                    </a:p>
                  </a:txBody>
                  <a:tcPr/>
                </a:tc>
                <a:extLst>
                  <a:ext uri="{0D108BD9-81ED-4DB2-BD59-A6C34878D82A}">
                    <a16:rowId xmlns:a16="http://schemas.microsoft.com/office/drawing/2014/main" xmlns="" val="10000"/>
                  </a:ext>
                </a:extLst>
              </a:tr>
              <a:tr h="565764">
                <a:tc>
                  <a:txBody>
                    <a:bodyPr/>
                    <a:lstStyle/>
                    <a:p>
                      <a:r>
                        <a:rPr lang="en-US" sz="2000" dirty="0"/>
                        <a:t>University</a:t>
                      </a:r>
                      <a:r>
                        <a:rPr lang="en-US" sz="2000" baseline="0" dirty="0"/>
                        <a:t> President</a:t>
                      </a:r>
                      <a:endParaRPr lang="en-US" sz="2000" dirty="0"/>
                    </a:p>
                  </a:txBody>
                  <a:tcPr/>
                </a:tc>
                <a:tc>
                  <a:txBody>
                    <a:bodyPr/>
                    <a:lstStyle/>
                    <a:p>
                      <a:r>
                        <a:rPr lang="en-US" sz="2000" dirty="0"/>
                        <a:t>Hospital President</a:t>
                      </a:r>
                    </a:p>
                  </a:txBody>
                  <a:tcPr/>
                </a:tc>
                <a:tc>
                  <a:txBody>
                    <a:bodyPr/>
                    <a:lstStyle/>
                    <a:p>
                      <a:r>
                        <a:rPr lang="en-US" sz="2000" dirty="0"/>
                        <a:t>Chief</a:t>
                      </a:r>
                      <a:r>
                        <a:rPr lang="en-US" sz="2000" baseline="0" dirty="0"/>
                        <a:t> Justice</a:t>
                      </a:r>
                      <a:endParaRPr lang="en-US" sz="2000" dirty="0"/>
                    </a:p>
                  </a:txBody>
                  <a:tcPr/>
                </a:tc>
                <a:extLst>
                  <a:ext uri="{0D108BD9-81ED-4DB2-BD59-A6C34878D82A}">
                    <a16:rowId xmlns:a16="http://schemas.microsoft.com/office/drawing/2014/main" xmlns="" val="10001"/>
                  </a:ext>
                </a:extLst>
              </a:tr>
              <a:tr h="565764">
                <a:tc>
                  <a:txBody>
                    <a:bodyPr/>
                    <a:lstStyle/>
                    <a:p>
                      <a:r>
                        <a:rPr lang="en-US" sz="2000" dirty="0"/>
                        <a:t>Provost</a:t>
                      </a:r>
                    </a:p>
                  </a:txBody>
                  <a:tcPr/>
                </a:tc>
                <a:tc>
                  <a:txBody>
                    <a:bodyPr/>
                    <a:lstStyle/>
                    <a:p>
                      <a:r>
                        <a:rPr lang="en-US" sz="2000" dirty="0"/>
                        <a:t>Hospital Administrator</a:t>
                      </a:r>
                    </a:p>
                  </a:txBody>
                  <a:tcPr/>
                </a:tc>
                <a:tc>
                  <a:txBody>
                    <a:bodyPr/>
                    <a:lstStyle/>
                    <a:p>
                      <a:r>
                        <a:rPr lang="en-US" sz="2000" baseline="0" dirty="0"/>
                        <a:t>Court Administrator</a:t>
                      </a:r>
                      <a:endParaRPr lang="en-US" sz="2000" dirty="0"/>
                    </a:p>
                  </a:txBody>
                  <a:tcPr/>
                </a:tc>
                <a:extLst>
                  <a:ext uri="{0D108BD9-81ED-4DB2-BD59-A6C34878D82A}">
                    <a16:rowId xmlns:a16="http://schemas.microsoft.com/office/drawing/2014/main" xmlns="" val="10002"/>
                  </a:ext>
                </a:extLst>
              </a:tr>
              <a:tr h="565764">
                <a:tc>
                  <a:txBody>
                    <a:bodyPr/>
                    <a:lstStyle/>
                    <a:p>
                      <a:r>
                        <a:rPr lang="en-US" sz="2000" dirty="0"/>
                        <a:t>Dean of College</a:t>
                      </a:r>
                    </a:p>
                  </a:txBody>
                  <a:tcPr/>
                </a:tc>
                <a:tc>
                  <a:txBody>
                    <a:bodyPr/>
                    <a:lstStyle/>
                    <a:p>
                      <a:r>
                        <a:rPr lang="en-US" sz="2000" dirty="0"/>
                        <a:t>Chief Medical Officer</a:t>
                      </a:r>
                    </a:p>
                  </a:txBody>
                  <a:tcPr/>
                </a:tc>
                <a:tc>
                  <a:txBody>
                    <a:bodyPr/>
                    <a:lstStyle/>
                    <a:p>
                      <a:r>
                        <a:rPr lang="en-US" sz="2000" dirty="0"/>
                        <a:t>Administrative</a:t>
                      </a:r>
                      <a:r>
                        <a:rPr lang="en-US" sz="2000" baseline="0" dirty="0"/>
                        <a:t> Judge</a:t>
                      </a:r>
                      <a:endParaRPr lang="en-US" sz="2000" dirty="0"/>
                    </a:p>
                  </a:txBody>
                  <a:tcPr/>
                </a:tc>
                <a:extLst>
                  <a:ext uri="{0D108BD9-81ED-4DB2-BD59-A6C34878D82A}">
                    <a16:rowId xmlns:a16="http://schemas.microsoft.com/office/drawing/2014/main" xmlns="" val="10003"/>
                  </a:ext>
                </a:extLst>
              </a:tr>
              <a:tr h="636009">
                <a:tc>
                  <a:txBody>
                    <a:bodyPr/>
                    <a:lstStyle/>
                    <a:p>
                      <a:r>
                        <a:rPr lang="en-US" sz="2000" dirty="0"/>
                        <a:t>Department Chair</a:t>
                      </a:r>
                    </a:p>
                  </a:txBody>
                  <a:tcPr/>
                </a:tc>
                <a:tc>
                  <a:txBody>
                    <a:bodyPr/>
                    <a:lstStyle/>
                    <a:p>
                      <a:r>
                        <a:rPr lang="en-US" sz="2000" dirty="0"/>
                        <a:t>Director, Clinical</a:t>
                      </a:r>
                      <a:r>
                        <a:rPr lang="en-US" sz="2000" baseline="0" dirty="0"/>
                        <a:t> </a:t>
                      </a:r>
                      <a:r>
                        <a:rPr lang="en-US" sz="2000" dirty="0"/>
                        <a:t>Services</a:t>
                      </a:r>
                    </a:p>
                  </a:txBody>
                  <a:tcPr/>
                </a:tc>
                <a:tc>
                  <a:txBody>
                    <a:bodyPr/>
                    <a:lstStyle/>
                    <a:p>
                      <a:r>
                        <a:rPr lang="en-US" sz="2000" baseline="0" dirty="0"/>
                        <a:t>Trial Court Manager</a:t>
                      </a:r>
                      <a:endParaRPr lang="en-US" sz="2000" dirty="0"/>
                    </a:p>
                  </a:txBody>
                  <a:tcPr/>
                </a:tc>
                <a:extLst>
                  <a:ext uri="{0D108BD9-81ED-4DB2-BD59-A6C34878D82A}">
                    <a16:rowId xmlns:a16="http://schemas.microsoft.com/office/drawing/2014/main" xmlns="" val="10004"/>
                  </a:ext>
                </a:extLst>
              </a:tr>
              <a:tr h="565764">
                <a:tc>
                  <a:txBody>
                    <a:bodyPr/>
                    <a:lstStyle/>
                    <a:p>
                      <a:r>
                        <a:rPr lang="en-US" sz="2000" dirty="0"/>
                        <a:t>Tenured Faculty</a:t>
                      </a:r>
                    </a:p>
                  </a:txBody>
                  <a:tcPr/>
                </a:tc>
                <a:tc>
                  <a:txBody>
                    <a:bodyPr/>
                    <a:lstStyle/>
                    <a:p>
                      <a:r>
                        <a:rPr lang="en-US" sz="2000" dirty="0"/>
                        <a:t>Physicians</a:t>
                      </a:r>
                    </a:p>
                  </a:txBody>
                  <a:tcPr/>
                </a:tc>
                <a:tc>
                  <a:txBody>
                    <a:bodyPr/>
                    <a:lstStyle/>
                    <a:p>
                      <a:r>
                        <a:rPr lang="en-US" sz="2000" dirty="0"/>
                        <a:t>Judges</a:t>
                      </a:r>
                    </a:p>
                  </a:txBody>
                  <a:tcPr/>
                </a:tc>
                <a:extLst>
                  <a:ext uri="{0D108BD9-81ED-4DB2-BD59-A6C34878D82A}">
                    <a16:rowId xmlns:a16="http://schemas.microsoft.com/office/drawing/2014/main" xmlns="" val="10005"/>
                  </a:ext>
                </a:extLst>
              </a:tr>
              <a:tr h="565764">
                <a:tc>
                  <a:txBody>
                    <a:bodyPr/>
                    <a:lstStyle/>
                    <a:p>
                      <a:r>
                        <a:rPr lang="en-US" sz="2000" dirty="0"/>
                        <a:t>Students/Alumni</a:t>
                      </a:r>
                    </a:p>
                  </a:txBody>
                  <a:tcPr/>
                </a:tc>
                <a:tc>
                  <a:txBody>
                    <a:bodyPr/>
                    <a:lstStyle/>
                    <a:p>
                      <a:r>
                        <a:rPr lang="en-US" sz="2000" dirty="0"/>
                        <a:t>Patients</a:t>
                      </a:r>
                    </a:p>
                  </a:txBody>
                  <a:tcPr/>
                </a:tc>
                <a:tc>
                  <a:txBody>
                    <a:bodyPr/>
                    <a:lstStyle/>
                    <a:p>
                      <a:r>
                        <a:rPr lang="en-US" sz="2000" dirty="0"/>
                        <a:t>Lawyers/Parties</a:t>
                      </a:r>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3549953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52500" y="453143"/>
            <a:ext cx="8191500" cy="800100"/>
          </a:xfrm>
        </p:spPr>
        <p:txBody>
          <a:bodyPr/>
          <a:lstStyle/>
          <a:p>
            <a:r>
              <a:rPr lang="en-US" sz="2300" dirty="0"/>
              <a:t>The challenges of leading in loosely coupled systems</a:t>
            </a:r>
          </a:p>
        </p:txBody>
      </p:sp>
      <p:sp>
        <p:nvSpPr>
          <p:cNvPr id="4" name="Slide Number Placeholder 3"/>
          <p:cNvSpPr>
            <a:spLocks noGrp="1"/>
          </p:cNvSpPr>
          <p:nvPr>
            <p:ph type="sldNum" sz="quarter" idx="10"/>
          </p:nvPr>
        </p:nvSpPr>
        <p:spPr/>
        <p:txBody>
          <a:bodyPr/>
          <a:lstStyle/>
          <a:p>
            <a:fld id="{2028B9BA-8F2C-1C4E-BE0F-C158AFF88D4C}" type="slidenum">
              <a:rPr lang="en-US" smtClean="0"/>
              <a:pPr/>
              <a:t>11</a:t>
            </a:fld>
            <a:endParaRPr lang="en-US" dirty="0"/>
          </a:p>
        </p:txBody>
      </p:sp>
      <p:sp>
        <p:nvSpPr>
          <p:cNvPr id="8" name="TextBox 7"/>
          <p:cNvSpPr txBox="1"/>
          <p:nvPr/>
        </p:nvSpPr>
        <p:spPr>
          <a:xfrm>
            <a:off x="952500" y="5292309"/>
            <a:ext cx="7810499" cy="817880"/>
          </a:xfrm>
          <a:prstGeom prst="round2DiagRect">
            <a:avLst>
              <a:gd name="adj1" fmla="val 37480"/>
              <a:gd name="adj2" fmla="val 0"/>
            </a:avLst>
          </a:prstGeom>
          <a:solidFill>
            <a:srgbClr val="6A97D0"/>
          </a:solidFill>
          <a:ln w="25400">
            <a:noFill/>
          </a:ln>
          <a:effectLst/>
        </p:spPr>
        <p:txBody>
          <a:bodyPr wrap="square" rtlCol="0" anchor="ctr" anchorCtr="0">
            <a:noAutofit/>
          </a:bodyPr>
          <a:lstStyle/>
          <a:p>
            <a:pPr marL="0" indent="0" algn="ctr">
              <a:buNone/>
            </a:pPr>
            <a:r>
              <a:rPr lang="en-US" sz="2000" dirty="0">
                <a:solidFill>
                  <a:srgbClr val="404040"/>
                </a:solidFill>
                <a:latin typeface="Tahoma" charset="0"/>
                <a:ea typeface="Tahoma" charset="0"/>
                <a:cs typeface="Tahoma" charset="0"/>
              </a:rPr>
              <a:t>All of which can take away from </a:t>
            </a:r>
            <a:br>
              <a:rPr lang="en-US" sz="2000" dirty="0">
                <a:solidFill>
                  <a:srgbClr val="404040"/>
                </a:solidFill>
                <a:latin typeface="Tahoma" charset="0"/>
                <a:ea typeface="Tahoma" charset="0"/>
                <a:cs typeface="Tahoma" charset="0"/>
              </a:rPr>
            </a:br>
            <a:r>
              <a:rPr lang="en-US" sz="2000" b="1" dirty="0">
                <a:solidFill>
                  <a:srgbClr val="404040"/>
                </a:solidFill>
                <a:latin typeface="Tahoma" charset="0"/>
                <a:ea typeface="Tahoma" charset="0"/>
                <a:cs typeface="Tahoma" charset="0"/>
              </a:rPr>
              <a:t>institutional effectiveness and speed</a:t>
            </a:r>
          </a:p>
        </p:txBody>
      </p:sp>
      <p:sp>
        <p:nvSpPr>
          <p:cNvPr id="5" name="Rectangle 4"/>
          <p:cNvSpPr/>
          <p:nvPr/>
        </p:nvSpPr>
        <p:spPr>
          <a:xfrm>
            <a:off x="964075" y="1692793"/>
            <a:ext cx="1718888" cy="2743406"/>
          </a:xfrm>
          <a:prstGeom prst="rect">
            <a:avLst/>
          </a:prstGeom>
          <a:gradFill flip="none" rotWithShape="1">
            <a:gsLst>
              <a:gs pos="0">
                <a:srgbClr val="AE4A32"/>
              </a:gs>
              <a:gs pos="25000">
                <a:srgbClr val="D7A599"/>
              </a:gs>
              <a:gs pos="75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tIns="182880" rtlCol="0" anchor="t" anchorCtr="0"/>
          <a:lstStyle/>
          <a:p>
            <a:pPr algn="ctr"/>
            <a:r>
              <a:rPr lang="en-US" sz="2000" b="1" dirty="0">
                <a:solidFill>
                  <a:srgbClr val="404040"/>
                </a:solidFill>
                <a:latin typeface="Tahoma" charset="0"/>
                <a:ea typeface="Tahoma" charset="0"/>
                <a:cs typeface="Tahoma" charset="0"/>
              </a:rPr>
              <a:t>Confusion and frustration</a:t>
            </a:r>
          </a:p>
        </p:txBody>
      </p:sp>
      <p:sp>
        <p:nvSpPr>
          <p:cNvPr id="16" name="Rectangle 15"/>
          <p:cNvSpPr/>
          <p:nvPr/>
        </p:nvSpPr>
        <p:spPr>
          <a:xfrm>
            <a:off x="2990754" y="1692793"/>
            <a:ext cx="1718888" cy="2743406"/>
          </a:xfrm>
          <a:prstGeom prst="rect">
            <a:avLst/>
          </a:prstGeom>
          <a:gradFill flip="none" rotWithShape="1">
            <a:gsLst>
              <a:gs pos="0">
                <a:srgbClr val="AE4A32"/>
              </a:gs>
              <a:gs pos="25000">
                <a:srgbClr val="D7A599"/>
              </a:gs>
              <a:gs pos="75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tIns="182880" rtlCol="0" anchor="t" anchorCtr="0"/>
          <a:lstStyle/>
          <a:p>
            <a:pPr algn="ctr"/>
            <a:r>
              <a:rPr lang="en-US" sz="2000" b="1" dirty="0">
                <a:solidFill>
                  <a:srgbClr val="404040"/>
                </a:solidFill>
                <a:latin typeface="Tahoma" charset="0"/>
                <a:ea typeface="Tahoma" charset="0"/>
                <a:cs typeface="Tahoma" charset="0"/>
              </a:rPr>
              <a:t>Erosion of trust</a:t>
            </a:r>
          </a:p>
        </p:txBody>
      </p:sp>
      <p:sp>
        <p:nvSpPr>
          <p:cNvPr id="17" name="Rectangle 16"/>
          <p:cNvSpPr/>
          <p:nvPr/>
        </p:nvSpPr>
        <p:spPr>
          <a:xfrm>
            <a:off x="5017433" y="1692793"/>
            <a:ext cx="1718888" cy="2743406"/>
          </a:xfrm>
          <a:prstGeom prst="rect">
            <a:avLst/>
          </a:prstGeom>
          <a:gradFill flip="none" rotWithShape="1">
            <a:gsLst>
              <a:gs pos="0">
                <a:srgbClr val="AE4A32"/>
              </a:gs>
              <a:gs pos="25000">
                <a:srgbClr val="D7A599"/>
              </a:gs>
              <a:gs pos="75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tIns="182880" rtlCol="0" anchor="t" anchorCtr="0"/>
          <a:lstStyle/>
          <a:p>
            <a:pPr algn="ctr"/>
            <a:r>
              <a:rPr lang="en-US" sz="2000" b="1" dirty="0">
                <a:solidFill>
                  <a:srgbClr val="404040"/>
                </a:solidFill>
                <a:latin typeface="Tahoma" charset="0"/>
                <a:ea typeface="Tahoma" charset="0"/>
                <a:cs typeface="Tahoma" charset="0"/>
              </a:rPr>
              <a:t>Wasted time</a:t>
            </a:r>
          </a:p>
        </p:txBody>
      </p:sp>
      <p:sp>
        <p:nvSpPr>
          <p:cNvPr id="18" name="Rectangle 17"/>
          <p:cNvSpPr/>
          <p:nvPr/>
        </p:nvSpPr>
        <p:spPr>
          <a:xfrm>
            <a:off x="7044112" y="1692793"/>
            <a:ext cx="1718888" cy="2743406"/>
          </a:xfrm>
          <a:prstGeom prst="rect">
            <a:avLst/>
          </a:prstGeom>
          <a:gradFill flip="none" rotWithShape="1">
            <a:gsLst>
              <a:gs pos="0">
                <a:srgbClr val="AE4A32"/>
              </a:gs>
              <a:gs pos="25000">
                <a:srgbClr val="D7A599"/>
              </a:gs>
              <a:gs pos="75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wrap="none" tIns="182880" rtlCol="0" anchor="t" anchorCtr="0"/>
          <a:lstStyle/>
          <a:p>
            <a:pPr algn="ctr"/>
            <a:r>
              <a:rPr lang="en-US" sz="2000" b="1" dirty="0">
                <a:solidFill>
                  <a:srgbClr val="404040"/>
                </a:solidFill>
                <a:latin typeface="Tahoma" charset="0"/>
                <a:ea typeface="Tahoma" charset="0"/>
                <a:cs typeface="Tahoma" charset="0"/>
              </a:rPr>
              <a:t>Poor</a:t>
            </a:r>
            <a:br>
              <a:rPr lang="en-US" sz="2000" b="1" dirty="0">
                <a:solidFill>
                  <a:srgbClr val="404040"/>
                </a:solidFill>
                <a:latin typeface="Tahoma" charset="0"/>
                <a:ea typeface="Tahoma" charset="0"/>
                <a:cs typeface="Tahoma" charset="0"/>
              </a:rPr>
            </a:br>
            <a:r>
              <a:rPr lang="en-US" sz="2000" b="1" dirty="0">
                <a:solidFill>
                  <a:srgbClr val="404040"/>
                </a:solidFill>
                <a:latin typeface="Tahoma" charset="0"/>
                <a:ea typeface="Tahoma" charset="0"/>
                <a:cs typeface="Tahoma" charset="0"/>
              </a:rPr>
              <a:t>decision-</a:t>
            </a:r>
            <a:br>
              <a:rPr lang="en-US" sz="2000" b="1" dirty="0">
                <a:solidFill>
                  <a:srgbClr val="404040"/>
                </a:solidFill>
                <a:latin typeface="Tahoma" charset="0"/>
                <a:ea typeface="Tahoma" charset="0"/>
                <a:cs typeface="Tahoma" charset="0"/>
              </a:rPr>
            </a:br>
            <a:r>
              <a:rPr lang="en-US" sz="2000" b="1" dirty="0">
                <a:solidFill>
                  <a:srgbClr val="404040"/>
                </a:solidFill>
                <a:latin typeface="Tahoma" charset="0"/>
                <a:ea typeface="Tahoma" charset="0"/>
                <a:cs typeface="Tahoma" charset="0"/>
              </a:rPr>
              <a:t>making</a:t>
            </a:r>
          </a:p>
        </p:txBody>
      </p:sp>
    </p:spTree>
    <p:extLst>
      <p:ext uri="{BB962C8B-B14F-4D97-AF65-F5344CB8AC3E}">
        <p14:creationId xmlns:p14="http://schemas.microsoft.com/office/powerpoint/2010/main" val="28645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Share your challenges around leading in loosely </a:t>
            </a:r>
            <a:r>
              <a:rPr lang="en-US" dirty="0" smtClean="0"/>
              <a:t>coupled organizations</a:t>
            </a:r>
            <a:endParaRPr lang="en-US" dirty="0"/>
          </a:p>
        </p:txBody>
      </p:sp>
      <p:sp>
        <p:nvSpPr>
          <p:cNvPr id="3" name="Content Placeholder 2"/>
          <p:cNvSpPr>
            <a:spLocks noGrp="1"/>
          </p:cNvSpPr>
          <p:nvPr>
            <p:ph idx="1"/>
          </p:nvPr>
        </p:nvSpPr>
        <p:spPr/>
        <p:txBody>
          <a:bodyPr/>
          <a:lstStyle/>
          <a:p>
            <a:r>
              <a:rPr lang="en-US" dirty="0" smtClean="0"/>
              <a:t>Think about a </a:t>
            </a:r>
            <a:r>
              <a:rPr lang="en-US" dirty="0"/>
              <a:t>current organizational challenge in your court that proves frustrating or slows down your work. </a:t>
            </a:r>
            <a:endParaRPr lang="en-US" dirty="0" smtClean="0"/>
          </a:p>
          <a:p>
            <a:r>
              <a:rPr lang="en-US" dirty="0" smtClean="0"/>
              <a:t>Include </a:t>
            </a:r>
            <a:r>
              <a:rPr lang="en-US" dirty="0"/>
              <a:t>key factors that illustrate the challenges or the barriers you are experiencing in your situation</a:t>
            </a:r>
            <a:r>
              <a:rPr lang="en-US" dirty="0" smtClean="0"/>
              <a:t>.</a:t>
            </a:r>
          </a:p>
          <a:p>
            <a:r>
              <a:rPr lang="en-US" dirty="0" smtClean="0"/>
              <a:t>Working in </a:t>
            </a:r>
            <a:r>
              <a:rPr lang="en-US" dirty="0"/>
              <a:t>in </a:t>
            </a:r>
            <a:r>
              <a:rPr lang="en-US" dirty="0" smtClean="0"/>
              <a:t>groups </a:t>
            </a:r>
            <a:r>
              <a:rPr lang="en-US" dirty="0"/>
              <a:t>of 2 or 3 </a:t>
            </a:r>
            <a:r>
              <a:rPr lang="en-US" dirty="0" smtClean="0"/>
              <a:t>at your tables, briefly share your challenges.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028B9BA-8F2C-1C4E-BE0F-C158AFF88D4C}" type="slidenum">
              <a:rPr lang="en-US" smtClean="0"/>
              <a:pPr>
                <a:defRPr/>
              </a:pPr>
              <a:t>12</a:t>
            </a:fld>
            <a:endParaRPr lang="en-US" dirty="0"/>
          </a:p>
        </p:txBody>
      </p:sp>
    </p:spTree>
    <p:extLst>
      <p:ext uri="{BB962C8B-B14F-4D97-AF65-F5344CB8AC3E}">
        <p14:creationId xmlns:p14="http://schemas.microsoft.com/office/powerpoint/2010/main" val="1230569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ChangeArrowheads="1"/>
          </p:cNvSpPr>
          <p:nvPr>
            <p:ph type="title"/>
          </p:nvPr>
        </p:nvSpPr>
        <p:spPr>
          <a:xfrm>
            <a:off x="959221" y="624124"/>
            <a:ext cx="7810500" cy="625475"/>
          </a:xfrm>
        </p:spPr>
        <p:txBody>
          <a:bodyPr/>
          <a:lstStyle/>
          <a:p>
            <a:pPr eaLnBrk="1" hangingPunct="1"/>
            <a:r>
              <a:rPr lang="en-US" altLang="en-US" sz="2200" dirty="0" smtClean="0"/>
              <a:t>The value of productive pairs . . . </a:t>
            </a:r>
            <a:endParaRPr lang="en-US" altLang="en-US" sz="2200" dirty="0"/>
          </a:p>
        </p:txBody>
      </p:sp>
      <p:sp>
        <p:nvSpPr>
          <p:cNvPr id="2" name="Slide Number Placeholder 1"/>
          <p:cNvSpPr>
            <a:spLocks noGrp="1"/>
          </p:cNvSpPr>
          <p:nvPr>
            <p:ph type="sldNum" sz="quarter" idx="10"/>
          </p:nvPr>
        </p:nvSpPr>
        <p:spPr/>
        <p:txBody>
          <a:bodyPr/>
          <a:lstStyle/>
          <a:p>
            <a:pPr>
              <a:defRPr/>
            </a:pPr>
            <a:fld id="{2028B9BA-8F2C-1C4E-BE0F-C158AFF88D4C}" type="slidenum">
              <a:rPr lang="en-US" smtClean="0"/>
              <a:pPr>
                <a:defRPr/>
              </a:pPr>
              <a:t>13</a:t>
            </a:fld>
            <a:endParaRPr lang="en-US" dirty="0"/>
          </a:p>
        </p:txBody>
      </p:sp>
      <p:sp>
        <p:nvSpPr>
          <p:cNvPr id="71684" name="Rectangle 3"/>
          <p:cNvSpPr>
            <a:spLocks noGrp="1" noChangeArrowheads="1"/>
          </p:cNvSpPr>
          <p:nvPr>
            <p:ph sz="quarter" idx="11"/>
          </p:nvPr>
        </p:nvSpPr>
        <p:spPr>
          <a:xfrm>
            <a:off x="959221" y="1567328"/>
            <a:ext cx="7810499" cy="4673600"/>
          </a:xfrm>
        </p:spPr>
        <p:txBody>
          <a:bodyPr/>
          <a:lstStyle/>
          <a:p>
            <a:pPr marL="0" indent="0" eaLnBrk="1" hangingPunct="1">
              <a:buFont typeface="Times" charset="0"/>
              <a:buNone/>
            </a:pPr>
            <a:r>
              <a:rPr lang="en-US" altLang="en-US" dirty="0"/>
              <a:t>Increased demands on time makes organizations ever more dependent on </a:t>
            </a:r>
            <a:r>
              <a:rPr lang="en-US" altLang="en-US" b="1" dirty="0">
                <a:solidFill>
                  <a:srgbClr val="6A97D0"/>
                </a:solidFill>
              </a:rPr>
              <a:t>Productive Pairs</a:t>
            </a:r>
            <a:r>
              <a:rPr lang="en-US" altLang="en-US" dirty="0"/>
              <a:t>. </a:t>
            </a:r>
          </a:p>
          <a:p>
            <a:pPr marL="0" indent="0" eaLnBrk="1" hangingPunct="1">
              <a:buFont typeface="Times" charset="0"/>
              <a:buNone/>
            </a:pPr>
            <a:r>
              <a:rPr lang="en-US" altLang="en-US" dirty="0"/>
              <a:t>The pair plays the integrator, the translator and multilingual role rather than that being resident in a single individual.</a:t>
            </a:r>
          </a:p>
        </p:txBody>
      </p:sp>
      <p:pic>
        <p:nvPicPr>
          <p:cNvPr id="4" name="Picture Placeholder 3"/>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1635024" y="2726583"/>
            <a:ext cx="6458892" cy="3636117"/>
          </a:xfrm>
        </p:spPr>
      </p:pic>
    </p:spTree>
    <p:extLst>
      <p:ext uri="{BB962C8B-B14F-4D97-AF65-F5344CB8AC3E}">
        <p14:creationId xmlns:p14="http://schemas.microsoft.com/office/powerpoint/2010/main" val="1132525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pPr eaLnBrk="1" hangingPunct="1"/>
            <a:r>
              <a:rPr lang="en-US" altLang="en-US" dirty="0"/>
              <a:t>Characteristics of Productive Pairs </a:t>
            </a:r>
          </a:p>
        </p:txBody>
      </p:sp>
      <p:sp>
        <p:nvSpPr>
          <p:cNvPr id="2" name="Content Placeholder 1"/>
          <p:cNvSpPr>
            <a:spLocks noGrp="1"/>
          </p:cNvSpPr>
          <p:nvPr>
            <p:ph idx="1"/>
          </p:nvPr>
        </p:nvSpPr>
        <p:spPr>
          <a:xfrm>
            <a:off x="952500" y="1589524"/>
            <a:ext cx="7813547" cy="4526280"/>
          </a:xfrm>
        </p:spPr>
        <p:txBody>
          <a:bodyPr>
            <a:noAutofit/>
          </a:bodyPr>
          <a:lstStyle/>
          <a:p>
            <a:r>
              <a:rPr lang="en-US" sz="1700" dirty="0"/>
              <a:t>Separate bodies of </a:t>
            </a:r>
            <a:r>
              <a:rPr lang="en-US" sz="1700" b="1" dirty="0"/>
              <a:t>knowledge, networks</a:t>
            </a:r>
          </a:p>
          <a:p>
            <a:r>
              <a:rPr lang="en-US" sz="1700" dirty="0"/>
              <a:t>Different </a:t>
            </a:r>
            <a:r>
              <a:rPr lang="en-US" sz="1700" b="1" dirty="0"/>
              <a:t>ways of looking </a:t>
            </a:r>
            <a:r>
              <a:rPr lang="en-US" sz="1700" dirty="0"/>
              <a:t>at the world.</a:t>
            </a:r>
          </a:p>
          <a:p>
            <a:r>
              <a:rPr lang="en-US" sz="1700" b="1" dirty="0"/>
              <a:t>Understanding and valuing </a:t>
            </a:r>
            <a:r>
              <a:rPr lang="en-US" sz="1700" dirty="0"/>
              <a:t>each other’s area of </a:t>
            </a:r>
            <a:r>
              <a:rPr lang="en-US" sz="1700" b="1" dirty="0"/>
              <a:t>expertise </a:t>
            </a:r>
            <a:r>
              <a:rPr lang="en-US" sz="1700" dirty="0"/>
              <a:t>and </a:t>
            </a:r>
            <a:r>
              <a:rPr lang="en-US" sz="1700" b="1" dirty="0"/>
              <a:t>perspective</a:t>
            </a:r>
            <a:r>
              <a:rPr lang="en-US" sz="1700" dirty="0"/>
              <a:t>.</a:t>
            </a:r>
          </a:p>
          <a:p>
            <a:r>
              <a:rPr lang="en-US" sz="1700" dirty="0"/>
              <a:t>Shared sense of </a:t>
            </a:r>
            <a:r>
              <a:rPr lang="en-US" sz="1700" b="1" dirty="0"/>
              <a:t>mission</a:t>
            </a:r>
            <a:r>
              <a:rPr lang="en-US" sz="1700" dirty="0"/>
              <a:t>, and often, a shared </a:t>
            </a:r>
            <a:r>
              <a:rPr lang="en-US" sz="1700" b="1" dirty="0"/>
              <a:t>passion </a:t>
            </a:r>
            <a:r>
              <a:rPr lang="en-US" sz="1700" dirty="0"/>
              <a:t>for the </a:t>
            </a:r>
            <a:r>
              <a:rPr lang="en-US" sz="1700" b="1" dirty="0"/>
              <a:t>purpose</a:t>
            </a:r>
            <a:r>
              <a:rPr lang="en-US" sz="1700" dirty="0"/>
              <a:t>.</a:t>
            </a:r>
          </a:p>
          <a:p>
            <a:r>
              <a:rPr lang="en-US" sz="1700" dirty="0"/>
              <a:t>Enough </a:t>
            </a:r>
            <a:r>
              <a:rPr lang="en-US" sz="1700" b="1" dirty="0"/>
              <a:t>time or history </a:t>
            </a:r>
            <a:r>
              <a:rPr lang="en-US" sz="1700" dirty="0"/>
              <a:t>together to explore the interdependencies.</a:t>
            </a:r>
          </a:p>
          <a:p>
            <a:r>
              <a:rPr lang="en-US" sz="1700" b="1" dirty="0"/>
              <a:t>Trust of one another </a:t>
            </a:r>
            <a:r>
              <a:rPr lang="en-US" sz="1700" dirty="0"/>
              <a:t>that enables </a:t>
            </a:r>
            <a:r>
              <a:rPr lang="en-US" sz="1700" b="1" dirty="0"/>
              <a:t>direct talk and push back</a:t>
            </a:r>
          </a:p>
          <a:p>
            <a:r>
              <a:rPr lang="en-US" sz="1700" dirty="0"/>
              <a:t>Minimal use of </a:t>
            </a:r>
            <a:r>
              <a:rPr lang="en-US" sz="1700" b="1" dirty="0"/>
              <a:t>triangulating </a:t>
            </a:r>
            <a:r>
              <a:rPr lang="en-US" sz="1700" dirty="0"/>
              <a:t>in others </a:t>
            </a:r>
          </a:p>
          <a:p>
            <a:r>
              <a:rPr lang="en-US" sz="1700" dirty="0"/>
              <a:t>Resisting </a:t>
            </a:r>
            <a:r>
              <a:rPr lang="en-US" sz="1700" b="1" dirty="0"/>
              <a:t>being split apart </a:t>
            </a:r>
            <a:r>
              <a:rPr lang="en-US" sz="1700" dirty="0"/>
              <a:t>by the manipulations of their respective colleagues who may talk behind the back of one or the other.</a:t>
            </a:r>
          </a:p>
          <a:p>
            <a:endParaRPr lang="en-US" sz="1700" dirty="0"/>
          </a:p>
        </p:txBody>
      </p:sp>
      <p:sp>
        <p:nvSpPr>
          <p:cNvPr id="3" name="Slide Number Placeholder 2"/>
          <p:cNvSpPr>
            <a:spLocks noGrp="1"/>
          </p:cNvSpPr>
          <p:nvPr>
            <p:ph type="sldNum" sz="quarter" idx="10"/>
          </p:nvPr>
        </p:nvSpPr>
        <p:spPr/>
        <p:txBody>
          <a:bodyPr/>
          <a:lstStyle/>
          <a:p>
            <a:pPr>
              <a:defRPr/>
            </a:pPr>
            <a:fld id="{2028B9BA-8F2C-1C4E-BE0F-C158AFF88D4C}" type="slidenum">
              <a:rPr lang="en-US" smtClean="0"/>
              <a:pPr>
                <a:defRPr/>
              </a:pPr>
              <a:t>14</a:t>
            </a:fld>
            <a:endParaRPr lang="en-US" dirty="0"/>
          </a:p>
        </p:txBody>
      </p:sp>
    </p:spTree>
    <p:extLst>
      <p:ext uri="{BB962C8B-B14F-4D97-AF65-F5344CB8AC3E}">
        <p14:creationId xmlns:p14="http://schemas.microsoft.com/office/powerpoint/2010/main" val="1202985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towards productive pairs</a:t>
            </a:r>
          </a:p>
        </p:txBody>
      </p:sp>
      <p:sp>
        <p:nvSpPr>
          <p:cNvPr id="3" name="Content Placeholder 2"/>
          <p:cNvSpPr>
            <a:spLocks noGrp="1"/>
          </p:cNvSpPr>
          <p:nvPr>
            <p:ph idx="1"/>
          </p:nvPr>
        </p:nvSpPr>
        <p:spPr>
          <a:xfrm>
            <a:off x="1320800" y="2704626"/>
            <a:ext cx="3230880" cy="2344894"/>
          </a:xfrm>
        </p:spPr>
        <p:txBody>
          <a:bodyPr lIns="91440">
            <a:noAutofit/>
          </a:bodyPr>
          <a:lstStyle/>
          <a:p>
            <a:pPr marL="0" indent="0">
              <a:spcBef>
                <a:spcPts val="1000"/>
              </a:spcBef>
              <a:buNone/>
            </a:pPr>
            <a:r>
              <a:rPr lang="en-US" sz="1900" b="1" dirty="0">
                <a:solidFill>
                  <a:srgbClr val="AE4A32"/>
                </a:solidFill>
                <a:latin typeface="Tahoma" charset="0"/>
                <a:ea typeface="Tahoma" charset="0"/>
                <a:cs typeface="Tahoma" charset="0"/>
              </a:rPr>
              <a:t>Conflict</a:t>
            </a:r>
          </a:p>
          <a:p>
            <a:pPr marL="0" indent="0">
              <a:spcBef>
                <a:spcPts val="1000"/>
              </a:spcBef>
              <a:buNone/>
            </a:pPr>
            <a:r>
              <a:rPr lang="en-US" sz="1900" b="1" dirty="0">
                <a:solidFill>
                  <a:srgbClr val="AE4A32"/>
                </a:solidFill>
                <a:latin typeface="Tahoma" charset="0"/>
                <a:ea typeface="Tahoma" charset="0"/>
                <a:cs typeface="Tahoma" charset="0"/>
              </a:rPr>
              <a:t>Undermining behavior</a:t>
            </a:r>
          </a:p>
          <a:p>
            <a:pPr marL="0" indent="0">
              <a:spcBef>
                <a:spcPts val="1000"/>
              </a:spcBef>
              <a:buNone/>
            </a:pPr>
            <a:r>
              <a:rPr lang="en-US" sz="1900" b="1" dirty="0">
                <a:solidFill>
                  <a:srgbClr val="AE4A32"/>
                </a:solidFill>
                <a:latin typeface="Tahoma" charset="0"/>
                <a:ea typeface="Tahoma" charset="0"/>
                <a:cs typeface="Tahoma" charset="0"/>
              </a:rPr>
              <a:t>Rivalry/Competition</a:t>
            </a:r>
          </a:p>
          <a:p>
            <a:pPr marL="0" indent="0">
              <a:spcBef>
                <a:spcPts val="1000"/>
              </a:spcBef>
              <a:buNone/>
            </a:pPr>
            <a:r>
              <a:rPr lang="en-US" sz="1900" b="1" dirty="0">
                <a:solidFill>
                  <a:srgbClr val="AE4A32"/>
                </a:solidFill>
                <a:latin typeface="Tahoma" charset="0"/>
                <a:ea typeface="Tahoma" charset="0"/>
                <a:cs typeface="Tahoma" charset="0"/>
              </a:rPr>
              <a:t>Undefined roles</a:t>
            </a:r>
          </a:p>
          <a:p>
            <a:pPr marL="0" indent="0">
              <a:spcBef>
                <a:spcPts val="1000"/>
              </a:spcBef>
              <a:buNone/>
            </a:pPr>
            <a:r>
              <a:rPr lang="en-US" sz="1900" b="1" dirty="0">
                <a:solidFill>
                  <a:srgbClr val="AE4A32"/>
                </a:solidFill>
                <a:latin typeface="Tahoma" charset="0"/>
                <a:ea typeface="Tahoma" charset="0"/>
                <a:cs typeface="Tahoma" charset="0"/>
              </a:rPr>
              <a:t>Disconnection</a:t>
            </a:r>
          </a:p>
        </p:txBody>
      </p:sp>
      <p:sp>
        <p:nvSpPr>
          <p:cNvPr id="4" name="Content Placeholder 2"/>
          <p:cNvSpPr>
            <a:spLocks noGrp="1"/>
          </p:cNvSpPr>
          <p:nvPr/>
        </p:nvSpPr>
        <p:spPr>
          <a:xfrm>
            <a:off x="4378961" y="2572546"/>
            <a:ext cx="4043680" cy="2011680"/>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r">
              <a:spcBef>
                <a:spcPts val="1000"/>
              </a:spcBef>
              <a:buNone/>
            </a:pPr>
            <a:r>
              <a:rPr lang="en-US" sz="1900" b="1" dirty="0">
                <a:solidFill>
                  <a:srgbClr val="301F49"/>
                </a:solidFill>
                <a:latin typeface="Tahoma" charset="0"/>
                <a:ea typeface="Tahoma" charset="0"/>
                <a:cs typeface="Tahoma" charset="0"/>
              </a:rPr>
              <a:t>Mutual Trust</a:t>
            </a:r>
          </a:p>
          <a:p>
            <a:pPr marL="0" indent="0" algn="r">
              <a:spcBef>
                <a:spcPts val="1000"/>
              </a:spcBef>
              <a:buNone/>
            </a:pPr>
            <a:r>
              <a:rPr lang="en-US" sz="1900" b="1" dirty="0">
                <a:solidFill>
                  <a:srgbClr val="301F49"/>
                </a:solidFill>
                <a:latin typeface="Tahoma" charset="0"/>
                <a:ea typeface="Tahoma" charset="0"/>
                <a:cs typeface="Tahoma" charset="0"/>
              </a:rPr>
              <a:t>Interdependence</a:t>
            </a:r>
          </a:p>
          <a:p>
            <a:pPr marL="0" indent="0" algn="r">
              <a:spcBef>
                <a:spcPts val="1000"/>
              </a:spcBef>
              <a:buNone/>
            </a:pPr>
            <a:r>
              <a:rPr lang="en-US" sz="1900" b="1" dirty="0">
                <a:solidFill>
                  <a:srgbClr val="301F49"/>
                </a:solidFill>
                <a:latin typeface="Tahoma" charset="0"/>
                <a:ea typeface="Tahoma" charset="0"/>
                <a:cs typeface="Tahoma" charset="0"/>
              </a:rPr>
              <a:t>Collaboration</a:t>
            </a:r>
          </a:p>
          <a:p>
            <a:pPr marL="0" indent="0" algn="r">
              <a:spcBef>
                <a:spcPts val="1000"/>
              </a:spcBef>
              <a:buNone/>
            </a:pPr>
            <a:r>
              <a:rPr lang="en-US" sz="1900" b="1" dirty="0">
                <a:solidFill>
                  <a:srgbClr val="301F49"/>
                </a:solidFill>
                <a:latin typeface="Tahoma" charset="0"/>
                <a:ea typeface="Tahoma" charset="0"/>
                <a:cs typeface="Tahoma" charset="0"/>
              </a:rPr>
              <a:t>Clear/Formal </a:t>
            </a:r>
            <a:br>
              <a:rPr lang="en-US" sz="1900" b="1" dirty="0">
                <a:solidFill>
                  <a:srgbClr val="301F49"/>
                </a:solidFill>
                <a:latin typeface="Tahoma" charset="0"/>
                <a:ea typeface="Tahoma" charset="0"/>
                <a:cs typeface="Tahoma" charset="0"/>
              </a:rPr>
            </a:br>
            <a:r>
              <a:rPr lang="en-US" sz="1900" b="1" dirty="0">
                <a:solidFill>
                  <a:srgbClr val="301F49"/>
                </a:solidFill>
                <a:latin typeface="Tahoma" charset="0"/>
                <a:ea typeface="Tahoma" charset="0"/>
                <a:cs typeface="Tahoma" charset="0"/>
              </a:rPr>
              <a:t>role definition</a:t>
            </a:r>
          </a:p>
          <a:p>
            <a:pPr marL="0" indent="0" algn="r">
              <a:spcBef>
                <a:spcPts val="1000"/>
              </a:spcBef>
              <a:buNone/>
            </a:pPr>
            <a:r>
              <a:rPr lang="en-US" sz="1900" b="1" dirty="0">
                <a:solidFill>
                  <a:srgbClr val="301F49"/>
                </a:solidFill>
                <a:latin typeface="Tahoma" charset="0"/>
                <a:ea typeface="Tahoma" charset="0"/>
                <a:cs typeface="Tahoma" charset="0"/>
              </a:rPr>
              <a:t>Communication</a:t>
            </a:r>
          </a:p>
        </p:txBody>
      </p:sp>
      <p:sp>
        <p:nvSpPr>
          <p:cNvPr id="7" name="Left-Right Arrow 6"/>
          <p:cNvSpPr/>
          <p:nvPr/>
        </p:nvSpPr>
        <p:spPr>
          <a:xfrm>
            <a:off x="970026" y="1676400"/>
            <a:ext cx="7810500" cy="1178560"/>
          </a:xfrm>
          <a:prstGeom prst="leftRightArrow">
            <a:avLst>
              <a:gd name="adj1" fmla="val 50000"/>
              <a:gd name="adj2" fmla="val 30124"/>
            </a:avLst>
          </a:prstGeom>
          <a:gradFill flip="none" rotWithShape="1">
            <a:gsLst>
              <a:gs pos="20000">
                <a:srgbClr val="AE4A32"/>
              </a:gs>
              <a:gs pos="55000">
                <a:srgbClr val="6A97D0"/>
              </a:gs>
              <a:gs pos="45000">
                <a:srgbClr val="6A97D0"/>
              </a:gs>
              <a:gs pos="80000">
                <a:srgbClr val="301F49"/>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0"/>
          </p:nvPr>
        </p:nvSpPr>
        <p:spPr/>
        <p:txBody>
          <a:bodyPr/>
          <a:lstStyle/>
          <a:p>
            <a:pPr>
              <a:defRPr/>
            </a:pPr>
            <a:fld id="{2028B9BA-8F2C-1C4E-BE0F-C158AFF88D4C}" type="slidenum">
              <a:rPr lang="en-US" smtClean="0"/>
              <a:pPr>
                <a:defRPr/>
              </a:pPr>
              <a:t>15</a:t>
            </a:fld>
            <a:endParaRPr lang="en-US" dirty="0"/>
          </a:p>
        </p:txBody>
      </p:sp>
    </p:spTree>
    <p:extLst>
      <p:ext uri="{BB962C8B-B14F-4D97-AF65-F5344CB8AC3E}">
        <p14:creationId xmlns:p14="http://schemas.microsoft.com/office/powerpoint/2010/main" val="192580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childTnLst>
                          </p:cTn>
                        </p:par>
                        <p:par>
                          <p:cTn id="8" fill="hold">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2000"/>
                                        <p:tgtEl>
                                          <p:spTgt spid="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7"/>
          <p:cNvSpPr>
            <a:spLocks noGrp="1" noChangeArrowheads="1"/>
          </p:cNvSpPr>
          <p:nvPr>
            <p:ph type="title"/>
          </p:nvPr>
        </p:nvSpPr>
        <p:spPr/>
        <p:txBody>
          <a:bodyPr/>
          <a:lstStyle/>
          <a:p>
            <a:r>
              <a:rPr lang="en-US" dirty="0" smtClean="0"/>
              <a:t>Two tools for strengthening productive pairs</a:t>
            </a:r>
            <a:endParaRPr lang="en-US" dirty="0"/>
          </a:p>
        </p:txBody>
      </p:sp>
      <p:sp>
        <p:nvSpPr>
          <p:cNvPr id="21507" name="Rectangle 3"/>
          <p:cNvSpPr>
            <a:spLocks noGrp="1" noChangeArrowheads="1"/>
          </p:cNvSpPr>
          <p:nvPr>
            <p:ph idx="1"/>
          </p:nvPr>
        </p:nvSpPr>
        <p:spPr>
          <a:xfrm>
            <a:off x="639097" y="1581795"/>
            <a:ext cx="7813547" cy="4526280"/>
          </a:xfrm>
        </p:spPr>
        <p:txBody>
          <a:bodyPr/>
          <a:lstStyle/>
          <a:p>
            <a:pPr marL="0" indent="0">
              <a:buNone/>
            </a:pPr>
            <a:endParaRPr lang="en-US" dirty="0"/>
          </a:p>
          <a:p>
            <a:pPr marL="776923" lvl="1" indent="-457200">
              <a:buFont typeface="+mj-lt"/>
              <a:buAutoNum type="arabicPeriod"/>
            </a:pPr>
            <a:r>
              <a:rPr lang="en-US" dirty="0"/>
              <a:t>Role negotiation</a:t>
            </a:r>
          </a:p>
          <a:p>
            <a:pPr marL="776923" lvl="1" indent="-457200">
              <a:buFont typeface="+mj-lt"/>
              <a:buAutoNum type="arabicPeriod"/>
            </a:pPr>
            <a:r>
              <a:rPr lang="en-US" dirty="0"/>
              <a:t>Decision charting</a:t>
            </a:r>
          </a:p>
          <a:p>
            <a:endParaRPr lang="en-US" dirty="0"/>
          </a:p>
        </p:txBody>
      </p:sp>
      <p:sp>
        <p:nvSpPr>
          <p:cNvPr id="21508" name="Text Box 4"/>
          <p:cNvSpPr txBox="1">
            <a:spLocks noChangeArrowheads="1"/>
          </p:cNvSpPr>
          <p:nvPr/>
        </p:nvSpPr>
        <p:spPr bwMode="auto">
          <a:xfrm>
            <a:off x="982663" y="5164138"/>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1800" dirty="0"/>
          </a:p>
        </p:txBody>
      </p:sp>
      <p:sp>
        <p:nvSpPr>
          <p:cNvPr id="2" name="Slide Number Placeholder 1"/>
          <p:cNvSpPr>
            <a:spLocks noGrp="1"/>
          </p:cNvSpPr>
          <p:nvPr>
            <p:ph type="sldNum" sz="quarter" idx="10"/>
          </p:nvPr>
        </p:nvSpPr>
        <p:spPr/>
        <p:txBody>
          <a:bodyPr/>
          <a:lstStyle/>
          <a:p>
            <a:pPr>
              <a:defRPr/>
            </a:pPr>
            <a:fld id="{2028B9BA-8F2C-1C4E-BE0F-C158AFF88D4C}" type="slidenum">
              <a:rPr lang="en-US" smtClean="0"/>
              <a:pPr>
                <a:defRPr/>
              </a:pPr>
              <a:t>16</a:t>
            </a:fld>
            <a:endParaRPr lang="en-US" dirty="0"/>
          </a:p>
        </p:txBody>
      </p:sp>
    </p:spTree>
    <p:extLst>
      <p:ext uri="{BB962C8B-B14F-4D97-AF65-F5344CB8AC3E}">
        <p14:creationId xmlns:p14="http://schemas.microsoft.com/office/powerpoint/2010/main" val="2471157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dirty="0"/>
              <a:t>Role Negotiation: A tool to build productive pairs</a:t>
            </a:r>
            <a:br>
              <a:rPr lang="en-US" sz="2200" dirty="0"/>
            </a:br>
            <a:endParaRPr lang="en-US" sz="2200" dirty="0"/>
          </a:p>
        </p:txBody>
      </p:sp>
      <p:sp>
        <p:nvSpPr>
          <p:cNvPr id="3" name="Content Placeholder 2"/>
          <p:cNvSpPr>
            <a:spLocks noGrp="1"/>
          </p:cNvSpPr>
          <p:nvPr>
            <p:ph idx="1"/>
          </p:nvPr>
        </p:nvSpPr>
        <p:spPr/>
        <p:txBody>
          <a:bodyPr/>
          <a:lstStyle/>
          <a:p>
            <a:r>
              <a:rPr lang="en-US" dirty="0"/>
              <a:t>Can help you </a:t>
            </a:r>
            <a:r>
              <a:rPr lang="en-US" b="1" dirty="0"/>
              <a:t>work across personal and role differences to clarify expectations </a:t>
            </a:r>
            <a:r>
              <a:rPr lang="en-US" dirty="0"/>
              <a:t>about behavior required to create productive working alliances</a:t>
            </a:r>
          </a:p>
          <a:p>
            <a:r>
              <a:rPr lang="en-US" dirty="0"/>
              <a:t>Enables participants to </a:t>
            </a:r>
            <a:r>
              <a:rPr lang="en-US" b="1" dirty="0"/>
              <a:t>discuss the informal agreements and expectations we have of each other </a:t>
            </a:r>
            <a:r>
              <a:rPr lang="en-US" dirty="0"/>
              <a:t>that often influence how we take up our roles</a:t>
            </a:r>
          </a:p>
          <a:p>
            <a:r>
              <a:rPr lang="en-US" b="1" dirty="0"/>
              <a:t>Assumes that most people prefer a fair, negotiated understanding about roles </a:t>
            </a:r>
            <a:r>
              <a:rPr lang="en-US" dirty="0"/>
              <a:t>to a state of uncertainty or unresolved conflict </a:t>
            </a:r>
            <a:r>
              <a:rPr lang="en-US" b="1" dirty="0"/>
              <a:t>and are willing to make some concessions </a:t>
            </a:r>
            <a:r>
              <a:rPr lang="en-US" dirty="0"/>
              <a:t>to one another in order to achieve that shared understanding</a:t>
            </a:r>
          </a:p>
          <a:p>
            <a:endParaRPr lang="en-US" dirty="0"/>
          </a:p>
        </p:txBody>
      </p:sp>
      <p:sp>
        <p:nvSpPr>
          <p:cNvPr id="4" name="Slide Number Placeholder 3"/>
          <p:cNvSpPr>
            <a:spLocks noGrp="1"/>
          </p:cNvSpPr>
          <p:nvPr>
            <p:ph type="sldNum" sz="quarter" idx="10"/>
          </p:nvPr>
        </p:nvSpPr>
        <p:spPr/>
        <p:txBody>
          <a:bodyPr/>
          <a:lstStyle/>
          <a:p>
            <a:pPr>
              <a:defRPr/>
            </a:pPr>
            <a:fld id="{2028B9BA-8F2C-1C4E-BE0F-C158AFF88D4C}" type="slidenum">
              <a:rPr lang="en-US" smtClean="0"/>
              <a:pPr>
                <a:defRPr/>
              </a:pPr>
              <a:t>17</a:t>
            </a:fld>
            <a:endParaRPr lang="en-US" dirty="0"/>
          </a:p>
        </p:txBody>
      </p:sp>
    </p:spTree>
    <p:extLst>
      <p:ext uri="{BB962C8B-B14F-4D97-AF65-F5344CB8AC3E}">
        <p14:creationId xmlns:p14="http://schemas.microsoft.com/office/powerpoint/2010/main" val="147098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Successful </a:t>
            </a:r>
            <a:r>
              <a:rPr lang="en-US" sz="2000" i="1" dirty="0"/>
              <a:t>role negotiations </a:t>
            </a:r>
            <a:r>
              <a:rPr lang="en-US" sz="2000" dirty="0"/>
              <a:t>take the mystery out of understanding the other’s point of view through:</a:t>
            </a:r>
          </a:p>
        </p:txBody>
      </p:sp>
      <p:sp>
        <p:nvSpPr>
          <p:cNvPr id="3" name="Slide Number Placeholder 2"/>
          <p:cNvSpPr>
            <a:spLocks noGrp="1"/>
          </p:cNvSpPr>
          <p:nvPr>
            <p:ph type="sldNum" sz="quarter" idx="10"/>
          </p:nvPr>
        </p:nvSpPr>
        <p:spPr/>
        <p:txBody>
          <a:bodyPr/>
          <a:lstStyle/>
          <a:p>
            <a:pPr>
              <a:defRPr/>
            </a:pPr>
            <a:fld id="{2028B9BA-8F2C-1C4E-BE0F-C158AFF88D4C}" type="slidenum">
              <a:rPr lang="en-US" smtClean="0"/>
              <a:pPr>
                <a:defRPr/>
              </a:pPr>
              <a:t>18</a:t>
            </a:fld>
            <a:endParaRPr lang="en-US" dirty="0"/>
          </a:p>
        </p:txBody>
      </p:sp>
      <p:sp>
        <p:nvSpPr>
          <p:cNvPr id="4" name="Oval 3"/>
          <p:cNvSpPr>
            <a:spLocks noChangeAspect="1"/>
          </p:cNvSpPr>
          <p:nvPr/>
        </p:nvSpPr>
        <p:spPr>
          <a:xfrm>
            <a:off x="1216660" y="2023821"/>
            <a:ext cx="1828800" cy="1828800"/>
          </a:xfrm>
          <a:prstGeom prst="ellipse">
            <a:avLst/>
          </a:prstGeom>
          <a:solidFill>
            <a:srgbClr val="AE4A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bg1"/>
                </a:solidFill>
                <a:latin typeface="Tahoma" charset="0"/>
                <a:ea typeface="Tahoma" charset="0"/>
                <a:cs typeface="Tahoma" charset="0"/>
              </a:rPr>
              <a:t>Focus on task</a:t>
            </a:r>
          </a:p>
        </p:txBody>
      </p:sp>
      <p:sp>
        <p:nvSpPr>
          <p:cNvPr id="8" name="Oval 7"/>
          <p:cNvSpPr>
            <a:spLocks noChangeAspect="1"/>
          </p:cNvSpPr>
          <p:nvPr/>
        </p:nvSpPr>
        <p:spPr>
          <a:xfrm>
            <a:off x="3841750" y="2025802"/>
            <a:ext cx="1828800" cy="1828800"/>
          </a:xfrm>
          <a:prstGeom prst="ellipse">
            <a:avLst/>
          </a:prstGeom>
          <a:solidFill>
            <a:srgbClr val="00336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914400">
              <a:spcAft>
                <a:spcPts val="0"/>
              </a:spcAft>
            </a:pPr>
            <a:r>
              <a:rPr lang="en-US" sz="1600" b="1" dirty="0">
                <a:solidFill>
                  <a:schemeClr val="bg1"/>
                </a:solidFill>
                <a:latin typeface="Tahoma" charset="0"/>
                <a:ea typeface="Tahoma" charset="0"/>
                <a:cs typeface="Tahoma" charset="0"/>
              </a:rPr>
              <a:t>Clarity of</a:t>
            </a:r>
            <a:br>
              <a:rPr lang="en-US" sz="1600" b="1" dirty="0">
                <a:solidFill>
                  <a:schemeClr val="bg1"/>
                </a:solidFill>
                <a:latin typeface="Tahoma" charset="0"/>
                <a:ea typeface="Tahoma" charset="0"/>
                <a:cs typeface="Tahoma" charset="0"/>
              </a:rPr>
            </a:br>
            <a:r>
              <a:rPr lang="en-US" sz="1600" b="1" dirty="0">
                <a:solidFill>
                  <a:schemeClr val="bg1"/>
                </a:solidFill>
                <a:latin typeface="Tahoma" charset="0"/>
                <a:ea typeface="Tahoma" charset="0"/>
                <a:cs typeface="Tahoma" charset="0"/>
              </a:rPr>
              <a:t>expectations </a:t>
            </a:r>
            <a:br>
              <a:rPr lang="en-US" sz="1600" b="1" dirty="0">
                <a:solidFill>
                  <a:schemeClr val="bg1"/>
                </a:solidFill>
                <a:latin typeface="Tahoma" charset="0"/>
                <a:ea typeface="Tahoma" charset="0"/>
                <a:cs typeface="Tahoma" charset="0"/>
              </a:rPr>
            </a:br>
            <a:r>
              <a:rPr lang="en-US" sz="1600" dirty="0">
                <a:solidFill>
                  <a:schemeClr val="bg1"/>
                </a:solidFill>
                <a:latin typeface="Tahoma" charset="0"/>
                <a:ea typeface="Tahoma" charset="0"/>
                <a:cs typeface="Tahoma" charset="0"/>
              </a:rPr>
              <a:t>and demands from</a:t>
            </a:r>
            <a:br>
              <a:rPr lang="en-US" sz="1600" dirty="0">
                <a:solidFill>
                  <a:schemeClr val="bg1"/>
                </a:solidFill>
                <a:latin typeface="Tahoma" charset="0"/>
                <a:ea typeface="Tahoma" charset="0"/>
                <a:cs typeface="Tahoma" charset="0"/>
              </a:rPr>
            </a:br>
            <a:r>
              <a:rPr lang="en-US" sz="1600" dirty="0">
                <a:solidFill>
                  <a:schemeClr val="bg1"/>
                </a:solidFill>
                <a:latin typeface="Tahoma" charset="0"/>
                <a:ea typeface="Tahoma" charset="0"/>
                <a:cs typeface="Tahoma" charset="0"/>
              </a:rPr>
              <a:t>each other</a:t>
            </a:r>
          </a:p>
        </p:txBody>
      </p:sp>
      <p:sp>
        <p:nvSpPr>
          <p:cNvPr id="9" name="Oval 8"/>
          <p:cNvSpPr>
            <a:spLocks noChangeAspect="1"/>
          </p:cNvSpPr>
          <p:nvPr/>
        </p:nvSpPr>
        <p:spPr>
          <a:xfrm>
            <a:off x="6466840" y="2023821"/>
            <a:ext cx="1828800" cy="18288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914400">
              <a:spcAft>
                <a:spcPts val="0"/>
              </a:spcAft>
            </a:pPr>
            <a:r>
              <a:rPr lang="en-US" sz="1600" b="1" dirty="0">
                <a:solidFill>
                  <a:schemeClr val="bg1"/>
                </a:solidFill>
                <a:latin typeface="Tahoma" charset="0"/>
                <a:ea typeface="Tahoma" charset="0"/>
                <a:cs typeface="Tahoma" charset="0"/>
              </a:rPr>
              <a:t>Honest </a:t>
            </a:r>
            <a:br>
              <a:rPr lang="en-US" sz="1600" b="1" dirty="0">
                <a:solidFill>
                  <a:schemeClr val="bg1"/>
                </a:solidFill>
                <a:latin typeface="Tahoma" charset="0"/>
                <a:ea typeface="Tahoma" charset="0"/>
                <a:cs typeface="Tahoma" charset="0"/>
              </a:rPr>
            </a:br>
            <a:r>
              <a:rPr lang="en-US" sz="1600" b="1" dirty="0">
                <a:solidFill>
                  <a:schemeClr val="bg1"/>
                </a:solidFill>
                <a:latin typeface="Tahoma" charset="0"/>
                <a:ea typeface="Tahoma" charset="0"/>
                <a:cs typeface="Tahoma" charset="0"/>
              </a:rPr>
              <a:t>feedback </a:t>
            </a:r>
            <a:br>
              <a:rPr lang="en-US" sz="1600" b="1" dirty="0">
                <a:solidFill>
                  <a:schemeClr val="bg1"/>
                </a:solidFill>
                <a:latin typeface="Tahoma" charset="0"/>
                <a:ea typeface="Tahoma" charset="0"/>
                <a:cs typeface="Tahoma" charset="0"/>
              </a:rPr>
            </a:br>
            <a:r>
              <a:rPr lang="en-US" sz="1600" dirty="0">
                <a:solidFill>
                  <a:schemeClr val="bg1"/>
                </a:solidFill>
                <a:latin typeface="Tahoma" charset="0"/>
                <a:ea typeface="Tahoma" charset="0"/>
                <a:cs typeface="Tahoma" charset="0"/>
              </a:rPr>
              <a:t>and positive</a:t>
            </a:r>
            <a:br>
              <a:rPr lang="en-US" sz="1600" dirty="0">
                <a:solidFill>
                  <a:schemeClr val="bg1"/>
                </a:solidFill>
                <a:latin typeface="Tahoma" charset="0"/>
                <a:ea typeface="Tahoma" charset="0"/>
                <a:cs typeface="Tahoma" charset="0"/>
              </a:rPr>
            </a:br>
            <a:r>
              <a:rPr lang="en-US" sz="1600" dirty="0">
                <a:solidFill>
                  <a:schemeClr val="bg1"/>
                </a:solidFill>
                <a:latin typeface="Tahoma" charset="0"/>
                <a:ea typeface="Tahoma" charset="0"/>
                <a:cs typeface="Tahoma" charset="0"/>
              </a:rPr>
              <a:t>reinforcement</a:t>
            </a:r>
          </a:p>
        </p:txBody>
      </p:sp>
    </p:spTree>
    <p:extLst>
      <p:ext uri="{BB962C8B-B14F-4D97-AF65-F5344CB8AC3E}">
        <p14:creationId xmlns:p14="http://schemas.microsoft.com/office/powerpoint/2010/main" val="1966338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Successful Role Negotiation relies on feedback</a:t>
            </a:r>
          </a:p>
        </p:txBody>
      </p:sp>
      <p:sp>
        <p:nvSpPr>
          <p:cNvPr id="2" name="Content Placeholder 1"/>
          <p:cNvSpPr>
            <a:spLocks noGrp="1"/>
          </p:cNvSpPr>
          <p:nvPr>
            <p:ph idx="1"/>
          </p:nvPr>
        </p:nvSpPr>
        <p:spPr/>
        <p:txBody>
          <a:bodyPr/>
          <a:lstStyle/>
          <a:p>
            <a:pPr marL="0" indent="0">
              <a:buNone/>
            </a:pPr>
            <a:r>
              <a:rPr lang="en-US" dirty="0"/>
              <a:t>Guidelines for effective feedback:</a:t>
            </a:r>
          </a:p>
          <a:p>
            <a:r>
              <a:rPr lang="en-US" b="1" dirty="0">
                <a:solidFill>
                  <a:srgbClr val="6A97D0"/>
                </a:solidFill>
              </a:rPr>
              <a:t>Be specific</a:t>
            </a:r>
            <a:r>
              <a:rPr lang="en-US" dirty="0"/>
              <a:t>—Use concrete examples</a:t>
            </a:r>
          </a:p>
          <a:p>
            <a:r>
              <a:rPr lang="en-US" b="1" dirty="0">
                <a:solidFill>
                  <a:srgbClr val="6A97D0"/>
                </a:solidFill>
              </a:rPr>
              <a:t>Describe, don</a:t>
            </a:r>
            <a:r>
              <a:rPr lang="uk-UA" b="1" dirty="0">
                <a:solidFill>
                  <a:srgbClr val="6A97D0"/>
                </a:solidFill>
              </a:rPr>
              <a:t>’</a:t>
            </a:r>
            <a:r>
              <a:rPr lang="en-US" b="1" dirty="0">
                <a:solidFill>
                  <a:srgbClr val="6A97D0"/>
                </a:solidFill>
              </a:rPr>
              <a:t>t evaluate</a:t>
            </a:r>
            <a:r>
              <a:rPr lang="en-US" dirty="0"/>
              <a:t>—Describe your experience without evaluating or attributing motives to another person’s behavior</a:t>
            </a:r>
          </a:p>
          <a:p>
            <a:r>
              <a:rPr lang="en-US" b="1" dirty="0">
                <a:solidFill>
                  <a:srgbClr val="6A97D0"/>
                </a:solidFill>
              </a:rPr>
              <a:t>Be timely</a:t>
            </a:r>
            <a:r>
              <a:rPr lang="en-US" dirty="0"/>
              <a:t>—The best feedback is given close to the time the event occurred</a:t>
            </a:r>
          </a:p>
          <a:p>
            <a:endParaRPr lang="en-US" dirty="0"/>
          </a:p>
        </p:txBody>
      </p:sp>
      <p:sp>
        <p:nvSpPr>
          <p:cNvPr id="4" name="Slide Number Placeholder 3"/>
          <p:cNvSpPr>
            <a:spLocks noGrp="1"/>
          </p:cNvSpPr>
          <p:nvPr>
            <p:ph type="sldNum" sz="quarter" idx="10"/>
          </p:nvPr>
        </p:nvSpPr>
        <p:spPr/>
        <p:txBody>
          <a:bodyPr/>
          <a:lstStyle/>
          <a:p>
            <a:pPr>
              <a:defRPr/>
            </a:pPr>
            <a:fld id="{2028B9BA-8F2C-1C4E-BE0F-C158AFF88D4C}" type="slidenum">
              <a:rPr lang="en-US" smtClean="0"/>
              <a:pPr>
                <a:defRPr/>
              </a:pPr>
              <a:t>19</a:t>
            </a:fld>
            <a:endParaRPr lang="en-US" dirty="0"/>
          </a:p>
        </p:txBody>
      </p:sp>
    </p:spTree>
    <p:extLst>
      <p:ext uri="{BB962C8B-B14F-4D97-AF65-F5344CB8AC3E}">
        <p14:creationId xmlns:p14="http://schemas.microsoft.com/office/powerpoint/2010/main" val="702694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create the Leadership Academy?</a:t>
            </a:r>
          </a:p>
        </p:txBody>
      </p:sp>
      <p:sp>
        <p:nvSpPr>
          <p:cNvPr id="4" name="Slide Number Placeholder 3"/>
          <p:cNvSpPr>
            <a:spLocks noGrp="1"/>
          </p:cNvSpPr>
          <p:nvPr>
            <p:ph type="sldNum" sz="quarter" idx="10"/>
          </p:nvPr>
        </p:nvSpPr>
        <p:spPr/>
        <p:txBody>
          <a:bodyPr/>
          <a:lstStyle/>
          <a:p>
            <a:fld id="{2028B9BA-8F2C-1C4E-BE0F-C158AFF88D4C}" type="slidenum">
              <a:rPr lang="en-US" smtClean="0"/>
              <a:pPr/>
              <a:t>2</a:t>
            </a:fld>
            <a:endParaRPr lang="en-US" dirty="0"/>
          </a:p>
        </p:txBody>
      </p:sp>
      <p:pic>
        <p:nvPicPr>
          <p:cNvPr id="5" name="cat_herders-SD for Apple Devices.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20788" y="1821656"/>
            <a:ext cx="6921500" cy="3893344"/>
          </a:xfrm>
          <a:prstGeom prst="rect">
            <a:avLst/>
          </a:prstGeom>
        </p:spPr>
      </p:pic>
    </p:spTree>
    <p:extLst>
      <p:ext uri="{BB962C8B-B14F-4D97-AF65-F5344CB8AC3E}">
        <p14:creationId xmlns:p14="http://schemas.microsoft.com/office/powerpoint/2010/main" val="9388133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Role Negotiation: Three types of questions</a:t>
            </a:r>
          </a:p>
        </p:txBody>
      </p:sp>
      <p:sp>
        <p:nvSpPr>
          <p:cNvPr id="2" name="Content Placeholder 1"/>
          <p:cNvSpPr>
            <a:spLocks noGrp="1"/>
          </p:cNvSpPr>
          <p:nvPr>
            <p:ph idx="1"/>
          </p:nvPr>
        </p:nvSpPr>
        <p:spPr>
          <a:xfrm>
            <a:off x="949452" y="1579364"/>
            <a:ext cx="2377440" cy="2935224"/>
          </a:xfrm>
        </p:spPr>
        <p:txBody>
          <a:bodyPr numCol="1" spcCol="182880">
            <a:noAutofit/>
          </a:bodyPr>
          <a:lstStyle/>
          <a:p>
            <a:pPr marL="0" indent="0">
              <a:buNone/>
            </a:pPr>
            <a:r>
              <a:rPr lang="en-US" b="1" dirty="0">
                <a:solidFill>
                  <a:srgbClr val="6A97D0"/>
                </a:solidFill>
              </a:rPr>
              <a:t>More of: </a:t>
            </a:r>
            <a:br>
              <a:rPr lang="en-US" b="1" dirty="0">
                <a:solidFill>
                  <a:srgbClr val="6A97D0"/>
                </a:solidFill>
              </a:rPr>
            </a:br>
            <a:r>
              <a:rPr lang="en-US" dirty="0"/>
              <a:t>If you do the following things more or better, it would help me to increase my effectiveness in my role</a:t>
            </a:r>
            <a:r>
              <a:rPr lang="is-IS"/>
              <a:t>…</a:t>
            </a:r>
          </a:p>
          <a:p>
            <a:pPr marL="0" indent="0">
              <a:buNone/>
            </a:pPr>
            <a:endParaRPr lang="is-IS"/>
          </a:p>
          <a:p>
            <a:pPr marL="0" indent="0">
              <a:buNone/>
            </a:pPr>
            <a:endParaRPr lang="is-IS"/>
          </a:p>
          <a:p>
            <a:pPr marL="0" indent="0">
              <a:buNone/>
            </a:pPr>
            <a:endParaRPr lang="is-IS"/>
          </a:p>
          <a:p>
            <a:pPr marL="0" indent="0">
              <a:buNone/>
            </a:pPr>
            <a:endParaRPr lang="en-US" dirty="0"/>
          </a:p>
        </p:txBody>
      </p:sp>
      <p:sp>
        <p:nvSpPr>
          <p:cNvPr id="7" name="Slide Number Placeholder 6"/>
          <p:cNvSpPr>
            <a:spLocks noGrp="1"/>
          </p:cNvSpPr>
          <p:nvPr>
            <p:ph type="sldNum" sz="quarter" idx="10"/>
          </p:nvPr>
        </p:nvSpPr>
        <p:spPr/>
        <p:txBody>
          <a:bodyPr/>
          <a:lstStyle/>
          <a:p>
            <a:pPr>
              <a:defRPr/>
            </a:pPr>
            <a:fld id="{2028B9BA-8F2C-1C4E-BE0F-C158AFF88D4C}" type="slidenum">
              <a:rPr lang="en-US" smtClean="0"/>
              <a:pPr>
                <a:defRPr/>
              </a:pPr>
              <a:t>20</a:t>
            </a:fld>
            <a:endParaRPr lang="en-US" dirty="0"/>
          </a:p>
        </p:txBody>
      </p:sp>
      <p:cxnSp>
        <p:nvCxnSpPr>
          <p:cNvPr id="5" name="Straight Connector 4"/>
          <p:cNvCxnSpPr/>
          <p:nvPr/>
        </p:nvCxnSpPr>
        <p:spPr>
          <a:xfrm>
            <a:off x="3497199" y="1676400"/>
            <a:ext cx="0" cy="2743200"/>
          </a:xfrm>
          <a:prstGeom prst="line">
            <a:avLst/>
          </a:prstGeom>
          <a:ln w="25400">
            <a:solidFill>
              <a:srgbClr val="AE4A3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215253" y="1676400"/>
            <a:ext cx="0" cy="2743200"/>
          </a:xfrm>
          <a:prstGeom prst="line">
            <a:avLst/>
          </a:prstGeom>
          <a:ln w="25400">
            <a:solidFill>
              <a:srgbClr val="AE4A32"/>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1"/>
          <p:cNvSpPr txBox="1">
            <a:spLocks/>
          </p:cNvSpPr>
          <p:nvPr/>
        </p:nvSpPr>
        <p:spPr bwMode="auto">
          <a:xfrm>
            <a:off x="3667506" y="1579364"/>
            <a:ext cx="2377440" cy="2935224"/>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91440" bIns="45720" numCol="1" spcCol="182880" anchor="t" anchorCtr="0" compatLnSpc="1">
            <a:prstTxWarp prst="textNoShape">
              <a:avLst/>
            </a:prstTxWarp>
            <a:noAutofit/>
          </a:bodyPr>
          <a:lstStyle>
            <a:lvl1pPr marL="319088" indent="-320040" algn="l" rtl="0" fontAlgn="base">
              <a:spcBef>
                <a:spcPts val="700"/>
              </a:spcBef>
              <a:spcAft>
                <a:spcPct val="0"/>
              </a:spcAft>
              <a:buClr>
                <a:srgbClr val="AE4A32"/>
              </a:buClr>
              <a:buSzPct val="65000"/>
              <a:buFont typeface="Lucida Grande" charset="0"/>
              <a:buChar char="►"/>
              <a:defRPr sz="2000" kern="1200">
                <a:solidFill>
                  <a:srgbClr val="404040"/>
                </a:solidFill>
                <a:latin typeface="Tahoma"/>
                <a:ea typeface="ＭＳ Ｐゴシック" charset="0"/>
                <a:cs typeface="Tahoma"/>
              </a:defRPr>
            </a:lvl1pPr>
            <a:lvl2pPr marL="639763" indent="-320040" algn="l" rtl="0" fontAlgn="base">
              <a:spcBef>
                <a:spcPts val="700"/>
              </a:spcBef>
              <a:spcAft>
                <a:spcPct val="0"/>
              </a:spcAft>
              <a:buClr>
                <a:srgbClr val="AE4A32"/>
              </a:buClr>
              <a:buSzPct val="100000"/>
              <a:buFont typeface="Arial"/>
              <a:buChar char="•"/>
              <a:defRPr sz="2000" kern="1200">
                <a:solidFill>
                  <a:srgbClr val="404040"/>
                </a:solidFill>
                <a:latin typeface="Tahoma"/>
                <a:ea typeface="ＭＳ Ｐゴシック" charset="0"/>
                <a:cs typeface="Tahoma"/>
              </a:defRPr>
            </a:lvl2pPr>
            <a:lvl3pPr marL="958850" indent="-320040" algn="l" rtl="0" fontAlgn="base">
              <a:spcBef>
                <a:spcPts val="700"/>
              </a:spcBef>
              <a:spcAft>
                <a:spcPct val="0"/>
              </a:spcAft>
              <a:buClr>
                <a:srgbClr val="AE4A32"/>
              </a:buClr>
              <a:buSzPct val="65000"/>
              <a:buFont typeface="Lucida Grande" charset="0"/>
              <a:buChar char="►"/>
              <a:defRPr sz="2000" kern="1200">
                <a:solidFill>
                  <a:srgbClr val="404040"/>
                </a:solidFill>
                <a:latin typeface="Tahoma"/>
                <a:ea typeface="ＭＳ Ｐゴシック" charset="0"/>
                <a:cs typeface="Tahoma"/>
              </a:defRPr>
            </a:lvl3pPr>
            <a:lvl4pPr marL="1371600" indent="-320040" algn="l" rtl="0" fontAlgn="base">
              <a:spcBef>
                <a:spcPts val="700"/>
              </a:spcBef>
              <a:spcAft>
                <a:spcPct val="0"/>
              </a:spcAft>
              <a:buClr>
                <a:srgbClr val="AE4A32"/>
              </a:buClr>
              <a:buSzPct val="100000"/>
              <a:buFont typeface="Arial"/>
              <a:buChar char="•"/>
              <a:defRPr sz="2000" kern="1200">
                <a:solidFill>
                  <a:srgbClr val="404040"/>
                </a:solidFill>
                <a:latin typeface="Tahoma"/>
                <a:ea typeface="ＭＳ Ｐゴシック" charset="0"/>
                <a:cs typeface="Tahoma"/>
              </a:defRPr>
            </a:lvl4pPr>
            <a:lvl5pPr marL="1600200" indent="-320040" algn="l" rtl="0" fontAlgn="base">
              <a:spcBef>
                <a:spcPts val="700"/>
              </a:spcBef>
              <a:spcAft>
                <a:spcPct val="0"/>
              </a:spcAft>
              <a:buClr>
                <a:srgbClr val="AE4A32"/>
              </a:buClr>
              <a:buSzPct val="65000"/>
              <a:buFont typeface="Lucida Grande" charset="0"/>
              <a:buChar char="►"/>
              <a:defRPr sz="2000" kern="1200">
                <a:solidFill>
                  <a:srgbClr val="404040"/>
                </a:solidFill>
                <a:latin typeface="Tahoma"/>
                <a:ea typeface="ＭＳ Ｐゴシック" charset="0"/>
                <a:cs typeface="Tahoma"/>
              </a:defRPr>
            </a:lvl5pPr>
            <a:lvl6pPr marL="1874520" indent="0" algn="l" rtl="0" eaLnBrk="1" latinLnBrk="0" hangingPunct="1">
              <a:spcBef>
                <a:spcPct val="20000"/>
              </a:spcBef>
              <a:buClr>
                <a:schemeClr val="accent1"/>
              </a:buClr>
              <a:buFont typeface="Wingdings" charset="2"/>
              <a:buNone/>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defTabSz="914400">
              <a:buFont typeface="Lucida Grande" charset="0"/>
              <a:buNone/>
            </a:pPr>
            <a:r>
              <a:rPr lang="en-US" b="1" dirty="0">
                <a:solidFill>
                  <a:srgbClr val="6A97D0"/>
                </a:solidFill>
              </a:rPr>
              <a:t>Less of: </a:t>
            </a:r>
            <a:br>
              <a:rPr lang="en-US" b="1" dirty="0">
                <a:solidFill>
                  <a:srgbClr val="6A97D0"/>
                </a:solidFill>
              </a:rPr>
            </a:br>
            <a:r>
              <a:rPr lang="en-US" dirty="0"/>
              <a:t>If you were to do the following things less, or were to stop doing them, it would help me to increase my effectiveness in my role</a:t>
            </a:r>
            <a:r>
              <a:rPr lang="is-IS"/>
              <a:t>…</a:t>
            </a:r>
          </a:p>
          <a:p>
            <a:pPr marL="0" indent="0" defTabSz="914400">
              <a:buFont typeface="Lucida Grande" charset="0"/>
              <a:buNone/>
            </a:pPr>
            <a:endParaRPr lang="en-US" dirty="0"/>
          </a:p>
          <a:p>
            <a:pPr marL="0" indent="0" defTabSz="914400">
              <a:buFont typeface="Lucida Grande" charset="0"/>
              <a:buNone/>
            </a:pPr>
            <a:endParaRPr lang="en-US" dirty="0"/>
          </a:p>
          <a:p>
            <a:pPr marL="0" indent="0" defTabSz="914400">
              <a:buFont typeface="Lucida Grande" charset="0"/>
              <a:buNone/>
            </a:pPr>
            <a:endParaRPr lang="en-US" dirty="0"/>
          </a:p>
          <a:p>
            <a:pPr marL="0" indent="0" defTabSz="914400">
              <a:buFont typeface="Lucida Grande" charset="0"/>
              <a:buNone/>
            </a:pPr>
            <a:endParaRPr lang="en-US" dirty="0"/>
          </a:p>
        </p:txBody>
      </p:sp>
      <p:sp>
        <p:nvSpPr>
          <p:cNvPr id="11" name="Content Placeholder 1"/>
          <p:cNvSpPr txBox="1">
            <a:spLocks/>
          </p:cNvSpPr>
          <p:nvPr/>
        </p:nvSpPr>
        <p:spPr bwMode="auto">
          <a:xfrm>
            <a:off x="6385560" y="1579364"/>
            <a:ext cx="2377440" cy="2935224"/>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91440" bIns="45720" numCol="1" spcCol="182880" anchor="t" anchorCtr="0" compatLnSpc="1">
            <a:prstTxWarp prst="textNoShape">
              <a:avLst/>
            </a:prstTxWarp>
            <a:noAutofit/>
          </a:bodyPr>
          <a:lstStyle>
            <a:lvl1pPr marL="319088" indent="-320040" algn="l" rtl="0" fontAlgn="base">
              <a:spcBef>
                <a:spcPts val="700"/>
              </a:spcBef>
              <a:spcAft>
                <a:spcPct val="0"/>
              </a:spcAft>
              <a:buClr>
                <a:srgbClr val="AE4A32"/>
              </a:buClr>
              <a:buSzPct val="65000"/>
              <a:buFont typeface="Lucida Grande" charset="0"/>
              <a:buChar char="►"/>
              <a:defRPr sz="2000" kern="1200">
                <a:solidFill>
                  <a:srgbClr val="404040"/>
                </a:solidFill>
                <a:latin typeface="Tahoma"/>
                <a:ea typeface="ＭＳ Ｐゴシック" charset="0"/>
                <a:cs typeface="Tahoma"/>
              </a:defRPr>
            </a:lvl1pPr>
            <a:lvl2pPr marL="639763" indent="-320040" algn="l" rtl="0" fontAlgn="base">
              <a:spcBef>
                <a:spcPts val="700"/>
              </a:spcBef>
              <a:spcAft>
                <a:spcPct val="0"/>
              </a:spcAft>
              <a:buClr>
                <a:srgbClr val="AE4A32"/>
              </a:buClr>
              <a:buSzPct val="100000"/>
              <a:buFont typeface="Arial"/>
              <a:buChar char="•"/>
              <a:defRPr sz="2000" kern="1200">
                <a:solidFill>
                  <a:srgbClr val="404040"/>
                </a:solidFill>
                <a:latin typeface="Tahoma"/>
                <a:ea typeface="ＭＳ Ｐゴシック" charset="0"/>
                <a:cs typeface="Tahoma"/>
              </a:defRPr>
            </a:lvl2pPr>
            <a:lvl3pPr marL="958850" indent="-320040" algn="l" rtl="0" fontAlgn="base">
              <a:spcBef>
                <a:spcPts val="700"/>
              </a:spcBef>
              <a:spcAft>
                <a:spcPct val="0"/>
              </a:spcAft>
              <a:buClr>
                <a:srgbClr val="AE4A32"/>
              </a:buClr>
              <a:buSzPct val="65000"/>
              <a:buFont typeface="Lucida Grande" charset="0"/>
              <a:buChar char="►"/>
              <a:defRPr sz="2000" kern="1200">
                <a:solidFill>
                  <a:srgbClr val="404040"/>
                </a:solidFill>
                <a:latin typeface="Tahoma"/>
                <a:ea typeface="ＭＳ Ｐゴシック" charset="0"/>
                <a:cs typeface="Tahoma"/>
              </a:defRPr>
            </a:lvl3pPr>
            <a:lvl4pPr marL="1371600" indent="-320040" algn="l" rtl="0" fontAlgn="base">
              <a:spcBef>
                <a:spcPts val="700"/>
              </a:spcBef>
              <a:spcAft>
                <a:spcPct val="0"/>
              </a:spcAft>
              <a:buClr>
                <a:srgbClr val="AE4A32"/>
              </a:buClr>
              <a:buSzPct val="100000"/>
              <a:buFont typeface="Arial"/>
              <a:buChar char="•"/>
              <a:defRPr sz="2000" kern="1200">
                <a:solidFill>
                  <a:srgbClr val="404040"/>
                </a:solidFill>
                <a:latin typeface="Tahoma"/>
                <a:ea typeface="ＭＳ Ｐゴシック" charset="0"/>
                <a:cs typeface="Tahoma"/>
              </a:defRPr>
            </a:lvl4pPr>
            <a:lvl5pPr marL="1600200" indent="-320040" algn="l" rtl="0" fontAlgn="base">
              <a:spcBef>
                <a:spcPts val="700"/>
              </a:spcBef>
              <a:spcAft>
                <a:spcPct val="0"/>
              </a:spcAft>
              <a:buClr>
                <a:srgbClr val="AE4A32"/>
              </a:buClr>
              <a:buSzPct val="65000"/>
              <a:buFont typeface="Lucida Grande" charset="0"/>
              <a:buChar char="►"/>
              <a:defRPr sz="2000" kern="1200">
                <a:solidFill>
                  <a:srgbClr val="404040"/>
                </a:solidFill>
                <a:latin typeface="Tahoma"/>
                <a:ea typeface="ＭＳ Ｐゴシック" charset="0"/>
                <a:cs typeface="Tahoma"/>
              </a:defRPr>
            </a:lvl5pPr>
            <a:lvl6pPr marL="1874520" indent="0" algn="l" rtl="0" eaLnBrk="1" latinLnBrk="0" hangingPunct="1">
              <a:spcBef>
                <a:spcPct val="20000"/>
              </a:spcBef>
              <a:buClr>
                <a:schemeClr val="accent1"/>
              </a:buClr>
              <a:buFont typeface="Wingdings" charset="2"/>
              <a:buNone/>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defTabSz="914400">
              <a:buFont typeface="Lucida Grande" charset="0"/>
              <a:buNone/>
            </a:pPr>
            <a:r>
              <a:rPr lang="en-US" b="1" dirty="0">
                <a:solidFill>
                  <a:srgbClr val="6A97D0"/>
                </a:solidFill>
              </a:rPr>
              <a:t>The same: </a:t>
            </a:r>
            <a:br>
              <a:rPr lang="en-US" b="1" dirty="0">
                <a:solidFill>
                  <a:srgbClr val="6A97D0"/>
                </a:solidFill>
              </a:rPr>
            </a:br>
            <a:r>
              <a:rPr lang="en-US" dirty="0"/>
              <a:t>The following things which you have been doing help to increase my effectiveness, and I hope you will continue to do them</a:t>
            </a:r>
            <a:r>
              <a:rPr lang="is-IS"/>
              <a:t>…</a:t>
            </a:r>
            <a:endParaRPr lang="en-US" dirty="0"/>
          </a:p>
          <a:p>
            <a:pPr marL="0" indent="0" defTabSz="914400">
              <a:buFont typeface="Lucida Grande" charset="0"/>
              <a:buNone/>
            </a:pPr>
            <a:endParaRPr lang="en-US" dirty="0"/>
          </a:p>
        </p:txBody>
      </p:sp>
    </p:spTree>
    <p:extLst>
      <p:ext uri="{BB962C8B-B14F-4D97-AF65-F5344CB8AC3E}">
        <p14:creationId xmlns:p14="http://schemas.microsoft.com/office/powerpoint/2010/main" val="1167987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cap="all" dirty="0">
                <a:solidFill>
                  <a:srgbClr val="6A97D0"/>
                </a:solidFill>
              </a:rPr>
              <a:t>Application:</a:t>
            </a:r>
            <a:br>
              <a:rPr lang="en-US" sz="1600" cap="all" dirty="0">
                <a:solidFill>
                  <a:srgbClr val="6A97D0"/>
                </a:solidFill>
              </a:rPr>
            </a:br>
            <a:r>
              <a:rPr lang="en-US" dirty="0"/>
              <a:t>Role Negotiation </a:t>
            </a:r>
          </a:p>
        </p:txBody>
      </p:sp>
      <p:sp>
        <p:nvSpPr>
          <p:cNvPr id="3" name="Content Placeholder 2"/>
          <p:cNvSpPr>
            <a:spLocks noGrp="1"/>
          </p:cNvSpPr>
          <p:nvPr>
            <p:ph idx="1"/>
          </p:nvPr>
        </p:nvSpPr>
        <p:spPr>
          <a:xfrm>
            <a:off x="952500" y="1570220"/>
            <a:ext cx="7813547" cy="1831886"/>
          </a:xfrm>
        </p:spPr>
        <p:txBody>
          <a:bodyPr/>
          <a:lstStyle/>
          <a:p>
            <a:r>
              <a:rPr lang="en-US" dirty="0"/>
              <a:t>Think about your relationship with the other member of your “Productive Pair.”</a:t>
            </a:r>
          </a:p>
          <a:p>
            <a:r>
              <a:rPr lang="en-US" dirty="0"/>
              <a:t>Jot down some thoughts about what would you would say to your colleague if you were to do a Role Negotiation.</a:t>
            </a:r>
          </a:p>
          <a:p>
            <a:r>
              <a:rPr lang="en-US" dirty="0"/>
              <a:t>What you would like your colleague to do:</a:t>
            </a:r>
          </a:p>
        </p:txBody>
      </p:sp>
      <p:sp>
        <p:nvSpPr>
          <p:cNvPr id="4" name="Slide Number Placeholder 3"/>
          <p:cNvSpPr>
            <a:spLocks noGrp="1"/>
          </p:cNvSpPr>
          <p:nvPr>
            <p:ph type="sldNum" sz="quarter" idx="10"/>
          </p:nvPr>
        </p:nvSpPr>
        <p:spPr/>
        <p:txBody>
          <a:bodyPr/>
          <a:lstStyle/>
          <a:p>
            <a:pPr>
              <a:defRPr/>
            </a:pPr>
            <a:fld id="{2028B9BA-8F2C-1C4E-BE0F-C158AFF88D4C}" type="slidenum">
              <a:rPr lang="en-US" smtClean="0"/>
              <a:pPr>
                <a:defRPr/>
              </a:pPr>
              <a:t>21</a:t>
            </a:fld>
            <a:endParaRPr lang="en-US" dirty="0"/>
          </a:p>
        </p:txBody>
      </p:sp>
      <p:sp>
        <p:nvSpPr>
          <p:cNvPr id="5" name="TextBox 4"/>
          <p:cNvSpPr txBox="1"/>
          <p:nvPr/>
        </p:nvSpPr>
        <p:spPr>
          <a:xfrm>
            <a:off x="2803069" y="5659153"/>
            <a:ext cx="4112408" cy="400110"/>
          </a:xfrm>
          <a:prstGeom prst="rect">
            <a:avLst/>
          </a:prstGeom>
          <a:noFill/>
        </p:spPr>
        <p:txBody>
          <a:bodyPr wrap="none" rtlCol="0">
            <a:spAutoFit/>
          </a:bodyPr>
          <a:lstStyle/>
          <a:p>
            <a:pPr algn="ctr"/>
            <a:r>
              <a:rPr lang="en-US" sz="2000" dirty="0">
                <a:solidFill>
                  <a:srgbClr val="404040"/>
                </a:solidFill>
                <a:latin typeface="Tahoma" charset="0"/>
                <a:ea typeface="Tahoma" charset="0"/>
                <a:cs typeface="Tahoma" charset="0"/>
              </a:rPr>
              <a:t>Try this out if you are comfortable.</a:t>
            </a:r>
          </a:p>
        </p:txBody>
      </p:sp>
      <p:sp>
        <p:nvSpPr>
          <p:cNvPr id="6" name="Content Placeholder 1"/>
          <p:cNvSpPr txBox="1">
            <a:spLocks/>
          </p:cNvSpPr>
          <p:nvPr/>
        </p:nvSpPr>
        <p:spPr bwMode="auto">
          <a:xfrm>
            <a:off x="952500" y="3586481"/>
            <a:ext cx="2377440" cy="50142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91440" bIns="45720" numCol="1" spcCol="182880" anchor="t" anchorCtr="0" compatLnSpc="1">
            <a:prstTxWarp prst="textNoShape">
              <a:avLst/>
            </a:prstTxWarp>
            <a:noAutofit/>
          </a:bodyPr>
          <a:lstStyle>
            <a:lvl1pPr marL="319088" indent="-320040" algn="l" rtl="0" eaLnBrk="1" fontAlgn="base" hangingPunct="1">
              <a:spcBef>
                <a:spcPts val="700"/>
              </a:spcBef>
              <a:spcAft>
                <a:spcPct val="0"/>
              </a:spcAft>
              <a:buClr>
                <a:srgbClr val="AE4A32"/>
              </a:buClr>
              <a:buSzPct val="65000"/>
              <a:buFont typeface="Lucida Grande" charset="0"/>
              <a:buChar char="►"/>
              <a:defRPr sz="2000" kern="1200">
                <a:solidFill>
                  <a:srgbClr val="404040"/>
                </a:solidFill>
                <a:latin typeface="Tahoma"/>
                <a:ea typeface="ＭＳ Ｐゴシック" charset="0"/>
                <a:cs typeface="Tahoma"/>
              </a:defRPr>
            </a:lvl1pPr>
            <a:lvl2pPr marL="639763" indent="-320040" algn="l" rtl="0" eaLnBrk="1" fontAlgn="base" hangingPunct="1">
              <a:spcBef>
                <a:spcPts val="700"/>
              </a:spcBef>
              <a:spcAft>
                <a:spcPct val="0"/>
              </a:spcAft>
              <a:buClr>
                <a:srgbClr val="AE4A32"/>
              </a:buClr>
              <a:buSzPct val="100000"/>
              <a:buFont typeface="Arial"/>
              <a:buChar char="•"/>
              <a:defRPr sz="2000" kern="1200">
                <a:solidFill>
                  <a:srgbClr val="404040"/>
                </a:solidFill>
                <a:latin typeface="Tahoma"/>
                <a:ea typeface="ＭＳ Ｐゴシック" charset="0"/>
                <a:cs typeface="Tahoma"/>
              </a:defRPr>
            </a:lvl2pPr>
            <a:lvl3pPr marL="958850" indent="-320040" algn="l" rtl="0" eaLnBrk="1" fontAlgn="base" hangingPunct="1">
              <a:spcBef>
                <a:spcPts val="700"/>
              </a:spcBef>
              <a:spcAft>
                <a:spcPct val="0"/>
              </a:spcAft>
              <a:buClr>
                <a:srgbClr val="AE4A32"/>
              </a:buClr>
              <a:buSzPct val="65000"/>
              <a:buFont typeface="Lucida Grande" charset="0"/>
              <a:buChar char="►"/>
              <a:defRPr sz="2000" kern="1200">
                <a:solidFill>
                  <a:srgbClr val="404040"/>
                </a:solidFill>
                <a:latin typeface="Tahoma"/>
                <a:ea typeface="ＭＳ Ｐゴシック" charset="0"/>
                <a:cs typeface="Tahoma"/>
              </a:defRPr>
            </a:lvl3pPr>
            <a:lvl4pPr marL="1371600" indent="-320040" algn="l" rtl="0" eaLnBrk="1" fontAlgn="base" hangingPunct="1">
              <a:spcBef>
                <a:spcPts val="700"/>
              </a:spcBef>
              <a:spcAft>
                <a:spcPct val="0"/>
              </a:spcAft>
              <a:buClr>
                <a:srgbClr val="AE4A32"/>
              </a:buClr>
              <a:buSzPct val="100000"/>
              <a:buFont typeface="Arial"/>
              <a:buChar char="•"/>
              <a:defRPr sz="2000" kern="1200">
                <a:solidFill>
                  <a:srgbClr val="404040"/>
                </a:solidFill>
                <a:latin typeface="Tahoma"/>
                <a:ea typeface="ＭＳ Ｐゴシック" charset="0"/>
                <a:cs typeface="Tahoma"/>
              </a:defRPr>
            </a:lvl4pPr>
            <a:lvl5pPr marL="1600200" indent="-320040" algn="l" rtl="0" eaLnBrk="1" fontAlgn="base" hangingPunct="1">
              <a:spcBef>
                <a:spcPts val="700"/>
              </a:spcBef>
              <a:spcAft>
                <a:spcPct val="0"/>
              </a:spcAft>
              <a:buClr>
                <a:srgbClr val="AE4A32"/>
              </a:buClr>
              <a:buSzPct val="65000"/>
              <a:buFont typeface="Lucida Grande" charset="0"/>
              <a:buChar char="►"/>
              <a:defRPr sz="2000" kern="1200">
                <a:solidFill>
                  <a:srgbClr val="404040"/>
                </a:solidFill>
                <a:latin typeface="Tahoma"/>
                <a:ea typeface="ＭＳ Ｐゴシック" charset="0"/>
                <a:cs typeface="Tahoma"/>
              </a:defRPr>
            </a:lvl5pPr>
            <a:lvl6pPr marL="1874520" indent="0" algn="l" rtl="0" eaLnBrk="1" latinLnBrk="0" hangingPunct="1">
              <a:spcBef>
                <a:spcPct val="20000"/>
              </a:spcBef>
              <a:buClr>
                <a:schemeClr val="accent1"/>
              </a:buClr>
              <a:buFont typeface="Wingdings" charset="2"/>
              <a:buNone/>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defTabSz="914400">
              <a:buFont typeface="Lucida Grande" charset="0"/>
              <a:buNone/>
            </a:pPr>
            <a:r>
              <a:rPr lang="en-US" b="1" dirty="0">
                <a:solidFill>
                  <a:srgbClr val="6A97D0"/>
                </a:solidFill>
              </a:rPr>
              <a:t>More of: </a:t>
            </a:r>
            <a:br>
              <a:rPr lang="en-US" b="1" dirty="0">
                <a:solidFill>
                  <a:srgbClr val="6A97D0"/>
                </a:solidFill>
              </a:rPr>
            </a:br>
            <a:endParaRPr lang="is-IS"/>
          </a:p>
          <a:p>
            <a:pPr marL="0" indent="0" defTabSz="914400">
              <a:buFont typeface="Lucida Grande" charset="0"/>
              <a:buNone/>
            </a:pPr>
            <a:endParaRPr lang="is-IS"/>
          </a:p>
          <a:p>
            <a:pPr marL="0" indent="0" defTabSz="914400">
              <a:buFont typeface="Lucida Grande" charset="0"/>
              <a:buNone/>
            </a:pPr>
            <a:endParaRPr lang="is-IS"/>
          </a:p>
          <a:p>
            <a:pPr marL="0" indent="0" defTabSz="914400">
              <a:buFont typeface="Lucida Grande" charset="0"/>
              <a:buNone/>
            </a:pPr>
            <a:endParaRPr lang="en-US" dirty="0"/>
          </a:p>
        </p:txBody>
      </p:sp>
      <p:cxnSp>
        <p:nvCxnSpPr>
          <p:cNvPr id="7" name="Straight Connector 6"/>
          <p:cNvCxnSpPr/>
          <p:nvPr/>
        </p:nvCxnSpPr>
        <p:spPr>
          <a:xfrm>
            <a:off x="3500247" y="3683517"/>
            <a:ext cx="0" cy="1737360"/>
          </a:xfrm>
          <a:prstGeom prst="line">
            <a:avLst/>
          </a:prstGeom>
          <a:ln w="25400">
            <a:solidFill>
              <a:srgbClr val="AE4A32"/>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218301" y="3683517"/>
            <a:ext cx="0" cy="1737360"/>
          </a:xfrm>
          <a:prstGeom prst="line">
            <a:avLst/>
          </a:prstGeom>
          <a:ln w="25400">
            <a:solidFill>
              <a:srgbClr val="AE4A32"/>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1"/>
          <p:cNvSpPr txBox="1">
            <a:spLocks/>
          </p:cNvSpPr>
          <p:nvPr/>
        </p:nvSpPr>
        <p:spPr bwMode="auto">
          <a:xfrm>
            <a:off x="3670554" y="3586481"/>
            <a:ext cx="2377440" cy="50142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91440" bIns="45720" numCol="1" spcCol="182880" anchor="t" anchorCtr="0" compatLnSpc="1">
            <a:prstTxWarp prst="textNoShape">
              <a:avLst/>
            </a:prstTxWarp>
            <a:noAutofit/>
          </a:bodyPr>
          <a:lstStyle>
            <a:lvl1pPr marL="319088" indent="-320040" algn="l" rtl="0" fontAlgn="base">
              <a:spcBef>
                <a:spcPts val="700"/>
              </a:spcBef>
              <a:spcAft>
                <a:spcPct val="0"/>
              </a:spcAft>
              <a:buClr>
                <a:srgbClr val="AE4A32"/>
              </a:buClr>
              <a:buSzPct val="65000"/>
              <a:buFont typeface="Lucida Grande" charset="0"/>
              <a:buChar char="►"/>
              <a:defRPr sz="2000" kern="1200">
                <a:solidFill>
                  <a:srgbClr val="404040"/>
                </a:solidFill>
                <a:latin typeface="Tahoma"/>
                <a:ea typeface="ＭＳ Ｐゴシック" charset="0"/>
                <a:cs typeface="Tahoma"/>
              </a:defRPr>
            </a:lvl1pPr>
            <a:lvl2pPr marL="639763" indent="-320040" algn="l" rtl="0" fontAlgn="base">
              <a:spcBef>
                <a:spcPts val="700"/>
              </a:spcBef>
              <a:spcAft>
                <a:spcPct val="0"/>
              </a:spcAft>
              <a:buClr>
                <a:srgbClr val="AE4A32"/>
              </a:buClr>
              <a:buSzPct val="100000"/>
              <a:buFont typeface="Arial"/>
              <a:buChar char="•"/>
              <a:defRPr sz="2000" kern="1200">
                <a:solidFill>
                  <a:srgbClr val="404040"/>
                </a:solidFill>
                <a:latin typeface="Tahoma"/>
                <a:ea typeface="ＭＳ Ｐゴシック" charset="0"/>
                <a:cs typeface="Tahoma"/>
              </a:defRPr>
            </a:lvl2pPr>
            <a:lvl3pPr marL="958850" indent="-320040" algn="l" rtl="0" fontAlgn="base">
              <a:spcBef>
                <a:spcPts val="700"/>
              </a:spcBef>
              <a:spcAft>
                <a:spcPct val="0"/>
              </a:spcAft>
              <a:buClr>
                <a:srgbClr val="AE4A32"/>
              </a:buClr>
              <a:buSzPct val="65000"/>
              <a:buFont typeface="Lucida Grande" charset="0"/>
              <a:buChar char="►"/>
              <a:defRPr sz="2000" kern="1200">
                <a:solidFill>
                  <a:srgbClr val="404040"/>
                </a:solidFill>
                <a:latin typeface="Tahoma"/>
                <a:ea typeface="ＭＳ Ｐゴシック" charset="0"/>
                <a:cs typeface="Tahoma"/>
              </a:defRPr>
            </a:lvl3pPr>
            <a:lvl4pPr marL="1371600" indent="-320040" algn="l" rtl="0" fontAlgn="base">
              <a:spcBef>
                <a:spcPts val="700"/>
              </a:spcBef>
              <a:spcAft>
                <a:spcPct val="0"/>
              </a:spcAft>
              <a:buClr>
                <a:srgbClr val="AE4A32"/>
              </a:buClr>
              <a:buSzPct val="100000"/>
              <a:buFont typeface="Arial"/>
              <a:buChar char="•"/>
              <a:defRPr sz="2000" kern="1200">
                <a:solidFill>
                  <a:srgbClr val="404040"/>
                </a:solidFill>
                <a:latin typeface="Tahoma"/>
                <a:ea typeface="ＭＳ Ｐゴシック" charset="0"/>
                <a:cs typeface="Tahoma"/>
              </a:defRPr>
            </a:lvl4pPr>
            <a:lvl5pPr marL="1600200" indent="-320040" algn="l" rtl="0" fontAlgn="base">
              <a:spcBef>
                <a:spcPts val="700"/>
              </a:spcBef>
              <a:spcAft>
                <a:spcPct val="0"/>
              </a:spcAft>
              <a:buClr>
                <a:srgbClr val="AE4A32"/>
              </a:buClr>
              <a:buSzPct val="65000"/>
              <a:buFont typeface="Lucida Grande" charset="0"/>
              <a:buChar char="►"/>
              <a:defRPr sz="2000" kern="1200">
                <a:solidFill>
                  <a:srgbClr val="404040"/>
                </a:solidFill>
                <a:latin typeface="Tahoma"/>
                <a:ea typeface="ＭＳ Ｐゴシック" charset="0"/>
                <a:cs typeface="Tahoma"/>
              </a:defRPr>
            </a:lvl5pPr>
            <a:lvl6pPr marL="1874520" indent="0" algn="l" rtl="0" eaLnBrk="1" latinLnBrk="0" hangingPunct="1">
              <a:spcBef>
                <a:spcPct val="20000"/>
              </a:spcBef>
              <a:buClr>
                <a:schemeClr val="accent1"/>
              </a:buClr>
              <a:buFont typeface="Wingdings" charset="2"/>
              <a:buNone/>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defTabSz="914400">
              <a:buFont typeface="Lucida Grande" charset="0"/>
              <a:buNone/>
            </a:pPr>
            <a:r>
              <a:rPr lang="en-US" b="1" dirty="0">
                <a:solidFill>
                  <a:srgbClr val="6A97D0"/>
                </a:solidFill>
              </a:rPr>
              <a:t>Less of: </a:t>
            </a:r>
            <a:br>
              <a:rPr lang="en-US" b="1" dirty="0">
                <a:solidFill>
                  <a:srgbClr val="6A97D0"/>
                </a:solidFill>
              </a:rPr>
            </a:br>
            <a:endParaRPr lang="en-US" dirty="0"/>
          </a:p>
          <a:p>
            <a:pPr marL="0" indent="0" defTabSz="914400">
              <a:buFont typeface="Lucida Grande" charset="0"/>
              <a:buNone/>
            </a:pPr>
            <a:endParaRPr lang="en-US" dirty="0"/>
          </a:p>
          <a:p>
            <a:pPr marL="0" indent="0" defTabSz="914400">
              <a:buFont typeface="Lucida Grande" charset="0"/>
              <a:buNone/>
            </a:pPr>
            <a:endParaRPr lang="en-US" dirty="0"/>
          </a:p>
          <a:p>
            <a:pPr marL="0" indent="0" defTabSz="914400">
              <a:buFont typeface="Lucida Grande" charset="0"/>
              <a:buNone/>
            </a:pPr>
            <a:endParaRPr lang="en-US" dirty="0"/>
          </a:p>
        </p:txBody>
      </p:sp>
      <p:sp>
        <p:nvSpPr>
          <p:cNvPr id="10" name="Content Placeholder 1"/>
          <p:cNvSpPr txBox="1">
            <a:spLocks/>
          </p:cNvSpPr>
          <p:nvPr/>
        </p:nvSpPr>
        <p:spPr bwMode="auto">
          <a:xfrm>
            <a:off x="6388608" y="3586481"/>
            <a:ext cx="2377440" cy="50142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91440" bIns="45720" numCol="1" spcCol="182880" anchor="t" anchorCtr="0" compatLnSpc="1">
            <a:prstTxWarp prst="textNoShape">
              <a:avLst/>
            </a:prstTxWarp>
            <a:noAutofit/>
          </a:bodyPr>
          <a:lstStyle>
            <a:lvl1pPr marL="319088" indent="-320040" algn="l" rtl="0" fontAlgn="base">
              <a:spcBef>
                <a:spcPts val="700"/>
              </a:spcBef>
              <a:spcAft>
                <a:spcPct val="0"/>
              </a:spcAft>
              <a:buClr>
                <a:srgbClr val="AE4A32"/>
              </a:buClr>
              <a:buSzPct val="65000"/>
              <a:buFont typeface="Lucida Grande" charset="0"/>
              <a:buChar char="►"/>
              <a:defRPr sz="2000" kern="1200">
                <a:solidFill>
                  <a:srgbClr val="404040"/>
                </a:solidFill>
                <a:latin typeface="Tahoma"/>
                <a:ea typeface="ＭＳ Ｐゴシック" charset="0"/>
                <a:cs typeface="Tahoma"/>
              </a:defRPr>
            </a:lvl1pPr>
            <a:lvl2pPr marL="639763" indent="-320040" algn="l" rtl="0" fontAlgn="base">
              <a:spcBef>
                <a:spcPts val="700"/>
              </a:spcBef>
              <a:spcAft>
                <a:spcPct val="0"/>
              </a:spcAft>
              <a:buClr>
                <a:srgbClr val="AE4A32"/>
              </a:buClr>
              <a:buSzPct val="100000"/>
              <a:buFont typeface="Arial"/>
              <a:buChar char="•"/>
              <a:defRPr sz="2000" kern="1200">
                <a:solidFill>
                  <a:srgbClr val="404040"/>
                </a:solidFill>
                <a:latin typeface="Tahoma"/>
                <a:ea typeface="ＭＳ Ｐゴシック" charset="0"/>
                <a:cs typeface="Tahoma"/>
              </a:defRPr>
            </a:lvl2pPr>
            <a:lvl3pPr marL="958850" indent="-320040" algn="l" rtl="0" fontAlgn="base">
              <a:spcBef>
                <a:spcPts val="700"/>
              </a:spcBef>
              <a:spcAft>
                <a:spcPct val="0"/>
              </a:spcAft>
              <a:buClr>
                <a:srgbClr val="AE4A32"/>
              </a:buClr>
              <a:buSzPct val="65000"/>
              <a:buFont typeface="Lucida Grande" charset="0"/>
              <a:buChar char="►"/>
              <a:defRPr sz="2000" kern="1200">
                <a:solidFill>
                  <a:srgbClr val="404040"/>
                </a:solidFill>
                <a:latin typeface="Tahoma"/>
                <a:ea typeface="ＭＳ Ｐゴシック" charset="0"/>
                <a:cs typeface="Tahoma"/>
              </a:defRPr>
            </a:lvl3pPr>
            <a:lvl4pPr marL="1371600" indent="-320040" algn="l" rtl="0" fontAlgn="base">
              <a:spcBef>
                <a:spcPts val="700"/>
              </a:spcBef>
              <a:spcAft>
                <a:spcPct val="0"/>
              </a:spcAft>
              <a:buClr>
                <a:srgbClr val="AE4A32"/>
              </a:buClr>
              <a:buSzPct val="100000"/>
              <a:buFont typeface="Arial"/>
              <a:buChar char="•"/>
              <a:defRPr sz="2000" kern="1200">
                <a:solidFill>
                  <a:srgbClr val="404040"/>
                </a:solidFill>
                <a:latin typeface="Tahoma"/>
                <a:ea typeface="ＭＳ Ｐゴシック" charset="0"/>
                <a:cs typeface="Tahoma"/>
              </a:defRPr>
            </a:lvl4pPr>
            <a:lvl5pPr marL="1600200" indent="-320040" algn="l" rtl="0" fontAlgn="base">
              <a:spcBef>
                <a:spcPts val="700"/>
              </a:spcBef>
              <a:spcAft>
                <a:spcPct val="0"/>
              </a:spcAft>
              <a:buClr>
                <a:srgbClr val="AE4A32"/>
              </a:buClr>
              <a:buSzPct val="65000"/>
              <a:buFont typeface="Lucida Grande" charset="0"/>
              <a:buChar char="►"/>
              <a:defRPr sz="2000" kern="1200">
                <a:solidFill>
                  <a:srgbClr val="404040"/>
                </a:solidFill>
                <a:latin typeface="Tahoma"/>
                <a:ea typeface="ＭＳ Ｐゴシック" charset="0"/>
                <a:cs typeface="Tahoma"/>
              </a:defRPr>
            </a:lvl5pPr>
            <a:lvl6pPr marL="1874520" indent="0" algn="l" rtl="0" eaLnBrk="1" latinLnBrk="0" hangingPunct="1">
              <a:spcBef>
                <a:spcPct val="20000"/>
              </a:spcBef>
              <a:buClr>
                <a:schemeClr val="accent1"/>
              </a:buClr>
              <a:buFont typeface="Wingdings" charset="2"/>
              <a:buNone/>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defTabSz="914400">
              <a:buFont typeface="Lucida Grande" charset="0"/>
              <a:buNone/>
            </a:pPr>
            <a:r>
              <a:rPr lang="en-US" b="1" dirty="0">
                <a:solidFill>
                  <a:srgbClr val="6A97D0"/>
                </a:solidFill>
              </a:rPr>
              <a:t>The same: </a:t>
            </a:r>
            <a:br>
              <a:rPr lang="en-US" b="1" dirty="0">
                <a:solidFill>
                  <a:srgbClr val="6A97D0"/>
                </a:solidFill>
              </a:rPr>
            </a:br>
            <a:endParaRPr lang="en-US" dirty="0"/>
          </a:p>
        </p:txBody>
      </p:sp>
    </p:spTree>
    <p:extLst>
      <p:ext uri="{BB962C8B-B14F-4D97-AF65-F5344CB8AC3E}">
        <p14:creationId xmlns:p14="http://schemas.microsoft.com/office/powerpoint/2010/main" val="637782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Placeholder 1"/>
          <p:cNvSpPr>
            <a:spLocks noGrp="1"/>
          </p:cNvSpPr>
          <p:nvPr>
            <p:ph type="body" idx="1"/>
          </p:nvPr>
        </p:nvSpPr>
        <p:spPr/>
        <p:txBody>
          <a:bodyPr>
            <a:noAutofit/>
          </a:bodyPr>
          <a:lstStyle/>
          <a:p>
            <a:r>
              <a:rPr lang="en-US" dirty="0"/>
              <a:t>Clarifying Roles through Decision Charting</a:t>
            </a:r>
          </a:p>
        </p:txBody>
      </p:sp>
      <p:sp>
        <p:nvSpPr>
          <p:cNvPr id="3" name="Slide Number Placeholder 2"/>
          <p:cNvSpPr>
            <a:spLocks noGrp="1"/>
          </p:cNvSpPr>
          <p:nvPr>
            <p:ph type="sldNum" sz="quarter" idx="17"/>
          </p:nvPr>
        </p:nvSpPr>
        <p:spPr/>
        <p:txBody>
          <a:bodyPr/>
          <a:lstStyle/>
          <a:p>
            <a:pPr>
              <a:defRPr/>
            </a:pPr>
            <a:fld id="{CAD389C5-2990-7D4A-A2B5-5B8D473B3CD5}" type="slidenum">
              <a:rPr lang="en-US" smtClean="0"/>
              <a:pPr>
                <a:defRPr/>
              </a:pPr>
              <a:t>22</a:t>
            </a:fld>
            <a:endParaRPr lang="en-US" dirty="0"/>
          </a:p>
        </p:txBody>
      </p:sp>
    </p:spTree>
    <p:extLst>
      <p:ext uri="{BB962C8B-B14F-4D97-AF65-F5344CB8AC3E}">
        <p14:creationId xmlns:p14="http://schemas.microsoft.com/office/powerpoint/2010/main" val="1033809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Lack of clarity about roles can hurt collaboration</a:t>
            </a:r>
          </a:p>
        </p:txBody>
      </p:sp>
      <p:sp>
        <p:nvSpPr>
          <p:cNvPr id="3" name="Content Placeholder 2"/>
          <p:cNvSpPr>
            <a:spLocks noGrp="1"/>
          </p:cNvSpPr>
          <p:nvPr>
            <p:ph idx="1"/>
          </p:nvPr>
        </p:nvSpPr>
        <p:spPr/>
        <p:txBody>
          <a:bodyPr>
            <a:normAutofit/>
          </a:bodyPr>
          <a:lstStyle/>
          <a:p>
            <a:r>
              <a:rPr lang="en-US" dirty="0"/>
              <a:t>As organizations grow more complex, confusion can increase around who participates in what decisions and how. Uncertainty about </a:t>
            </a:r>
            <a:r>
              <a:rPr lang="en-US" i="1" dirty="0"/>
              <a:t>substance </a:t>
            </a:r>
            <a:r>
              <a:rPr lang="en-US" dirty="0"/>
              <a:t>gets mixed with uncertainty about </a:t>
            </a:r>
            <a:r>
              <a:rPr lang="en-US" i="1" dirty="0"/>
              <a:t>process</a:t>
            </a:r>
            <a:r>
              <a:rPr lang="en-US" dirty="0"/>
              <a:t>. </a:t>
            </a:r>
          </a:p>
          <a:p>
            <a:r>
              <a:rPr lang="en-US" dirty="0"/>
              <a:t>Groups become less competent because roles and responsibilities are unclear. So, either</a:t>
            </a:r>
            <a:r>
              <a:rPr lang="is-IS"/>
              <a:t>…</a:t>
            </a:r>
            <a:endParaRPr lang="en-US" dirty="0"/>
          </a:p>
          <a:p>
            <a:pPr lvl="1"/>
            <a:r>
              <a:rPr lang="en-US" dirty="0"/>
              <a:t>Politics dominate substance, </a:t>
            </a:r>
            <a:r>
              <a:rPr lang="en-US" b="1" dirty="0"/>
              <a:t>or</a:t>
            </a:r>
            <a:r>
              <a:rPr lang="is-IS" b="1"/>
              <a:t>…</a:t>
            </a:r>
            <a:r>
              <a:rPr lang="en-US" dirty="0"/>
              <a:t> </a:t>
            </a:r>
          </a:p>
          <a:p>
            <a:pPr lvl="1"/>
            <a:r>
              <a:rPr lang="en-US" dirty="0"/>
              <a:t>Conflict is avoided and decisions are made poorly.</a:t>
            </a:r>
          </a:p>
          <a:p>
            <a:r>
              <a:rPr lang="en-US" dirty="0"/>
              <a:t>This can lead to:</a:t>
            </a:r>
          </a:p>
          <a:p>
            <a:pPr lvl="1"/>
            <a:r>
              <a:rPr lang="en-US" dirty="0"/>
              <a:t>duplication of effort </a:t>
            </a:r>
          </a:p>
          <a:p>
            <a:pPr lvl="1"/>
            <a:r>
              <a:rPr lang="en-US" dirty="0"/>
              <a:t>decisions falling through the cracks </a:t>
            </a:r>
          </a:p>
          <a:p>
            <a:pPr lvl="1"/>
            <a:r>
              <a:rPr lang="en-US" dirty="0"/>
              <a:t>unnecessary slow downs in productivity </a:t>
            </a:r>
          </a:p>
          <a:p>
            <a:pPr lvl="1"/>
            <a:r>
              <a:rPr lang="en-US" dirty="0"/>
              <a:t>unmanaged conflict</a:t>
            </a:r>
          </a:p>
        </p:txBody>
      </p:sp>
      <p:sp>
        <p:nvSpPr>
          <p:cNvPr id="7" name="Slide Number Placeholder 3"/>
          <p:cNvSpPr>
            <a:spLocks noGrp="1"/>
          </p:cNvSpPr>
          <p:nvPr>
            <p:ph type="sldNum" sz="quarter" idx="10"/>
          </p:nvPr>
        </p:nvSpPr>
        <p:spPr/>
        <p:txBody>
          <a:bodyPr/>
          <a:lstStyle/>
          <a:p>
            <a:pPr>
              <a:defRPr/>
            </a:pPr>
            <a:fld id="{9858D551-15B1-9C44-A4A3-64D40101F6C0}" type="slidenum">
              <a:rPr lang="en-US" smtClean="0"/>
              <a:pPr>
                <a:defRPr/>
              </a:pPr>
              <a:t>23</a:t>
            </a:fld>
            <a:endParaRPr lang="en-US" dirty="0"/>
          </a:p>
        </p:txBody>
      </p:sp>
    </p:spTree>
    <p:extLst>
      <p:ext uri="{BB962C8B-B14F-4D97-AF65-F5344CB8AC3E}">
        <p14:creationId xmlns:p14="http://schemas.microsoft.com/office/powerpoint/2010/main" val="2098436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Decision Charting is a tool that can help</a:t>
            </a:r>
            <a:r>
              <a:rPr lang="is-IS"/>
              <a:t>…</a:t>
            </a:r>
            <a:endParaRPr lang="en-US" dirty="0"/>
          </a:p>
        </p:txBody>
      </p:sp>
      <p:sp>
        <p:nvSpPr>
          <p:cNvPr id="2" name="Content Placeholder 1"/>
          <p:cNvSpPr>
            <a:spLocks noGrp="1"/>
          </p:cNvSpPr>
          <p:nvPr>
            <p:ph idx="1"/>
          </p:nvPr>
        </p:nvSpPr>
        <p:spPr>
          <a:xfrm>
            <a:off x="952500" y="1570220"/>
            <a:ext cx="7813547" cy="2060486"/>
          </a:xfrm>
        </p:spPr>
        <p:txBody>
          <a:bodyPr>
            <a:normAutofit lnSpcReduction="10000"/>
          </a:bodyPr>
          <a:lstStyle/>
          <a:p>
            <a:r>
              <a:rPr lang="en-US" b="1" dirty="0"/>
              <a:t>Negotiate</a:t>
            </a:r>
            <a:r>
              <a:rPr lang="en-US" dirty="0"/>
              <a:t> a clear and shared understanding of </a:t>
            </a:r>
            <a:r>
              <a:rPr lang="en-US" b="1" dirty="0"/>
              <a:t>roles, authority, communication, and decision processes</a:t>
            </a:r>
            <a:r>
              <a:rPr lang="en-US" dirty="0"/>
              <a:t>.</a:t>
            </a:r>
          </a:p>
          <a:p>
            <a:r>
              <a:rPr lang="en-US" dirty="0"/>
              <a:t>Give a </a:t>
            </a:r>
            <a:r>
              <a:rPr lang="en-US" b="1" dirty="0"/>
              <a:t>richer language </a:t>
            </a:r>
            <a:r>
              <a:rPr lang="en-US" dirty="0"/>
              <a:t>to describe participation and involvement.</a:t>
            </a:r>
          </a:p>
          <a:p>
            <a:r>
              <a:rPr lang="en-US" dirty="0"/>
              <a:t>Give a way to understand </a:t>
            </a:r>
            <a:r>
              <a:rPr lang="en-US" b="1" dirty="0"/>
              <a:t>work in the “seams.”</a:t>
            </a:r>
          </a:p>
          <a:p>
            <a:r>
              <a:rPr lang="en-US" dirty="0"/>
              <a:t>Help people </a:t>
            </a:r>
            <a:r>
              <a:rPr lang="en-US" b="1" dirty="0"/>
              <a:t>articulate authority, roles, and responsibilities</a:t>
            </a:r>
            <a:r>
              <a:rPr lang="en-US" dirty="0"/>
              <a:t>.</a:t>
            </a:r>
          </a:p>
          <a:p>
            <a:endParaRPr lang="en-US" dirty="0"/>
          </a:p>
        </p:txBody>
      </p:sp>
      <p:sp>
        <p:nvSpPr>
          <p:cNvPr id="7" name="Slide Number Placeholder 3"/>
          <p:cNvSpPr>
            <a:spLocks noGrp="1"/>
          </p:cNvSpPr>
          <p:nvPr>
            <p:ph type="sldNum" sz="quarter" idx="10"/>
          </p:nvPr>
        </p:nvSpPr>
        <p:spPr/>
        <p:txBody>
          <a:bodyPr/>
          <a:lstStyle/>
          <a:p>
            <a:fld id="{9858D551-15B1-9C44-A4A3-64D40101F6C0}" type="slidenum">
              <a:rPr lang="en-US" smtClean="0"/>
              <a:pPr/>
              <a:t>24</a:t>
            </a:fld>
            <a:endParaRPr lang="en-US" dirty="0"/>
          </a:p>
        </p:txBody>
      </p:sp>
    </p:spTree>
    <p:extLst>
      <p:ext uri="{BB962C8B-B14F-4D97-AF65-F5344CB8AC3E}">
        <p14:creationId xmlns:p14="http://schemas.microsoft.com/office/powerpoint/2010/main" val="183414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qual 4"/>
          <p:cNvSpPr/>
          <p:nvPr/>
        </p:nvSpPr>
        <p:spPr>
          <a:xfrm>
            <a:off x="4569750" y="2200778"/>
            <a:ext cx="599121" cy="4793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dirty="0"/>
          </a:p>
        </p:txBody>
      </p:sp>
      <p:sp>
        <p:nvSpPr>
          <p:cNvPr id="8" name="Oval 6"/>
          <p:cNvSpPr/>
          <p:nvPr/>
        </p:nvSpPr>
        <p:spPr>
          <a:xfrm>
            <a:off x="960269" y="1635761"/>
            <a:ext cx="7794962" cy="4323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t" anchorCtr="0">
            <a:noAutofit/>
          </a:bodyPr>
          <a:lstStyle/>
          <a:p>
            <a:pPr lvl="0" algn="ctr" defTabSz="444500" rtl="0">
              <a:lnSpc>
                <a:spcPct val="90000"/>
              </a:lnSpc>
              <a:spcBef>
                <a:spcPct val="0"/>
              </a:spcBef>
              <a:spcAft>
                <a:spcPct val="35000"/>
              </a:spcAft>
            </a:pPr>
            <a:r>
              <a:rPr lang="en-US" sz="2200" i="0" kern="1200" dirty="0">
                <a:solidFill>
                  <a:srgbClr val="404040"/>
                </a:solidFill>
                <a:latin typeface="Tahoma"/>
                <a:cs typeface="Tahoma"/>
              </a:rPr>
              <a:t>You need </a:t>
            </a:r>
            <a:r>
              <a:rPr lang="en-US" sz="2200" b="1" i="0" kern="1200" dirty="0">
                <a:solidFill>
                  <a:srgbClr val="AE4A32"/>
                </a:solidFill>
                <a:latin typeface="Tahoma"/>
                <a:cs typeface="Tahoma"/>
              </a:rPr>
              <a:t>three elements</a:t>
            </a:r>
            <a:r>
              <a:rPr lang="en-US" sz="2200" b="1" i="0" kern="1200" dirty="0">
                <a:solidFill>
                  <a:srgbClr val="404040"/>
                </a:solidFill>
                <a:latin typeface="Tahoma"/>
                <a:cs typeface="Tahoma"/>
              </a:rPr>
              <a:t> </a:t>
            </a:r>
            <a:r>
              <a:rPr lang="en-US" sz="2200" i="0" kern="1200" dirty="0">
                <a:solidFill>
                  <a:srgbClr val="404040"/>
                </a:solidFill>
                <a:latin typeface="Tahoma"/>
                <a:cs typeface="Tahoma"/>
              </a:rPr>
              <a:t>to chart a decision:</a:t>
            </a:r>
            <a:endParaRPr lang="en-US" sz="2200" kern="1200" dirty="0">
              <a:solidFill>
                <a:srgbClr val="404040"/>
              </a:solidFill>
              <a:latin typeface="Tahoma"/>
              <a:cs typeface="Tahoma"/>
            </a:endParaRPr>
          </a:p>
        </p:txBody>
      </p:sp>
      <p:sp>
        <p:nvSpPr>
          <p:cNvPr id="3" name="Freeform 2"/>
          <p:cNvSpPr/>
          <p:nvPr/>
        </p:nvSpPr>
        <p:spPr>
          <a:xfrm>
            <a:off x="3595518" y="2027428"/>
            <a:ext cx="2617275" cy="2617275"/>
          </a:xfrm>
          <a:custGeom>
            <a:avLst/>
            <a:gdLst>
              <a:gd name="connsiteX0" fmla="*/ 0 w 2688333"/>
              <a:gd name="connsiteY0" fmla="*/ 1344167 h 2688333"/>
              <a:gd name="connsiteX1" fmla="*/ 1344167 w 2688333"/>
              <a:gd name="connsiteY1" fmla="*/ 0 h 2688333"/>
              <a:gd name="connsiteX2" fmla="*/ 2688334 w 2688333"/>
              <a:gd name="connsiteY2" fmla="*/ 1344167 h 2688333"/>
              <a:gd name="connsiteX3" fmla="*/ 1344167 w 2688333"/>
              <a:gd name="connsiteY3" fmla="*/ 2688334 h 2688333"/>
              <a:gd name="connsiteX4" fmla="*/ 0 w 2688333"/>
              <a:gd name="connsiteY4" fmla="*/ 1344167 h 2688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8333" h="2688333">
                <a:moveTo>
                  <a:pt x="0" y="1344167"/>
                </a:moveTo>
                <a:cubicBezTo>
                  <a:pt x="0" y="601804"/>
                  <a:pt x="601804" y="0"/>
                  <a:pt x="1344167" y="0"/>
                </a:cubicBezTo>
                <a:cubicBezTo>
                  <a:pt x="2086530" y="0"/>
                  <a:pt x="2688334" y="601804"/>
                  <a:pt x="2688334" y="1344167"/>
                </a:cubicBezTo>
                <a:cubicBezTo>
                  <a:pt x="2688334" y="2086530"/>
                  <a:pt x="2086530" y="2688334"/>
                  <a:pt x="1344167" y="2688334"/>
                </a:cubicBezTo>
                <a:cubicBezTo>
                  <a:pt x="601804" y="2688334"/>
                  <a:pt x="0" y="2086530"/>
                  <a:pt x="0" y="1344167"/>
                </a:cubicBezTo>
                <a:close/>
              </a:path>
            </a:pathLst>
          </a:custGeom>
          <a:solidFill>
            <a:srgbClr val="6A97D0">
              <a:alpha val="50000"/>
            </a:srgbClr>
          </a:solidFill>
        </p:spPr>
        <p:style>
          <a:lnRef idx="0">
            <a:schemeClr val="lt1">
              <a:hueOff val="0"/>
              <a:satOff val="0"/>
              <a:lumOff val="0"/>
              <a:alphaOff val="0"/>
            </a:schemeClr>
          </a:lnRef>
          <a:fillRef idx="3">
            <a:scrgbClr r="0" g="0" b="0"/>
          </a:fillRef>
          <a:effectRef idx="0">
            <a:schemeClr val="accent1">
              <a:alpha val="50000"/>
              <a:hueOff val="0"/>
              <a:satOff val="0"/>
              <a:lumOff val="0"/>
              <a:alphaOff val="0"/>
            </a:schemeClr>
          </a:effectRef>
          <a:fontRef idx="minor">
            <a:schemeClr val="tx1"/>
          </a:fontRef>
        </p:style>
        <p:txBody>
          <a:bodyPr spcFirstLastPara="0" vert="horz" wrap="square" lIns="449884" tIns="561898" rIns="449885" bIns="1099565" numCol="1" spcCol="1270" anchor="ctr" anchorCtr="0">
            <a:noAutofit/>
          </a:bodyPr>
          <a:lstStyle/>
          <a:p>
            <a:pPr lvl="0" algn="ctr" defTabSz="622300" rtl="0">
              <a:lnSpc>
                <a:spcPct val="90000"/>
              </a:lnSpc>
              <a:spcBef>
                <a:spcPct val="0"/>
              </a:spcBef>
              <a:spcAft>
                <a:spcPct val="35000"/>
              </a:spcAft>
            </a:pPr>
            <a:r>
              <a:rPr lang="en-US" sz="2000" b="1" i="0" kern="1200" dirty="0">
                <a:solidFill>
                  <a:srgbClr val="404040"/>
                </a:solidFill>
                <a:latin typeface="Tahoma"/>
                <a:cs typeface="Tahoma"/>
              </a:rPr>
              <a:t>A decision</a:t>
            </a:r>
            <a:endParaRPr lang="en-US" sz="2000" b="1" kern="1200" dirty="0">
              <a:solidFill>
                <a:srgbClr val="404040"/>
              </a:solidFill>
              <a:latin typeface="Tahoma"/>
              <a:cs typeface="Tahoma"/>
            </a:endParaRPr>
          </a:p>
        </p:txBody>
      </p:sp>
      <p:sp>
        <p:nvSpPr>
          <p:cNvPr id="5" name="Freeform 4"/>
          <p:cNvSpPr/>
          <p:nvPr/>
        </p:nvSpPr>
        <p:spPr>
          <a:xfrm>
            <a:off x="4617359" y="3707833"/>
            <a:ext cx="2617275" cy="2617275"/>
          </a:xfrm>
          <a:custGeom>
            <a:avLst/>
            <a:gdLst>
              <a:gd name="connsiteX0" fmla="*/ 0 w 2688333"/>
              <a:gd name="connsiteY0" fmla="*/ 1344167 h 2688333"/>
              <a:gd name="connsiteX1" fmla="*/ 1344167 w 2688333"/>
              <a:gd name="connsiteY1" fmla="*/ 0 h 2688333"/>
              <a:gd name="connsiteX2" fmla="*/ 2688334 w 2688333"/>
              <a:gd name="connsiteY2" fmla="*/ 1344167 h 2688333"/>
              <a:gd name="connsiteX3" fmla="*/ 1344167 w 2688333"/>
              <a:gd name="connsiteY3" fmla="*/ 2688334 h 2688333"/>
              <a:gd name="connsiteX4" fmla="*/ 0 w 2688333"/>
              <a:gd name="connsiteY4" fmla="*/ 1344167 h 2688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8333" h="2688333">
                <a:moveTo>
                  <a:pt x="0" y="1344167"/>
                </a:moveTo>
                <a:cubicBezTo>
                  <a:pt x="0" y="601804"/>
                  <a:pt x="601804" y="0"/>
                  <a:pt x="1344167" y="0"/>
                </a:cubicBezTo>
                <a:cubicBezTo>
                  <a:pt x="2086530" y="0"/>
                  <a:pt x="2688334" y="601804"/>
                  <a:pt x="2688334" y="1344167"/>
                </a:cubicBezTo>
                <a:cubicBezTo>
                  <a:pt x="2688334" y="2086530"/>
                  <a:pt x="2086530" y="2688334"/>
                  <a:pt x="1344167" y="2688334"/>
                </a:cubicBezTo>
                <a:cubicBezTo>
                  <a:pt x="601804" y="2688334"/>
                  <a:pt x="0" y="2086530"/>
                  <a:pt x="0" y="1344167"/>
                </a:cubicBezTo>
                <a:close/>
              </a:path>
            </a:pathLst>
          </a:custGeom>
          <a:solidFill>
            <a:srgbClr val="AE4A32">
              <a:alpha val="50000"/>
            </a:srgbClr>
          </a:solidFill>
        </p:spPr>
        <p:style>
          <a:lnRef idx="0">
            <a:schemeClr val="lt1">
              <a:hueOff val="0"/>
              <a:satOff val="0"/>
              <a:lumOff val="0"/>
              <a:alphaOff val="0"/>
            </a:schemeClr>
          </a:lnRef>
          <a:fillRef idx="3">
            <a:scrgbClr r="0" g="0" b="0"/>
          </a:fillRef>
          <a:effectRef idx="0">
            <a:schemeClr val="accent1">
              <a:alpha val="50000"/>
              <a:hueOff val="0"/>
              <a:satOff val="0"/>
              <a:lumOff val="0"/>
              <a:alphaOff val="0"/>
            </a:schemeClr>
          </a:effectRef>
          <a:fontRef idx="minor">
            <a:schemeClr val="tx1"/>
          </a:fontRef>
        </p:style>
        <p:txBody>
          <a:bodyPr spcFirstLastPara="0" vert="horz" wrap="square" lIns="457200" tIns="785926" rIns="457200" bIns="606704" numCol="1" spcCol="1270" anchor="ctr" anchorCtr="0">
            <a:noAutofit/>
          </a:bodyPr>
          <a:lstStyle/>
          <a:p>
            <a:pPr lvl="0" algn="ctr" defTabSz="622300" rtl="0">
              <a:lnSpc>
                <a:spcPct val="90000"/>
              </a:lnSpc>
              <a:spcBef>
                <a:spcPct val="0"/>
              </a:spcBef>
              <a:spcAft>
                <a:spcPct val="35000"/>
              </a:spcAft>
            </a:pPr>
            <a:r>
              <a:rPr lang="en-US" sz="2000" b="1" i="0" kern="1200" dirty="0">
                <a:solidFill>
                  <a:srgbClr val="404040"/>
                </a:solidFill>
                <a:latin typeface="Tahoma"/>
                <a:cs typeface="Tahoma"/>
              </a:rPr>
              <a:t>A way to describe the role of each of those people</a:t>
            </a:r>
            <a:endParaRPr lang="en-US" sz="2000" b="1" kern="1200" dirty="0">
              <a:solidFill>
                <a:srgbClr val="404040"/>
              </a:solidFill>
              <a:latin typeface="Tahoma"/>
              <a:cs typeface="Tahoma"/>
            </a:endParaRPr>
          </a:p>
        </p:txBody>
      </p:sp>
      <p:sp>
        <p:nvSpPr>
          <p:cNvPr id="9" name="Freeform 8"/>
          <p:cNvSpPr/>
          <p:nvPr/>
        </p:nvSpPr>
        <p:spPr>
          <a:xfrm>
            <a:off x="2480866" y="3707833"/>
            <a:ext cx="2617275" cy="2617275"/>
          </a:xfrm>
          <a:custGeom>
            <a:avLst/>
            <a:gdLst>
              <a:gd name="connsiteX0" fmla="*/ 0 w 2688333"/>
              <a:gd name="connsiteY0" fmla="*/ 1344167 h 2688333"/>
              <a:gd name="connsiteX1" fmla="*/ 1344167 w 2688333"/>
              <a:gd name="connsiteY1" fmla="*/ 0 h 2688333"/>
              <a:gd name="connsiteX2" fmla="*/ 2688334 w 2688333"/>
              <a:gd name="connsiteY2" fmla="*/ 1344167 h 2688333"/>
              <a:gd name="connsiteX3" fmla="*/ 1344167 w 2688333"/>
              <a:gd name="connsiteY3" fmla="*/ 2688334 h 2688333"/>
              <a:gd name="connsiteX4" fmla="*/ 0 w 2688333"/>
              <a:gd name="connsiteY4" fmla="*/ 1344167 h 2688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8333" h="2688333">
                <a:moveTo>
                  <a:pt x="0" y="1344167"/>
                </a:moveTo>
                <a:cubicBezTo>
                  <a:pt x="0" y="601804"/>
                  <a:pt x="601804" y="0"/>
                  <a:pt x="1344167" y="0"/>
                </a:cubicBezTo>
                <a:cubicBezTo>
                  <a:pt x="2086530" y="0"/>
                  <a:pt x="2688334" y="601804"/>
                  <a:pt x="2688334" y="1344167"/>
                </a:cubicBezTo>
                <a:cubicBezTo>
                  <a:pt x="2688334" y="2086530"/>
                  <a:pt x="2086530" y="2688334"/>
                  <a:pt x="1344167" y="2688334"/>
                </a:cubicBezTo>
                <a:cubicBezTo>
                  <a:pt x="601804" y="2688334"/>
                  <a:pt x="0" y="2086530"/>
                  <a:pt x="0" y="1344167"/>
                </a:cubicBezTo>
                <a:close/>
              </a:path>
            </a:pathLst>
          </a:custGeom>
          <a:solidFill>
            <a:srgbClr val="CB9A07">
              <a:alpha val="50000"/>
            </a:srgbClr>
          </a:solidFill>
        </p:spPr>
        <p:style>
          <a:lnRef idx="0">
            <a:schemeClr val="lt1">
              <a:hueOff val="0"/>
              <a:satOff val="0"/>
              <a:lumOff val="0"/>
              <a:alphaOff val="0"/>
            </a:schemeClr>
          </a:lnRef>
          <a:fillRef idx="3">
            <a:scrgbClr r="0" g="0" b="0"/>
          </a:fillRef>
          <a:effectRef idx="0">
            <a:schemeClr val="accent1">
              <a:alpha val="50000"/>
              <a:hueOff val="0"/>
              <a:satOff val="0"/>
              <a:lumOff val="0"/>
              <a:alphaOff val="0"/>
            </a:schemeClr>
          </a:effectRef>
          <a:fontRef idx="minor">
            <a:schemeClr val="tx1"/>
          </a:fontRef>
        </p:style>
        <p:txBody>
          <a:bodyPr spcFirstLastPara="0" vert="horz" wrap="square" lIns="365760" tIns="785926" rIns="365760" bIns="606704" numCol="1" spcCol="1270" anchor="ctr" anchorCtr="0">
            <a:noAutofit/>
          </a:bodyPr>
          <a:lstStyle/>
          <a:p>
            <a:pPr lvl="0" algn="ctr" defTabSz="622300" rtl="0">
              <a:lnSpc>
                <a:spcPct val="90000"/>
              </a:lnSpc>
              <a:spcBef>
                <a:spcPct val="0"/>
              </a:spcBef>
              <a:spcAft>
                <a:spcPct val="35000"/>
              </a:spcAft>
            </a:pPr>
            <a:r>
              <a:rPr lang="en-US" sz="1700" b="1" i="0" kern="1200" dirty="0">
                <a:solidFill>
                  <a:srgbClr val="404040"/>
                </a:solidFill>
                <a:latin typeface="Tahoma"/>
                <a:cs typeface="Tahoma"/>
              </a:rPr>
              <a:t>The list of people who either have, believe they have, or should have something to say about that decision</a:t>
            </a:r>
            <a:endParaRPr lang="en-US" sz="1700" b="1" kern="1200" dirty="0">
              <a:solidFill>
                <a:srgbClr val="404040"/>
              </a:solidFill>
              <a:latin typeface="Tahoma"/>
              <a:cs typeface="Tahoma"/>
            </a:endParaRPr>
          </a:p>
        </p:txBody>
      </p:sp>
      <p:sp>
        <p:nvSpPr>
          <p:cNvPr id="4" name="Title 3"/>
          <p:cNvSpPr>
            <a:spLocks noGrp="1"/>
          </p:cNvSpPr>
          <p:nvPr>
            <p:ph type="title"/>
          </p:nvPr>
        </p:nvSpPr>
        <p:spPr>
          <a:xfrm>
            <a:off x="952500" y="453143"/>
            <a:ext cx="7810500" cy="800100"/>
          </a:xfrm>
        </p:spPr>
        <p:txBody>
          <a:bodyPr/>
          <a:lstStyle/>
          <a:p>
            <a:r>
              <a:rPr lang="en-US" dirty="0"/>
              <a:t>It is a deceptively simple process</a:t>
            </a:r>
            <a:r>
              <a:rPr lang="is-IS"/>
              <a:t>…</a:t>
            </a:r>
            <a:endParaRPr lang="en-US" dirty="0"/>
          </a:p>
        </p:txBody>
      </p:sp>
      <p:sp>
        <p:nvSpPr>
          <p:cNvPr id="6" name="Slide Number Placeholder 4"/>
          <p:cNvSpPr>
            <a:spLocks noGrp="1"/>
          </p:cNvSpPr>
          <p:nvPr>
            <p:ph type="sldNum" sz="quarter" idx="10"/>
          </p:nvPr>
        </p:nvSpPr>
        <p:spPr>
          <a:prstGeom prst="rect">
            <a:avLst/>
          </a:prstGeom>
        </p:spPr>
        <p:txBody>
          <a:bodyPr/>
          <a:lstStyle/>
          <a:p>
            <a:pPr algn="r">
              <a:defRPr/>
            </a:pPr>
            <a:fld id="{9858D551-15B1-9C44-A4A3-64D40101F6C0}" type="slidenum">
              <a:rPr lang="en-US" sz="2400" smtClean="0">
                <a:solidFill>
                  <a:srgbClr val="AE4A32"/>
                </a:solidFill>
                <a:latin typeface="Tahoma"/>
                <a:cs typeface="Tahoma"/>
              </a:rPr>
              <a:pPr algn="r">
                <a:defRPr/>
              </a:pPr>
              <a:t>25</a:t>
            </a:fld>
            <a:endParaRPr lang="en-US" sz="2400" dirty="0">
              <a:solidFill>
                <a:srgbClr val="AE4A32"/>
              </a:solidFill>
              <a:latin typeface="Tahoma"/>
              <a:cs typeface="Tahoma"/>
            </a:endParaRPr>
          </a:p>
        </p:txBody>
      </p:sp>
    </p:spTree>
    <p:extLst>
      <p:ext uri="{BB962C8B-B14F-4D97-AF65-F5344CB8AC3E}">
        <p14:creationId xmlns:p14="http://schemas.microsoft.com/office/powerpoint/2010/main" val="99069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76"/>
          <p:cNvGraphicFramePr>
            <a:graphicFrameLocks noGrp="1"/>
          </p:cNvGraphicFramePr>
          <p:nvPr>
            <p:extLst>
              <p:ext uri="{D42A27DB-BD31-4B8C-83A1-F6EECF244321}">
                <p14:modId xmlns:p14="http://schemas.microsoft.com/office/powerpoint/2010/main" val="1674846241"/>
              </p:ext>
            </p:extLst>
          </p:nvPr>
        </p:nvGraphicFramePr>
        <p:xfrm>
          <a:off x="952500" y="1676400"/>
          <a:ext cx="7810500" cy="4567237"/>
        </p:xfrm>
        <a:graphic>
          <a:graphicData uri="http://schemas.openxmlformats.org/drawingml/2006/table">
            <a:tbl>
              <a:tblPr/>
              <a:tblGrid>
                <a:gridCol w="923057">
                  <a:extLst>
                    <a:ext uri="{9D8B030D-6E8A-4147-A177-3AD203B41FA5}">
                      <a16:colId xmlns:a16="http://schemas.microsoft.com/office/drawing/2014/main" xmlns="" val="20000"/>
                    </a:ext>
                  </a:extLst>
                </a:gridCol>
                <a:gridCol w="6887443">
                  <a:extLst>
                    <a:ext uri="{9D8B030D-6E8A-4147-A177-3AD203B41FA5}">
                      <a16:colId xmlns:a16="http://schemas.microsoft.com/office/drawing/2014/main" xmlns="" val="20001"/>
                    </a:ext>
                  </a:extLst>
                </a:gridCol>
              </a:tblGrid>
              <a:tr h="929624">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r>
                        <a:rPr kumimoji="0" lang="en-US" sz="2000" b="1" i="0" u="none" strike="noStrike" cap="none" normalizeH="0" baseline="0" dirty="0">
                          <a:ln>
                            <a:noFill/>
                          </a:ln>
                          <a:solidFill>
                            <a:srgbClr val="404040"/>
                          </a:solidFill>
                          <a:effectLst/>
                          <a:latin typeface="Tahoma"/>
                          <a:ea typeface="ＭＳ Ｐゴシック" charset="0"/>
                          <a:cs typeface="Tahoma"/>
                        </a:rPr>
                        <a:t>R</a:t>
                      </a:r>
                    </a:p>
                  </a:txBody>
                  <a:tcPr marT="45728" marB="45728"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A7B9AA"/>
                    </a:solidFill>
                  </a:tcPr>
                </a:tc>
                <a:tc>
                  <a:txBody>
                    <a:bodyPr/>
                    <a:lstStyle/>
                    <a:p>
                      <a:pPr marL="0" marR="0" lvl="0" indent="0" algn="l" defTabSz="914400" rtl="0" eaLnBrk="1" fontAlgn="base" latinLnBrk="0" hangingPunct="1">
                        <a:lnSpc>
                          <a:spcPct val="100000"/>
                        </a:lnSpc>
                        <a:spcBef>
                          <a:spcPct val="50000"/>
                        </a:spcBef>
                        <a:spcAft>
                          <a:spcPct val="0"/>
                        </a:spcAft>
                        <a:buClr>
                          <a:schemeClr val="hlink"/>
                        </a:buClr>
                        <a:buSzTx/>
                        <a:buFont typeface="Times" charset="0"/>
                        <a:buNone/>
                        <a:tabLst/>
                      </a:pPr>
                      <a:r>
                        <a:rPr kumimoji="0" lang="en-US" sz="1600" b="1" i="0" u="none" strike="noStrike" cap="none" normalizeH="0" baseline="0" dirty="0">
                          <a:ln>
                            <a:noFill/>
                          </a:ln>
                          <a:solidFill>
                            <a:srgbClr val="AE4A32"/>
                          </a:solidFill>
                          <a:effectLst/>
                          <a:latin typeface="Tahoma"/>
                          <a:ea typeface="ＭＳ Ｐゴシック" charset="0"/>
                          <a:cs typeface="Tahoma"/>
                        </a:rPr>
                        <a:t>Responsible</a:t>
                      </a:r>
                      <a:r>
                        <a:rPr kumimoji="0" lang="en-US" sz="1600" b="0" i="0" u="none" strike="noStrike" cap="none" normalizeH="0" baseline="0" dirty="0">
                          <a:ln>
                            <a:noFill/>
                          </a:ln>
                          <a:solidFill>
                            <a:srgbClr val="404040"/>
                          </a:solidFill>
                          <a:effectLst/>
                          <a:latin typeface="Tahoma"/>
                          <a:ea typeface="ＭＳ Ｐゴシック" charset="0"/>
                          <a:cs typeface="Tahoma"/>
                        </a:rPr>
                        <a:t>—The person who takes the initiative in the particular area, develops alternatives, gets relevant consultations, makes the initial recommendation to the</a:t>
                      </a:r>
                      <a:r>
                        <a:rPr kumimoji="0" lang="en-US" sz="1600" b="1" i="0" u="none" strike="noStrike" cap="none" normalizeH="0" baseline="0" dirty="0">
                          <a:ln>
                            <a:noFill/>
                          </a:ln>
                          <a:solidFill>
                            <a:srgbClr val="404040"/>
                          </a:solidFill>
                          <a:effectLst/>
                          <a:latin typeface="Tahoma"/>
                          <a:ea typeface="ＭＳ Ｐゴシック" charset="0"/>
                          <a:cs typeface="Tahoma"/>
                        </a:rPr>
                        <a:t> A</a:t>
                      </a:r>
                      <a:r>
                        <a:rPr kumimoji="0" lang="en-US" sz="1600" b="0" i="0" u="none" strike="noStrike" cap="none" normalizeH="0" baseline="0" dirty="0">
                          <a:ln>
                            <a:noFill/>
                          </a:ln>
                          <a:solidFill>
                            <a:srgbClr val="404040"/>
                          </a:solidFill>
                          <a:effectLst/>
                          <a:latin typeface="Tahoma"/>
                          <a:ea typeface="ＭＳ Ｐゴシック" charset="0"/>
                          <a:cs typeface="Tahoma"/>
                        </a:rPr>
                        <a:t>; </a:t>
                      </a:r>
                      <a:r>
                        <a:rPr kumimoji="0" lang="en-US" sz="1600" b="0" i="1" u="none" strike="noStrike" cap="none" normalizeH="0" baseline="0" dirty="0">
                          <a:ln>
                            <a:noFill/>
                          </a:ln>
                          <a:solidFill>
                            <a:srgbClr val="404040"/>
                          </a:solidFill>
                          <a:effectLst/>
                          <a:latin typeface="Tahoma"/>
                          <a:ea typeface="ＭＳ Ｐゴシック" charset="0"/>
                          <a:cs typeface="Tahoma"/>
                        </a:rPr>
                        <a:t>accountable if nothing happens in the area</a:t>
                      </a:r>
                      <a:r>
                        <a:rPr kumimoji="0" lang="en-US" sz="1600" b="0" i="0" u="none" strike="noStrike" cap="none" normalizeH="0" baseline="0" dirty="0">
                          <a:ln>
                            <a:noFill/>
                          </a:ln>
                          <a:solidFill>
                            <a:srgbClr val="404040"/>
                          </a:solidFill>
                          <a:effectLst/>
                          <a:latin typeface="Tahoma"/>
                          <a:ea typeface="ＭＳ Ｐゴシック" charset="0"/>
                          <a:cs typeface="Tahoma"/>
                        </a:rPr>
                        <a:t>.</a:t>
                      </a:r>
                    </a:p>
                  </a:txBody>
                  <a:tcPr marT="45728" marB="45728"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90940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404040"/>
                          </a:solidFill>
                          <a:effectLst/>
                          <a:latin typeface="Tahoma"/>
                          <a:ea typeface="ＭＳ Ｐゴシック" charset="0"/>
                          <a:cs typeface="Tahoma"/>
                        </a:rPr>
                        <a:t>A</a:t>
                      </a:r>
                    </a:p>
                  </a:txBody>
                  <a:tcPr marT="45728" marB="45728"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A7B9AA"/>
                    </a:solidFill>
                  </a:tcPr>
                </a:tc>
                <a:tc>
                  <a:txBody>
                    <a:bodyPr/>
                    <a:lstStyle/>
                    <a:p>
                      <a:pPr marL="0" marR="0" lvl="0" indent="0" algn="l" defTabSz="914400" rtl="0" eaLnBrk="1" fontAlgn="base" latinLnBrk="0" hangingPunct="1">
                        <a:lnSpc>
                          <a:spcPct val="100000"/>
                        </a:lnSpc>
                        <a:spcBef>
                          <a:spcPct val="50000"/>
                        </a:spcBef>
                        <a:spcAft>
                          <a:spcPct val="0"/>
                        </a:spcAft>
                        <a:buClr>
                          <a:schemeClr val="hlink"/>
                        </a:buClr>
                        <a:buSzTx/>
                        <a:buFont typeface="Times" charset="0"/>
                        <a:buNone/>
                        <a:tabLst/>
                      </a:pPr>
                      <a:r>
                        <a:rPr kumimoji="0" lang="en-US" sz="1600" b="1" i="0" u="none" strike="noStrike" cap="none" normalizeH="0" baseline="0" dirty="0">
                          <a:ln>
                            <a:noFill/>
                          </a:ln>
                          <a:solidFill>
                            <a:srgbClr val="AE4A32"/>
                          </a:solidFill>
                          <a:effectLst/>
                          <a:latin typeface="Tahoma"/>
                          <a:ea typeface="ＭＳ Ｐゴシック" charset="0"/>
                          <a:cs typeface="Tahoma"/>
                        </a:rPr>
                        <a:t>Approve</a:t>
                      </a:r>
                      <a:r>
                        <a:rPr kumimoji="0" lang="en-US" sz="1600" b="0" i="0" u="none" strike="noStrike" cap="none" normalizeH="0" baseline="0" dirty="0">
                          <a:ln>
                            <a:noFill/>
                          </a:ln>
                          <a:solidFill>
                            <a:srgbClr val="404040"/>
                          </a:solidFill>
                          <a:effectLst/>
                          <a:latin typeface="Tahoma"/>
                          <a:ea typeface="ＭＳ Ｐゴシック" charset="0"/>
                          <a:cs typeface="Tahoma"/>
                        </a:rPr>
                        <a:t>—A person who must sign off (or veto) a decision before it is implemented. </a:t>
                      </a:r>
                      <a:r>
                        <a:rPr kumimoji="0" lang="en-US" sz="1600" b="1" i="0" u="none" strike="noStrike" cap="none" normalizeH="0" baseline="0" dirty="0">
                          <a:ln>
                            <a:noFill/>
                          </a:ln>
                          <a:solidFill>
                            <a:srgbClr val="404040"/>
                          </a:solidFill>
                          <a:effectLst/>
                          <a:latin typeface="Tahoma"/>
                          <a:ea typeface="ＭＳ Ｐゴシック" charset="0"/>
                          <a:cs typeface="Tahoma"/>
                        </a:rPr>
                        <a:t>A</a:t>
                      </a:r>
                      <a:r>
                        <a:rPr kumimoji="0" lang="en-US" sz="1600" b="0" i="0" u="none" strike="noStrike" cap="none" normalizeH="0" baseline="0" dirty="0">
                          <a:ln>
                            <a:noFill/>
                          </a:ln>
                          <a:solidFill>
                            <a:srgbClr val="404040"/>
                          </a:solidFill>
                          <a:effectLst/>
                          <a:latin typeface="Tahoma"/>
                          <a:ea typeface="ＭＳ Ｐゴシック" charset="0"/>
                          <a:cs typeface="Tahoma"/>
                        </a:rPr>
                        <a:t> selects from options developed by the </a:t>
                      </a:r>
                      <a:r>
                        <a:rPr kumimoji="0" lang="en-US" sz="1600" b="1" i="0" u="none" strike="noStrike" cap="none" normalizeH="0" baseline="0" dirty="0">
                          <a:ln>
                            <a:noFill/>
                          </a:ln>
                          <a:solidFill>
                            <a:srgbClr val="404040"/>
                          </a:solidFill>
                          <a:effectLst/>
                          <a:latin typeface="Tahoma"/>
                          <a:ea typeface="ＭＳ Ｐゴシック" charset="0"/>
                          <a:cs typeface="Tahoma"/>
                        </a:rPr>
                        <a:t>R</a:t>
                      </a:r>
                      <a:r>
                        <a:rPr kumimoji="0" lang="en-US" sz="1600" b="0" i="0" u="none" strike="noStrike" cap="none" normalizeH="0" baseline="0" dirty="0">
                          <a:ln>
                            <a:noFill/>
                          </a:ln>
                          <a:solidFill>
                            <a:srgbClr val="404040"/>
                          </a:solidFill>
                          <a:effectLst/>
                          <a:latin typeface="Tahoma"/>
                          <a:ea typeface="ＭＳ Ｐゴシック" charset="0"/>
                          <a:cs typeface="Tahoma"/>
                        </a:rPr>
                        <a:t> role; </a:t>
                      </a:r>
                      <a:r>
                        <a:rPr kumimoji="0" lang="en-US" sz="1600" b="0" i="1" u="none" strike="noStrike" cap="none" normalizeH="0" baseline="0" dirty="0">
                          <a:ln>
                            <a:noFill/>
                          </a:ln>
                          <a:solidFill>
                            <a:srgbClr val="404040"/>
                          </a:solidFill>
                          <a:effectLst/>
                          <a:latin typeface="Tahoma"/>
                          <a:ea typeface="ＭＳ Ｐゴシック" charset="0"/>
                          <a:cs typeface="Tahoma"/>
                        </a:rPr>
                        <a:t>accountable for the quality of the decision.</a:t>
                      </a:r>
                    </a:p>
                  </a:txBody>
                  <a:tcPr marT="45728" marB="45728"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909403">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r>
                        <a:rPr kumimoji="0" lang="en-US" sz="2000" b="1" i="0" u="none" strike="noStrike" cap="none" normalizeH="0" baseline="0" dirty="0">
                          <a:ln>
                            <a:noFill/>
                          </a:ln>
                          <a:solidFill>
                            <a:srgbClr val="404040"/>
                          </a:solidFill>
                          <a:effectLst/>
                          <a:latin typeface="Tahoma"/>
                          <a:ea typeface="ＭＳ Ｐゴシック" charset="0"/>
                          <a:cs typeface="Tahoma"/>
                        </a:rPr>
                        <a:t>C</a:t>
                      </a:r>
                    </a:p>
                  </a:txBody>
                  <a:tcPr marT="45728" marB="45728"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A7B9AA"/>
                    </a:solidFill>
                  </a:tcPr>
                </a:tc>
                <a:tc>
                  <a:txBody>
                    <a:bodyPr/>
                    <a:lstStyle/>
                    <a:p>
                      <a:pPr marL="0" marR="0" lvl="0" indent="0" algn="l" defTabSz="914400" rtl="0" eaLnBrk="1" fontAlgn="base" latinLnBrk="0" hangingPunct="1">
                        <a:lnSpc>
                          <a:spcPct val="100000"/>
                        </a:lnSpc>
                        <a:spcBef>
                          <a:spcPct val="50000"/>
                        </a:spcBef>
                        <a:spcAft>
                          <a:spcPct val="0"/>
                        </a:spcAft>
                        <a:buClr>
                          <a:schemeClr val="hlink"/>
                        </a:buClr>
                        <a:buSzTx/>
                        <a:buFont typeface="Times" charset="0"/>
                        <a:buNone/>
                        <a:tabLst/>
                        <a:defRPr/>
                      </a:pPr>
                      <a:r>
                        <a:rPr kumimoji="0" lang="en-US" sz="1600" b="1" i="0" u="none" strike="noStrike" cap="none" normalizeH="0" baseline="0" dirty="0">
                          <a:ln>
                            <a:noFill/>
                          </a:ln>
                          <a:solidFill>
                            <a:srgbClr val="AE4A32"/>
                          </a:solidFill>
                          <a:effectLst/>
                          <a:latin typeface="Tahoma"/>
                          <a:ea typeface="ＭＳ Ｐゴシック" charset="0"/>
                          <a:cs typeface="Tahoma"/>
                        </a:rPr>
                        <a:t>Consulted</a:t>
                      </a:r>
                      <a:r>
                        <a:rPr kumimoji="0" lang="en-US" sz="1600" b="0" i="0" u="none" strike="noStrike" cap="none" normalizeH="0" baseline="0" dirty="0">
                          <a:ln>
                            <a:noFill/>
                          </a:ln>
                          <a:solidFill>
                            <a:srgbClr val="404040"/>
                          </a:solidFill>
                          <a:effectLst/>
                          <a:latin typeface="Tahoma"/>
                          <a:ea typeface="ＭＳ Ｐゴシック" charset="0"/>
                          <a:cs typeface="Tahoma"/>
                        </a:rPr>
                        <a:t>—A person who must be consulted prior to a decision being reached but with no veto power; </a:t>
                      </a:r>
                      <a:r>
                        <a:rPr kumimoji="0" lang="en-US" sz="1600" b="0" i="1" u="none" strike="noStrike" cap="none" normalizeH="0" baseline="0" dirty="0">
                          <a:ln>
                            <a:noFill/>
                          </a:ln>
                          <a:solidFill>
                            <a:srgbClr val="404040"/>
                          </a:solidFill>
                          <a:effectLst/>
                          <a:latin typeface="Tahoma"/>
                          <a:ea typeface="ＭＳ Ｐゴシック" charset="0"/>
                          <a:cs typeface="Tahoma"/>
                        </a:rPr>
                        <a:t>accountable for giving their best thinking to the R or A.</a:t>
                      </a:r>
                    </a:p>
                  </a:txBody>
                  <a:tcPr marT="45728" marB="45728"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178851">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r>
                        <a:rPr kumimoji="0" lang="en-US" sz="2000" b="1" i="0" u="none" strike="noStrike" cap="none" normalizeH="0" baseline="0" dirty="0">
                          <a:ln>
                            <a:noFill/>
                          </a:ln>
                          <a:solidFill>
                            <a:srgbClr val="404040"/>
                          </a:solidFill>
                          <a:effectLst/>
                          <a:latin typeface="Tahoma"/>
                          <a:ea typeface="ＭＳ Ｐゴシック" charset="0"/>
                          <a:cs typeface="Tahoma"/>
                        </a:rPr>
                        <a:t>I</a:t>
                      </a:r>
                    </a:p>
                  </a:txBody>
                  <a:tcPr marT="45728" marB="45728"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A7B9AA"/>
                    </a:solidFill>
                  </a:tcPr>
                </a:tc>
                <a:tc>
                  <a:txBody>
                    <a:bodyPr/>
                    <a:lstStyle/>
                    <a:p>
                      <a:pPr marL="0" marR="0" lvl="0" indent="0" algn="l" defTabSz="914400" rtl="0" eaLnBrk="1" fontAlgn="base" latinLnBrk="0" hangingPunct="1">
                        <a:lnSpc>
                          <a:spcPct val="100000"/>
                        </a:lnSpc>
                        <a:spcBef>
                          <a:spcPct val="50000"/>
                        </a:spcBef>
                        <a:spcAft>
                          <a:spcPct val="0"/>
                        </a:spcAft>
                        <a:buClr>
                          <a:schemeClr val="hlink"/>
                        </a:buClr>
                        <a:buSzTx/>
                        <a:buFont typeface="Times" charset="0"/>
                        <a:buNone/>
                        <a:tabLst/>
                      </a:pPr>
                      <a:r>
                        <a:rPr kumimoji="0" lang="en-US" sz="1600" b="1" i="0" u="none" strike="noStrike" cap="none" normalizeH="0" baseline="0" dirty="0">
                          <a:ln>
                            <a:noFill/>
                          </a:ln>
                          <a:solidFill>
                            <a:srgbClr val="AE4A32"/>
                          </a:solidFill>
                          <a:effectLst/>
                          <a:latin typeface="Tahoma"/>
                          <a:ea typeface="ＭＳ Ｐゴシック" charset="0"/>
                          <a:cs typeface="Tahoma"/>
                        </a:rPr>
                        <a:t>Informed</a:t>
                      </a:r>
                      <a:r>
                        <a:rPr kumimoji="0" lang="en-US" sz="1600" b="0" i="0" u="none" strike="noStrike" cap="none" normalizeH="0" baseline="0" dirty="0">
                          <a:ln>
                            <a:noFill/>
                          </a:ln>
                          <a:solidFill>
                            <a:srgbClr val="404040"/>
                          </a:solidFill>
                          <a:effectLst/>
                          <a:latin typeface="Tahoma"/>
                          <a:ea typeface="ＭＳ Ｐゴシック" charset="0"/>
                          <a:cs typeface="Tahoma"/>
                        </a:rPr>
                        <a:t>—A person who must be notified </a:t>
                      </a:r>
                      <a:r>
                        <a:rPr kumimoji="0" lang="en-US" sz="1600" b="0" i="1" u="none" strike="noStrike" cap="none" normalizeH="0" baseline="0" dirty="0">
                          <a:ln>
                            <a:noFill/>
                          </a:ln>
                          <a:solidFill>
                            <a:srgbClr val="404040"/>
                          </a:solidFill>
                          <a:effectLst/>
                          <a:latin typeface="Tahoma"/>
                          <a:ea typeface="ＭＳ Ｐゴシック" charset="0"/>
                          <a:cs typeface="Tahoma"/>
                        </a:rPr>
                        <a:t>after</a:t>
                      </a:r>
                      <a:r>
                        <a:rPr kumimoji="0" lang="en-US" sz="1600" b="0" i="0" u="none" strike="noStrike" cap="none" normalizeH="0" baseline="0" dirty="0">
                          <a:ln>
                            <a:noFill/>
                          </a:ln>
                          <a:solidFill>
                            <a:srgbClr val="404040"/>
                          </a:solidFill>
                          <a:effectLst/>
                          <a:latin typeface="Tahoma"/>
                          <a:ea typeface="ＭＳ Ｐゴシック" charset="0"/>
                          <a:cs typeface="Tahoma"/>
                        </a:rPr>
                        <a:t> a decision is made, but </a:t>
                      </a:r>
                      <a:r>
                        <a:rPr kumimoji="0" lang="en-US" sz="1600" b="0" i="1" u="none" strike="noStrike" cap="none" normalizeH="0" baseline="0" dirty="0">
                          <a:ln>
                            <a:noFill/>
                          </a:ln>
                          <a:solidFill>
                            <a:srgbClr val="404040"/>
                          </a:solidFill>
                          <a:effectLst/>
                          <a:latin typeface="Tahoma"/>
                          <a:ea typeface="ＭＳ Ｐゴシック" charset="0"/>
                          <a:cs typeface="Tahoma"/>
                        </a:rPr>
                        <a:t>before</a:t>
                      </a:r>
                      <a:r>
                        <a:rPr kumimoji="0" lang="en-US" sz="1600" b="0" i="0" u="none" strike="noStrike" cap="none" normalizeH="0" baseline="0" dirty="0">
                          <a:ln>
                            <a:noFill/>
                          </a:ln>
                          <a:solidFill>
                            <a:srgbClr val="404040"/>
                          </a:solidFill>
                          <a:effectLst/>
                          <a:latin typeface="Tahoma"/>
                          <a:ea typeface="ＭＳ Ｐゴシック" charset="0"/>
                          <a:cs typeface="Tahoma"/>
                        </a:rPr>
                        <a:t> it is publicly announced; someone who needs to know the outcome for other related tasks but need not give input; </a:t>
                      </a:r>
                      <a:r>
                        <a:rPr kumimoji="0" lang="en-US" sz="1600" b="0" i="1" u="none" strike="noStrike" cap="none" normalizeH="0" baseline="0" dirty="0">
                          <a:ln>
                            <a:noFill/>
                          </a:ln>
                          <a:solidFill>
                            <a:srgbClr val="404040"/>
                          </a:solidFill>
                          <a:effectLst/>
                          <a:latin typeface="Tahoma"/>
                          <a:ea typeface="ＭＳ Ｐゴシック" charset="0"/>
                          <a:cs typeface="Tahoma"/>
                        </a:rPr>
                        <a:t>accountable for following through on their tasks after being informed.</a:t>
                      </a:r>
                    </a:p>
                  </a:txBody>
                  <a:tcPr marT="45728" marB="45728"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639956">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r>
                        <a:rPr kumimoji="0" lang="en-US" sz="2000" b="1" i="0" u="none" strike="noStrike" cap="none" normalizeH="0" baseline="0" dirty="0">
                          <a:ln>
                            <a:noFill/>
                          </a:ln>
                          <a:solidFill>
                            <a:srgbClr val="404040"/>
                          </a:solidFill>
                          <a:effectLst/>
                          <a:latin typeface="Tahoma"/>
                          <a:ea typeface="ＭＳ Ｐゴシック" charset="0"/>
                          <a:cs typeface="Tahoma"/>
                        </a:rPr>
                        <a:t>X</a:t>
                      </a:r>
                    </a:p>
                  </a:txBody>
                  <a:tcPr marT="45728" marB="45728"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A7B9AA"/>
                    </a:solidFill>
                  </a:tcPr>
                </a:tc>
                <a:tc>
                  <a:txBody>
                    <a:bodyPr/>
                    <a:lstStyle/>
                    <a:p>
                      <a:pPr marL="0" marR="0" lvl="0" indent="0" algn="l" defTabSz="914400" rtl="0" eaLnBrk="1" fontAlgn="base" latinLnBrk="0" hangingPunct="1">
                        <a:lnSpc>
                          <a:spcPct val="100000"/>
                        </a:lnSpc>
                        <a:spcBef>
                          <a:spcPct val="50000"/>
                        </a:spcBef>
                        <a:spcAft>
                          <a:spcPct val="0"/>
                        </a:spcAft>
                        <a:buClr>
                          <a:schemeClr val="hlink"/>
                        </a:buClr>
                        <a:buSzTx/>
                        <a:buFont typeface="Times" charset="0"/>
                        <a:buNone/>
                        <a:tabLst/>
                      </a:pPr>
                      <a:r>
                        <a:rPr kumimoji="0" lang="en-US" sz="1600" b="1" i="0" u="none" strike="noStrike" cap="none" normalizeH="0" baseline="0" dirty="0">
                          <a:ln>
                            <a:noFill/>
                          </a:ln>
                          <a:solidFill>
                            <a:srgbClr val="AE4A32"/>
                          </a:solidFill>
                          <a:effectLst/>
                          <a:latin typeface="Tahoma"/>
                          <a:ea typeface="ＭＳ Ｐゴシック" charset="0"/>
                          <a:cs typeface="Tahoma"/>
                        </a:rPr>
                        <a:t>No Role</a:t>
                      </a:r>
                      <a:r>
                        <a:rPr kumimoji="0" lang="en-US" sz="1600" b="0" i="0" u="none" strike="noStrike" cap="none" normalizeH="0" baseline="0" dirty="0">
                          <a:ln>
                            <a:noFill/>
                          </a:ln>
                          <a:solidFill>
                            <a:srgbClr val="404040"/>
                          </a:solidFill>
                          <a:effectLst/>
                          <a:latin typeface="Tahoma"/>
                          <a:ea typeface="ＭＳ Ｐゴシック" charset="0"/>
                          <a:cs typeface="Tahoma"/>
                        </a:rPr>
                        <a:t>—This person has no role in the decision: </a:t>
                      </a:r>
                      <a:r>
                        <a:rPr kumimoji="0" lang="en-US" sz="1600" b="0" i="1" u="none" strike="noStrike" cap="none" normalizeH="0" baseline="0" dirty="0">
                          <a:ln>
                            <a:noFill/>
                          </a:ln>
                          <a:solidFill>
                            <a:srgbClr val="404040"/>
                          </a:solidFill>
                          <a:effectLst/>
                          <a:latin typeface="Tahoma"/>
                          <a:ea typeface="ＭＳ Ｐゴシック" charset="0"/>
                          <a:cs typeface="Tahoma"/>
                        </a:rPr>
                        <a:t>accountable for staying out of the decision process</a:t>
                      </a:r>
                      <a:r>
                        <a:rPr kumimoji="0" lang="en-US" sz="1600" b="0" i="0" u="none" strike="noStrike" cap="none" normalizeH="0" baseline="0" dirty="0">
                          <a:ln>
                            <a:noFill/>
                          </a:ln>
                          <a:solidFill>
                            <a:srgbClr val="404040"/>
                          </a:solidFill>
                          <a:effectLst/>
                          <a:latin typeface="Tahoma"/>
                          <a:ea typeface="ＭＳ Ｐゴシック" charset="0"/>
                          <a:cs typeface="Tahoma"/>
                        </a:rPr>
                        <a:t>.</a:t>
                      </a:r>
                    </a:p>
                  </a:txBody>
                  <a:tcPr marT="45728" marB="45728"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
        <p:nvSpPr>
          <p:cNvPr id="7" name="Title 6"/>
          <p:cNvSpPr>
            <a:spLocks noGrp="1"/>
          </p:cNvSpPr>
          <p:nvPr>
            <p:ph type="title"/>
          </p:nvPr>
        </p:nvSpPr>
        <p:spPr/>
        <p:txBody>
          <a:bodyPr/>
          <a:lstStyle/>
          <a:p>
            <a:r>
              <a:rPr lang="en-US" sz="2200" dirty="0"/>
              <a:t>The third element describes one’s participation </a:t>
            </a:r>
            <a:br>
              <a:rPr lang="en-US" sz="2200" dirty="0"/>
            </a:br>
            <a:r>
              <a:rPr lang="en-US" sz="2200" dirty="0"/>
              <a:t>in a decision...</a:t>
            </a:r>
          </a:p>
        </p:txBody>
      </p:sp>
      <p:sp>
        <p:nvSpPr>
          <p:cNvPr id="5" name="Slide Number Placeholder 4"/>
          <p:cNvSpPr>
            <a:spLocks noGrp="1"/>
          </p:cNvSpPr>
          <p:nvPr>
            <p:ph type="sldNum" sz="quarter" idx="10"/>
          </p:nvPr>
        </p:nvSpPr>
        <p:spPr>
          <a:prstGeom prst="rect">
            <a:avLst/>
          </a:prstGeom>
        </p:spPr>
        <p:txBody>
          <a:bodyPr/>
          <a:lstStyle/>
          <a:p>
            <a:pPr algn="r">
              <a:defRPr/>
            </a:pPr>
            <a:fld id="{9858D551-15B1-9C44-A4A3-64D40101F6C0}" type="slidenum">
              <a:rPr lang="en-US" sz="2400" smtClean="0">
                <a:solidFill>
                  <a:srgbClr val="AE4A32"/>
                </a:solidFill>
                <a:latin typeface="Tahoma"/>
                <a:cs typeface="Tahoma"/>
              </a:rPr>
              <a:pPr algn="r">
                <a:defRPr/>
              </a:pPr>
              <a:t>26</a:t>
            </a:fld>
            <a:endParaRPr lang="en-US" sz="2400" dirty="0">
              <a:solidFill>
                <a:srgbClr val="AE4A32"/>
              </a:solidFill>
              <a:latin typeface="Tahoma"/>
              <a:cs typeface="Tahoma"/>
            </a:endParaRPr>
          </a:p>
        </p:txBody>
      </p:sp>
    </p:spTree>
    <p:extLst>
      <p:ext uri="{BB962C8B-B14F-4D97-AF65-F5344CB8AC3E}">
        <p14:creationId xmlns:p14="http://schemas.microsoft.com/office/powerpoint/2010/main" val="1778019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Consider a simple example: The decision to approve the department’s budget for 2017 (or budget item)</a:t>
            </a:r>
          </a:p>
        </p:txBody>
      </p:sp>
      <p:sp>
        <p:nvSpPr>
          <p:cNvPr id="4" name="Slide Number Placeholder 3"/>
          <p:cNvSpPr>
            <a:spLocks noGrp="1"/>
          </p:cNvSpPr>
          <p:nvPr>
            <p:ph type="sldNum" sz="quarter" idx="10"/>
          </p:nvPr>
        </p:nvSpPr>
        <p:spPr/>
        <p:txBody>
          <a:bodyPr/>
          <a:lstStyle/>
          <a:p>
            <a:pPr>
              <a:defRPr/>
            </a:pPr>
            <a:fld id="{9858D551-15B1-9C44-A4A3-64D40101F6C0}" type="slidenum">
              <a:rPr lang="en-US" smtClean="0"/>
              <a:pPr>
                <a:defRPr/>
              </a:pPr>
              <a:t>27</a:t>
            </a:fld>
            <a:endParaRPr lang="en-US" dirty="0"/>
          </a:p>
        </p:txBody>
      </p:sp>
      <p:graphicFrame>
        <p:nvGraphicFramePr>
          <p:cNvPr id="16" name="Table 15"/>
          <p:cNvGraphicFramePr>
            <a:graphicFrameLocks noGrp="1"/>
          </p:cNvGraphicFramePr>
          <p:nvPr>
            <p:extLst>
              <p:ext uri="{D42A27DB-BD31-4B8C-83A1-F6EECF244321}">
                <p14:modId xmlns:p14="http://schemas.microsoft.com/office/powerpoint/2010/main" val="2112840442"/>
              </p:ext>
            </p:extLst>
          </p:nvPr>
        </p:nvGraphicFramePr>
        <p:xfrm>
          <a:off x="952500" y="1676400"/>
          <a:ext cx="7834312" cy="3443624"/>
        </p:xfrm>
        <a:graphic>
          <a:graphicData uri="http://schemas.openxmlformats.org/drawingml/2006/table">
            <a:tbl>
              <a:tblPr firstRow="1" bandRow="1">
                <a:tableStyleId>{5C22544A-7EE6-4342-B048-85BDC9FD1C3A}</a:tableStyleId>
              </a:tblPr>
              <a:tblGrid>
                <a:gridCol w="1958578">
                  <a:extLst>
                    <a:ext uri="{9D8B030D-6E8A-4147-A177-3AD203B41FA5}">
                      <a16:colId xmlns:a16="http://schemas.microsoft.com/office/drawing/2014/main" xmlns="" val="20000"/>
                    </a:ext>
                  </a:extLst>
                </a:gridCol>
                <a:gridCol w="1958578">
                  <a:extLst>
                    <a:ext uri="{9D8B030D-6E8A-4147-A177-3AD203B41FA5}">
                      <a16:colId xmlns:a16="http://schemas.microsoft.com/office/drawing/2014/main" xmlns="" val="20001"/>
                    </a:ext>
                  </a:extLst>
                </a:gridCol>
                <a:gridCol w="1958578">
                  <a:extLst>
                    <a:ext uri="{9D8B030D-6E8A-4147-A177-3AD203B41FA5}">
                      <a16:colId xmlns:a16="http://schemas.microsoft.com/office/drawing/2014/main" xmlns="" val="20002"/>
                    </a:ext>
                  </a:extLst>
                </a:gridCol>
                <a:gridCol w="1958578">
                  <a:extLst>
                    <a:ext uri="{9D8B030D-6E8A-4147-A177-3AD203B41FA5}">
                      <a16:colId xmlns:a16="http://schemas.microsoft.com/office/drawing/2014/main" xmlns="" val="20003"/>
                    </a:ext>
                  </a:extLst>
                </a:gridCol>
              </a:tblGrid>
              <a:tr h="860906">
                <a:tc>
                  <a:txBody>
                    <a:bodyPr/>
                    <a:lstStyle/>
                    <a:p>
                      <a:pPr algn="r"/>
                      <a:endParaRPr lang="en-US" b="1" dirty="0">
                        <a:solidFill>
                          <a:srgbClr val="404040"/>
                        </a:solidFill>
                        <a:latin typeface="Tahoma"/>
                        <a:cs typeface="Tahoma"/>
                      </a:endParaRPr>
                    </a:p>
                  </a:txBody>
                  <a:tcPr anchor="ctr">
                    <a:lnL w="6350" cap="flat" cmpd="sng" algn="ctr">
                      <a:no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rgbClr val="404040"/>
                          </a:solidFill>
                          <a:latin typeface="Tahoma"/>
                          <a:cs typeface="Tahoma"/>
                        </a:rPr>
                        <a:t>Jane</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chemeClr val="tx1">
                        <a:lumMod val="25000"/>
                        <a:lumOff val="75000"/>
                      </a:schemeClr>
                    </a:solidFill>
                  </a:tcPr>
                </a:tc>
                <a:tc>
                  <a:txBody>
                    <a:bodyPr/>
                    <a:lstStyle/>
                    <a:p>
                      <a:pPr algn="ctr"/>
                      <a:r>
                        <a:rPr lang="en-US" b="1" dirty="0">
                          <a:solidFill>
                            <a:srgbClr val="404040"/>
                          </a:solidFill>
                          <a:latin typeface="Tahoma"/>
                          <a:cs typeface="Tahoma"/>
                        </a:rPr>
                        <a:t>Bill</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chemeClr val="tx1">
                        <a:lumMod val="25000"/>
                        <a:lumOff val="75000"/>
                      </a:schemeClr>
                    </a:solidFill>
                  </a:tcPr>
                </a:tc>
                <a:tc>
                  <a:txBody>
                    <a:bodyPr/>
                    <a:lstStyle/>
                    <a:p>
                      <a:pPr algn="ctr"/>
                      <a:r>
                        <a:rPr lang="en-US" b="1" dirty="0">
                          <a:solidFill>
                            <a:srgbClr val="404040"/>
                          </a:solidFill>
                          <a:latin typeface="Tahoma"/>
                          <a:cs typeface="Tahoma"/>
                        </a:rPr>
                        <a:t>Chris</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chemeClr val="tx1">
                        <a:lumMod val="25000"/>
                        <a:lumOff val="75000"/>
                      </a:schemeClr>
                    </a:solidFill>
                  </a:tcPr>
                </a:tc>
                <a:extLst>
                  <a:ext uri="{0D108BD9-81ED-4DB2-BD59-A6C34878D82A}">
                    <a16:rowId xmlns:a16="http://schemas.microsoft.com/office/drawing/2014/main" xmlns="" val="10000"/>
                  </a:ext>
                </a:extLst>
              </a:tr>
              <a:tr h="860906">
                <a:tc>
                  <a:txBody>
                    <a:bodyPr/>
                    <a:lstStyle/>
                    <a:p>
                      <a:pPr algn="r"/>
                      <a:r>
                        <a:rPr lang="en-US" b="1" dirty="0">
                          <a:solidFill>
                            <a:srgbClr val="404040"/>
                          </a:solidFill>
                          <a:latin typeface="Tahoma"/>
                          <a:cs typeface="Tahoma"/>
                        </a:rPr>
                        <a:t>Jane thinks</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rgbClr val="A7B9AA"/>
                    </a:solidFill>
                  </a:tcPr>
                </a:tc>
                <a:tc>
                  <a:txBody>
                    <a:bodyPr/>
                    <a:lstStyle/>
                    <a:p>
                      <a:pPr algn="ctr"/>
                      <a:endParaRPr lang="en-US" b="0"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860906">
                <a:tc>
                  <a:txBody>
                    <a:bodyPr/>
                    <a:lstStyle/>
                    <a:p>
                      <a:pPr algn="r"/>
                      <a:r>
                        <a:rPr lang="en-US" b="1" dirty="0">
                          <a:solidFill>
                            <a:srgbClr val="404040"/>
                          </a:solidFill>
                          <a:latin typeface="Tahoma"/>
                          <a:cs typeface="Tahoma"/>
                        </a:rPr>
                        <a:t>Bill thinks</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rgbClr val="A7B9AA"/>
                    </a:solidFill>
                  </a:tcPr>
                </a:tc>
                <a:tc>
                  <a:txBody>
                    <a:bodyPr/>
                    <a:lstStyle/>
                    <a:p>
                      <a:pPr algn="ctr"/>
                      <a:endParaRPr lang="en-US" b="0"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860906">
                <a:tc>
                  <a:txBody>
                    <a:bodyPr/>
                    <a:lstStyle/>
                    <a:p>
                      <a:pPr algn="r"/>
                      <a:r>
                        <a:rPr lang="en-US" b="1" dirty="0">
                          <a:solidFill>
                            <a:srgbClr val="404040"/>
                          </a:solidFill>
                          <a:latin typeface="Tahoma"/>
                          <a:cs typeface="Tahoma"/>
                        </a:rPr>
                        <a:t>Chris</a:t>
                      </a:r>
                      <a:r>
                        <a:rPr lang="en-US" b="1" baseline="0" dirty="0">
                          <a:solidFill>
                            <a:srgbClr val="404040"/>
                          </a:solidFill>
                          <a:latin typeface="Tahoma"/>
                          <a:cs typeface="Tahoma"/>
                        </a:rPr>
                        <a:t> thinks</a:t>
                      </a:r>
                      <a:endParaRPr lang="en-US" b="1"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rgbClr val="A7B9AA"/>
                    </a:solidFill>
                  </a:tcPr>
                </a:tc>
                <a:tc>
                  <a:txBody>
                    <a:bodyPr/>
                    <a:lstStyle/>
                    <a:p>
                      <a:pPr algn="ctr"/>
                      <a:endParaRPr lang="en-US" b="0"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937191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Consider a simple example: The decision to approve the department’s budget for 2017 (or budget item)</a:t>
            </a:r>
          </a:p>
        </p:txBody>
      </p:sp>
      <p:sp>
        <p:nvSpPr>
          <p:cNvPr id="4" name="Slide Number Placeholder 3"/>
          <p:cNvSpPr>
            <a:spLocks noGrp="1"/>
          </p:cNvSpPr>
          <p:nvPr>
            <p:ph type="sldNum" sz="quarter" idx="10"/>
          </p:nvPr>
        </p:nvSpPr>
        <p:spPr/>
        <p:txBody>
          <a:bodyPr/>
          <a:lstStyle/>
          <a:p>
            <a:pPr>
              <a:defRPr/>
            </a:pPr>
            <a:fld id="{9858D551-15B1-9C44-A4A3-64D40101F6C0}" type="slidenum">
              <a:rPr lang="en-US" smtClean="0"/>
              <a:pPr>
                <a:defRPr/>
              </a:pPr>
              <a:t>28</a:t>
            </a:fld>
            <a:endParaRPr lang="en-US" dirty="0"/>
          </a:p>
        </p:txBody>
      </p:sp>
      <p:graphicFrame>
        <p:nvGraphicFramePr>
          <p:cNvPr id="19" name="Table 18"/>
          <p:cNvGraphicFramePr>
            <a:graphicFrameLocks noGrp="1"/>
          </p:cNvGraphicFramePr>
          <p:nvPr>
            <p:extLst>
              <p:ext uri="{D42A27DB-BD31-4B8C-83A1-F6EECF244321}">
                <p14:modId xmlns:p14="http://schemas.microsoft.com/office/powerpoint/2010/main" val="1984503412"/>
              </p:ext>
            </p:extLst>
          </p:nvPr>
        </p:nvGraphicFramePr>
        <p:xfrm>
          <a:off x="952500" y="1676400"/>
          <a:ext cx="7834312" cy="3443624"/>
        </p:xfrm>
        <a:graphic>
          <a:graphicData uri="http://schemas.openxmlformats.org/drawingml/2006/table">
            <a:tbl>
              <a:tblPr firstRow="1" bandRow="1">
                <a:tableStyleId>{5C22544A-7EE6-4342-B048-85BDC9FD1C3A}</a:tableStyleId>
              </a:tblPr>
              <a:tblGrid>
                <a:gridCol w="1958578">
                  <a:extLst>
                    <a:ext uri="{9D8B030D-6E8A-4147-A177-3AD203B41FA5}">
                      <a16:colId xmlns:a16="http://schemas.microsoft.com/office/drawing/2014/main" xmlns="" val="20000"/>
                    </a:ext>
                  </a:extLst>
                </a:gridCol>
                <a:gridCol w="1958578">
                  <a:extLst>
                    <a:ext uri="{9D8B030D-6E8A-4147-A177-3AD203B41FA5}">
                      <a16:colId xmlns:a16="http://schemas.microsoft.com/office/drawing/2014/main" xmlns="" val="20001"/>
                    </a:ext>
                  </a:extLst>
                </a:gridCol>
                <a:gridCol w="1958578">
                  <a:extLst>
                    <a:ext uri="{9D8B030D-6E8A-4147-A177-3AD203B41FA5}">
                      <a16:colId xmlns:a16="http://schemas.microsoft.com/office/drawing/2014/main" xmlns="" val="20002"/>
                    </a:ext>
                  </a:extLst>
                </a:gridCol>
                <a:gridCol w="1958578">
                  <a:extLst>
                    <a:ext uri="{9D8B030D-6E8A-4147-A177-3AD203B41FA5}">
                      <a16:colId xmlns:a16="http://schemas.microsoft.com/office/drawing/2014/main" xmlns="" val="20003"/>
                    </a:ext>
                  </a:extLst>
                </a:gridCol>
              </a:tblGrid>
              <a:tr h="860906">
                <a:tc>
                  <a:txBody>
                    <a:bodyPr/>
                    <a:lstStyle/>
                    <a:p>
                      <a:pPr algn="r"/>
                      <a:endParaRPr lang="en-US" b="1" dirty="0">
                        <a:solidFill>
                          <a:srgbClr val="404040"/>
                        </a:solidFill>
                        <a:latin typeface="Tahoma"/>
                        <a:cs typeface="Tahoma"/>
                      </a:endParaRPr>
                    </a:p>
                  </a:txBody>
                  <a:tcPr anchor="ctr">
                    <a:lnL w="6350" cap="flat" cmpd="sng" algn="ctr">
                      <a:no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rgbClr val="404040"/>
                          </a:solidFill>
                          <a:latin typeface="Tahoma"/>
                          <a:cs typeface="Tahoma"/>
                        </a:rPr>
                        <a:t>Jane</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chemeClr val="tx1">
                        <a:lumMod val="25000"/>
                        <a:lumOff val="75000"/>
                      </a:schemeClr>
                    </a:solidFill>
                  </a:tcPr>
                </a:tc>
                <a:tc>
                  <a:txBody>
                    <a:bodyPr/>
                    <a:lstStyle/>
                    <a:p>
                      <a:pPr algn="ctr"/>
                      <a:r>
                        <a:rPr lang="en-US" b="1" dirty="0">
                          <a:solidFill>
                            <a:srgbClr val="404040"/>
                          </a:solidFill>
                          <a:latin typeface="Tahoma"/>
                          <a:cs typeface="Tahoma"/>
                        </a:rPr>
                        <a:t>Bill</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chemeClr val="tx1">
                        <a:lumMod val="25000"/>
                        <a:lumOff val="75000"/>
                      </a:schemeClr>
                    </a:solidFill>
                  </a:tcPr>
                </a:tc>
                <a:tc>
                  <a:txBody>
                    <a:bodyPr/>
                    <a:lstStyle/>
                    <a:p>
                      <a:pPr algn="ctr"/>
                      <a:r>
                        <a:rPr lang="en-US" b="1" dirty="0">
                          <a:solidFill>
                            <a:srgbClr val="404040"/>
                          </a:solidFill>
                          <a:latin typeface="Tahoma"/>
                          <a:cs typeface="Tahoma"/>
                        </a:rPr>
                        <a:t>Chris</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chemeClr val="tx1">
                        <a:lumMod val="25000"/>
                        <a:lumOff val="75000"/>
                      </a:schemeClr>
                    </a:solidFill>
                  </a:tcPr>
                </a:tc>
                <a:extLst>
                  <a:ext uri="{0D108BD9-81ED-4DB2-BD59-A6C34878D82A}">
                    <a16:rowId xmlns:a16="http://schemas.microsoft.com/office/drawing/2014/main" xmlns="" val="10000"/>
                  </a:ext>
                </a:extLst>
              </a:tr>
              <a:tr h="860906">
                <a:tc>
                  <a:txBody>
                    <a:bodyPr/>
                    <a:lstStyle/>
                    <a:p>
                      <a:pPr algn="r"/>
                      <a:r>
                        <a:rPr lang="en-US" b="1" dirty="0">
                          <a:solidFill>
                            <a:srgbClr val="404040"/>
                          </a:solidFill>
                          <a:latin typeface="Tahoma"/>
                          <a:cs typeface="Tahoma"/>
                        </a:rPr>
                        <a:t>Jane thinks</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rgbClr val="A7B9AA"/>
                    </a:solidFill>
                  </a:tcPr>
                </a:tc>
                <a:tc>
                  <a:txBody>
                    <a:bodyPr/>
                    <a:lstStyle/>
                    <a:p>
                      <a:pPr algn="ctr"/>
                      <a:r>
                        <a:rPr lang="en-US" b="1" dirty="0">
                          <a:solidFill>
                            <a:srgbClr val="404040"/>
                          </a:solidFill>
                          <a:latin typeface="Tahoma"/>
                          <a:cs typeface="Tahoma"/>
                        </a:rPr>
                        <a:t>A</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rgbClr val="404040"/>
                          </a:solidFill>
                          <a:latin typeface="Tahoma"/>
                          <a:cs typeface="Tahoma"/>
                        </a:rPr>
                        <a:t>R</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rgbClr val="404040"/>
                          </a:solidFill>
                          <a:latin typeface="Tahoma"/>
                          <a:cs typeface="Tahoma"/>
                        </a:rPr>
                        <a:t>C</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860906">
                <a:tc>
                  <a:txBody>
                    <a:bodyPr/>
                    <a:lstStyle/>
                    <a:p>
                      <a:pPr algn="r"/>
                      <a:r>
                        <a:rPr lang="en-US" b="1" dirty="0">
                          <a:solidFill>
                            <a:srgbClr val="404040"/>
                          </a:solidFill>
                          <a:latin typeface="Tahoma"/>
                          <a:cs typeface="Tahoma"/>
                        </a:rPr>
                        <a:t>Bill thinks</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rgbClr val="A7B9AA"/>
                    </a:solidFill>
                  </a:tcPr>
                </a:tc>
                <a:tc>
                  <a:txBody>
                    <a:bodyPr/>
                    <a:lstStyle/>
                    <a:p>
                      <a:pPr algn="ctr"/>
                      <a:endParaRPr lang="en-US" b="0"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860906">
                <a:tc>
                  <a:txBody>
                    <a:bodyPr/>
                    <a:lstStyle/>
                    <a:p>
                      <a:pPr algn="r"/>
                      <a:r>
                        <a:rPr lang="en-US" b="1" dirty="0">
                          <a:solidFill>
                            <a:srgbClr val="404040"/>
                          </a:solidFill>
                          <a:latin typeface="Tahoma"/>
                          <a:cs typeface="Tahoma"/>
                        </a:rPr>
                        <a:t>Chris</a:t>
                      </a:r>
                      <a:r>
                        <a:rPr lang="en-US" b="1" baseline="0" dirty="0">
                          <a:solidFill>
                            <a:srgbClr val="404040"/>
                          </a:solidFill>
                          <a:latin typeface="Tahoma"/>
                          <a:cs typeface="Tahoma"/>
                        </a:rPr>
                        <a:t> thinks</a:t>
                      </a:r>
                      <a:endParaRPr lang="en-US" b="1"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rgbClr val="A7B9AA"/>
                    </a:solidFill>
                  </a:tcPr>
                </a:tc>
                <a:tc>
                  <a:txBody>
                    <a:bodyPr/>
                    <a:lstStyle/>
                    <a:p>
                      <a:pPr algn="ctr"/>
                      <a:endParaRPr lang="en-US" b="0"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738019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Consider a simple example: The decision to approve the department’s budget for 2017 (or budget item)</a:t>
            </a:r>
          </a:p>
        </p:txBody>
      </p:sp>
      <p:sp>
        <p:nvSpPr>
          <p:cNvPr id="4" name="Slide Number Placeholder 3"/>
          <p:cNvSpPr>
            <a:spLocks noGrp="1"/>
          </p:cNvSpPr>
          <p:nvPr>
            <p:ph type="sldNum" sz="quarter" idx="10"/>
          </p:nvPr>
        </p:nvSpPr>
        <p:spPr/>
        <p:txBody>
          <a:bodyPr/>
          <a:lstStyle/>
          <a:p>
            <a:pPr>
              <a:defRPr/>
            </a:pPr>
            <a:fld id="{9858D551-15B1-9C44-A4A3-64D40101F6C0}" type="slidenum">
              <a:rPr lang="en-US" smtClean="0"/>
              <a:pPr>
                <a:defRPr/>
              </a:pPr>
              <a:t>29</a:t>
            </a:fld>
            <a:endParaRPr lang="en-US" dirty="0"/>
          </a:p>
        </p:txBody>
      </p:sp>
      <p:graphicFrame>
        <p:nvGraphicFramePr>
          <p:cNvPr id="18" name="Table 17"/>
          <p:cNvGraphicFramePr>
            <a:graphicFrameLocks noGrp="1"/>
          </p:cNvGraphicFramePr>
          <p:nvPr>
            <p:extLst>
              <p:ext uri="{D42A27DB-BD31-4B8C-83A1-F6EECF244321}">
                <p14:modId xmlns:p14="http://schemas.microsoft.com/office/powerpoint/2010/main" val="45962096"/>
              </p:ext>
            </p:extLst>
          </p:nvPr>
        </p:nvGraphicFramePr>
        <p:xfrm>
          <a:off x="952500" y="1676400"/>
          <a:ext cx="7834312" cy="3443624"/>
        </p:xfrm>
        <a:graphic>
          <a:graphicData uri="http://schemas.openxmlformats.org/drawingml/2006/table">
            <a:tbl>
              <a:tblPr firstRow="1" bandRow="1">
                <a:tableStyleId>{5C22544A-7EE6-4342-B048-85BDC9FD1C3A}</a:tableStyleId>
              </a:tblPr>
              <a:tblGrid>
                <a:gridCol w="1958578">
                  <a:extLst>
                    <a:ext uri="{9D8B030D-6E8A-4147-A177-3AD203B41FA5}">
                      <a16:colId xmlns:a16="http://schemas.microsoft.com/office/drawing/2014/main" xmlns="" val="20000"/>
                    </a:ext>
                  </a:extLst>
                </a:gridCol>
                <a:gridCol w="1958578">
                  <a:extLst>
                    <a:ext uri="{9D8B030D-6E8A-4147-A177-3AD203B41FA5}">
                      <a16:colId xmlns:a16="http://schemas.microsoft.com/office/drawing/2014/main" xmlns="" val="20001"/>
                    </a:ext>
                  </a:extLst>
                </a:gridCol>
                <a:gridCol w="1958578">
                  <a:extLst>
                    <a:ext uri="{9D8B030D-6E8A-4147-A177-3AD203B41FA5}">
                      <a16:colId xmlns:a16="http://schemas.microsoft.com/office/drawing/2014/main" xmlns="" val="20002"/>
                    </a:ext>
                  </a:extLst>
                </a:gridCol>
                <a:gridCol w="1958578">
                  <a:extLst>
                    <a:ext uri="{9D8B030D-6E8A-4147-A177-3AD203B41FA5}">
                      <a16:colId xmlns:a16="http://schemas.microsoft.com/office/drawing/2014/main" xmlns="" val="20003"/>
                    </a:ext>
                  </a:extLst>
                </a:gridCol>
              </a:tblGrid>
              <a:tr h="860906">
                <a:tc>
                  <a:txBody>
                    <a:bodyPr/>
                    <a:lstStyle/>
                    <a:p>
                      <a:pPr algn="r"/>
                      <a:endParaRPr lang="en-US" b="1" dirty="0">
                        <a:solidFill>
                          <a:srgbClr val="404040"/>
                        </a:solidFill>
                        <a:latin typeface="Tahoma"/>
                        <a:cs typeface="Tahoma"/>
                      </a:endParaRPr>
                    </a:p>
                  </a:txBody>
                  <a:tcPr anchor="ctr">
                    <a:lnL w="6350" cap="flat" cmpd="sng" algn="ctr">
                      <a:no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rgbClr val="404040"/>
                          </a:solidFill>
                          <a:latin typeface="Tahoma"/>
                          <a:cs typeface="Tahoma"/>
                        </a:rPr>
                        <a:t>Jane</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chemeClr val="tx1">
                        <a:lumMod val="25000"/>
                        <a:lumOff val="75000"/>
                      </a:schemeClr>
                    </a:solidFill>
                  </a:tcPr>
                </a:tc>
                <a:tc>
                  <a:txBody>
                    <a:bodyPr/>
                    <a:lstStyle/>
                    <a:p>
                      <a:pPr algn="ctr"/>
                      <a:r>
                        <a:rPr lang="en-US" b="1" dirty="0">
                          <a:solidFill>
                            <a:srgbClr val="404040"/>
                          </a:solidFill>
                          <a:latin typeface="Tahoma"/>
                          <a:cs typeface="Tahoma"/>
                        </a:rPr>
                        <a:t>Bill</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chemeClr val="tx1">
                        <a:lumMod val="25000"/>
                        <a:lumOff val="75000"/>
                      </a:schemeClr>
                    </a:solidFill>
                  </a:tcPr>
                </a:tc>
                <a:tc>
                  <a:txBody>
                    <a:bodyPr/>
                    <a:lstStyle/>
                    <a:p>
                      <a:pPr algn="ctr"/>
                      <a:r>
                        <a:rPr lang="en-US" b="1" dirty="0">
                          <a:solidFill>
                            <a:srgbClr val="404040"/>
                          </a:solidFill>
                          <a:latin typeface="Tahoma"/>
                          <a:cs typeface="Tahoma"/>
                        </a:rPr>
                        <a:t>Chris</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chemeClr val="tx1">
                        <a:lumMod val="25000"/>
                        <a:lumOff val="75000"/>
                      </a:schemeClr>
                    </a:solidFill>
                  </a:tcPr>
                </a:tc>
                <a:extLst>
                  <a:ext uri="{0D108BD9-81ED-4DB2-BD59-A6C34878D82A}">
                    <a16:rowId xmlns:a16="http://schemas.microsoft.com/office/drawing/2014/main" xmlns="" val="10000"/>
                  </a:ext>
                </a:extLst>
              </a:tr>
              <a:tr h="860906">
                <a:tc>
                  <a:txBody>
                    <a:bodyPr/>
                    <a:lstStyle/>
                    <a:p>
                      <a:pPr algn="r"/>
                      <a:r>
                        <a:rPr lang="en-US" b="1" dirty="0">
                          <a:solidFill>
                            <a:srgbClr val="404040"/>
                          </a:solidFill>
                          <a:latin typeface="Tahoma"/>
                          <a:cs typeface="Tahoma"/>
                        </a:rPr>
                        <a:t>Jane thinks</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rgbClr val="A7B9AA"/>
                    </a:solidFill>
                  </a:tcPr>
                </a:tc>
                <a:tc>
                  <a:txBody>
                    <a:bodyPr/>
                    <a:lstStyle/>
                    <a:p>
                      <a:pPr algn="ctr"/>
                      <a:endParaRPr lang="en-US" b="0"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860906">
                <a:tc>
                  <a:txBody>
                    <a:bodyPr/>
                    <a:lstStyle/>
                    <a:p>
                      <a:pPr algn="r"/>
                      <a:r>
                        <a:rPr lang="en-US" b="1" dirty="0">
                          <a:solidFill>
                            <a:srgbClr val="404040"/>
                          </a:solidFill>
                          <a:latin typeface="Tahoma"/>
                          <a:cs typeface="Tahoma"/>
                        </a:rPr>
                        <a:t>Bill thinks</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rgbClr val="A7B9AA"/>
                    </a:solidFill>
                  </a:tcPr>
                </a:tc>
                <a:tc>
                  <a:txBody>
                    <a:bodyPr/>
                    <a:lstStyle/>
                    <a:p>
                      <a:pPr algn="ctr"/>
                      <a:r>
                        <a:rPr lang="en-US" b="1" dirty="0">
                          <a:solidFill>
                            <a:srgbClr val="404040"/>
                          </a:solidFill>
                          <a:latin typeface="Tahoma"/>
                          <a:cs typeface="Tahoma"/>
                        </a:rPr>
                        <a:t>I</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rgbClr val="404040"/>
                          </a:solidFill>
                          <a:latin typeface="Tahoma"/>
                          <a:cs typeface="Tahoma"/>
                        </a:rPr>
                        <a:t>A</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rgbClr val="404040"/>
                          </a:solidFill>
                          <a:latin typeface="Tahoma"/>
                          <a:cs typeface="Tahoma"/>
                        </a:rPr>
                        <a:t>R</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860906">
                <a:tc>
                  <a:txBody>
                    <a:bodyPr/>
                    <a:lstStyle/>
                    <a:p>
                      <a:pPr algn="r"/>
                      <a:r>
                        <a:rPr lang="en-US" b="1" dirty="0">
                          <a:solidFill>
                            <a:srgbClr val="404040"/>
                          </a:solidFill>
                          <a:latin typeface="Tahoma"/>
                          <a:cs typeface="Tahoma"/>
                        </a:rPr>
                        <a:t>Chris</a:t>
                      </a:r>
                      <a:r>
                        <a:rPr lang="en-US" b="1" baseline="0" dirty="0">
                          <a:solidFill>
                            <a:srgbClr val="404040"/>
                          </a:solidFill>
                          <a:latin typeface="Tahoma"/>
                          <a:cs typeface="Tahoma"/>
                        </a:rPr>
                        <a:t> thinks</a:t>
                      </a:r>
                      <a:endParaRPr lang="en-US" b="1"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rgbClr val="A7B9AA"/>
                    </a:solidFill>
                  </a:tcPr>
                </a:tc>
                <a:tc>
                  <a:txBody>
                    <a:bodyPr/>
                    <a:lstStyle/>
                    <a:p>
                      <a:pPr algn="ctr"/>
                      <a:endParaRPr lang="en-US" b="0"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824733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for today</a:t>
            </a:r>
          </a:p>
        </p:txBody>
      </p:sp>
      <p:sp>
        <p:nvSpPr>
          <p:cNvPr id="4" name="Slide Number Placeholder 3"/>
          <p:cNvSpPr>
            <a:spLocks noGrp="1"/>
          </p:cNvSpPr>
          <p:nvPr>
            <p:ph type="sldNum" sz="quarter" idx="10"/>
          </p:nvPr>
        </p:nvSpPr>
        <p:spPr/>
        <p:txBody>
          <a:bodyPr/>
          <a:lstStyle/>
          <a:p>
            <a:pPr>
              <a:defRPr/>
            </a:pPr>
            <a:fld id="{2028B9BA-8F2C-1C4E-BE0F-C158AFF88D4C}" type="slidenum">
              <a:rPr lang="en-US" smtClean="0"/>
              <a:pPr>
                <a:defRPr/>
              </a:pPr>
              <a:t>3</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51506290"/>
              </p:ext>
            </p:extLst>
          </p:nvPr>
        </p:nvGraphicFramePr>
        <p:xfrm>
          <a:off x="942446" y="1676397"/>
          <a:ext cx="7820554" cy="2977899"/>
        </p:xfrm>
        <a:graphic>
          <a:graphicData uri="http://schemas.openxmlformats.org/drawingml/2006/table">
            <a:tbl>
              <a:tblPr firstRow="1" bandRow="1">
                <a:tableStyleId>{5C22544A-7EE6-4342-B048-85BDC9FD1C3A}</a:tableStyleId>
              </a:tblPr>
              <a:tblGrid>
                <a:gridCol w="652674">
                  <a:extLst>
                    <a:ext uri="{9D8B030D-6E8A-4147-A177-3AD203B41FA5}">
                      <a16:colId xmlns:a16="http://schemas.microsoft.com/office/drawing/2014/main" xmlns="" val="20000"/>
                    </a:ext>
                  </a:extLst>
                </a:gridCol>
                <a:gridCol w="7167880">
                  <a:extLst>
                    <a:ext uri="{9D8B030D-6E8A-4147-A177-3AD203B41FA5}">
                      <a16:colId xmlns:a16="http://schemas.microsoft.com/office/drawing/2014/main" xmlns="" val="20001"/>
                    </a:ext>
                  </a:extLst>
                </a:gridCol>
              </a:tblGrid>
              <a:tr h="1064017">
                <a:tc>
                  <a:txBody>
                    <a:bodyPr/>
                    <a:lstStyle/>
                    <a:p>
                      <a:pPr algn="ctr"/>
                      <a:r>
                        <a:rPr lang="en-US" sz="2400" b="1" dirty="0">
                          <a:solidFill>
                            <a:srgbClr val="AE4A32"/>
                          </a:solidFill>
                          <a:latin typeface="Tahoma"/>
                          <a:cs typeface="Tahoma"/>
                        </a:rPr>
                        <a:t>1</a:t>
                      </a:r>
                    </a:p>
                  </a:txBody>
                  <a:tcPr marL="0" marR="0" marT="91440" marB="9144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spcBef>
                          <a:spcPts val="960"/>
                        </a:spcBef>
                        <a:spcAft>
                          <a:spcPts val="384"/>
                        </a:spcAft>
                        <a:buSzPct val="100000"/>
                        <a:buFont typeface="+mj-lt"/>
                        <a:buNone/>
                      </a:pPr>
                      <a:r>
                        <a:rPr lang="en-US" b="0" dirty="0">
                          <a:solidFill>
                            <a:srgbClr val="404040"/>
                          </a:solidFill>
                          <a:latin typeface="Tahoma"/>
                          <a:cs typeface="Tahoma"/>
                        </a:rPr>
                        <a:t>Help judges and senior administrators </a:t>
                      </a:r>
                      <a:r>
                        <a:rPr lang="en-US" b="1" dirty="0">
                          <a:solidFill>
                            <a:srgbClr val="404040"/>
                          </a:solidFill>
                          <a:latin typeface="Tahoma"/>
                          <a:cs typeface="Tahoma"/>
                        </a:rPr>
                        <a:t>strengthen the skills needed to lead and govern </a:t>
                      </a:r>
                      <a:r>
                        <a:rPr lang="en-US" b="0" dirty="0">
                          <a:solidFill>
                            <a:srgbClr val="404040"/>
                          </a:solidFill>
                          <a:latin typeface="Tahoma"/>
                          <a:cs typeface="Tahoma"/>
                        </a:rPr>
                        <a:t>their courts effectively. </a:t>
                      </a:r>
                    </a:p>
                  </a:txBody>
                  <a:tcPr marL="0" marR="0" marT="91440" marB="9144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089048">
                <a:tc>
                  <a:txBody>
                    <a:bodyPr/>
                    <a:lstStyle/>
                    <a:p>
                      <a:pPr algn="ctr"/>
                      <a:r>
                        <a:rPr lang="en-US" sz="2400" b="1" dirty="0">
                          <a:solidFill>
                            <a:srgbClr val="AE4A32"/>
                          </a:solidFill>
                          <a:latin typeface="Tahoma"/>
                          <a:cs typeface="Tahoma"/>
                        </a:rPr>
                        <a:t>2</a:t>
                      </a:r>
                    </a:p>
                  </a:txBody>
                  <a:tcPr marL="0" marR="0" marT="91440" marB="9144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defTabSz="914400" fontAlgn="auto">
                        <a:spcBef>
                          <a:spcPts val="960"/>
                        </a:spcBef>
                        <a:spcAft>
                          <a:spcPts val="384"/>
                        </a:spcAft>
                        <a:buSzPct val="100000"/>
                        <a:defRPr/>
                      </a:pPr>
                      <a:r>
                        <a:rPr lang="en-US" b="0" dirty="0">
                          <a:solidFill>
                            <a:srgbClr val="404040"/>
                          </a:solidFill>
                          <a:latin typeface="Tahoma"/>
                          <a:cs typeface="Tahoma"/>
                        </a:rPr>
                        <a:t>Provide </a:t>
                      </a:r>
                      <a:r>
                        <a:rPr lang="en-US" b="1" dirty="0">
                          <a:solidFill>
                            <a:srgbClr val="404040"/>
                          </a:solidFill>
                          <a:latin typeface="Tahoma"/>
                          <a:cs typeface="Tahoma"/>
                        </a:rPr>
                        <a:t>frameworks </a:t>
                      </a:r>
                      <a:r>
                        <a:rPr lang="en-US" b="0" dirty="0">
                          <a:solidFill>
                            <a:srgbClr val="404040"/>
                          </a:solidFill>
                          <a:latin typeface="Tahoma"/>
                          <a:cs typeface="Tahoma"/>
                        </a:rPr>
                        <a:t>for</a:t>
                      </a:r>
                      <a:r>
                        <a:rPr lang="en-US" b="0" baseline="0" dirty="0">
                          <a:solidFill>
                            <a:srgbClr val="404040"/>
                          </a:solidFill>
                          <a:latin typeface="Tahoma"/>
                          <a:cs typeface="Tahoma"/>
                        </a:rPr>
                        <a:t> </a:t>
                      </a:r>
                      <a:r>
                        <a:rPr lang="en-US" b="0" dirty="0">
                          <a:solidFill>
                            <a:srgbClr val="404040"/>
                          </a:solidFill>
                          <a:latin typeface="Tahoma"/>
                          <a:cs typeface="Tahoma"/>
                        </a:rPr>
                        <a:t>court leaders to take forward and </a:t>
                      </a:r>
                      <a:r>
                        <a:rPr lang="en-US" b="1" dirty="0">
                          <a:solidFill>
                            <a:srgbClr val="404040"/>
                          </a:solidFill>
                          <a:latin typeface="Tahoma"/>
                          <a:cs typeface="Tahoma"/>
                        </a:rPr>
                        <a:t>apply to their leadership challenges</a:t>
                      </a:r>
                    </a:p>
                  </a:txBody>
                  <a:tcPr marL="0" marR="0" marT="91440" marB="9144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824834">
                <a:tc>
                  <a:txBody>
                    <a:bodyPr/>
                    <a:lstStyle/>
                    <a:p>
                      <a:pPr algn="ctr"/>
                      <a:r>
                        <a:rPr lang="en-US" sz="2400" b="1" dirty="0">
                          <a:solidFill>
                            <a:srgbClr val="AE4A32"/>
                          </a:solidFill>
                          <a:latin typeface="Tahoma"/>
                          <a:cs typeface="Tahoma"/>
                        </a:rPr>
                        <a:t>3</a:t>
                      </a:r>
                    </a:p>
                  </a:txBody>
                  <a:tcPr marL="0" marR="0" marT="91440" marB="9144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defTabSz="914400" fontAlgn="auto">
                        <a:spcBef>
                          <a:spcPts val="960"/>
                        </a:spcBef>
                        <a:spcAft>
                          <a:spcPts val="384"/>
                        </a:spcAft>
                        <a:buSzPct val="100000"/>
                        <a:defRPr/>
                      </a:pPr>
                      <a:r>
                        <a:rPr lang="en-US" b="0" dirty="0">
                          <a:solidFill>
                            <a:srgbClr val="404040"/>
                          </a:solidFill>
                          <a:latin typeface="Tahoma"/>
                          <a:cs typeface="Tahoma"/>
                        </a:rPr>
                        <a:t>Focus on several </a:t>
                      </a:r>
                      <a:r>
                        <a:rPr lang="en-US" b="1" dirty="0">
                          <a:solidFill>
                            <a:srgbClr val="404040"/>
                          </a:solidFill>
                          <a:latin typeface="Tahoma"/>
                          <a:cs typeface="Tahoma"/>
                        </a:rPr>
                        <a:t>core skills </a:t>
                      </a:r>
                      <a:r>
                        <a:rPr lang="en-US" b="0" dirty="0">
                          <a:solidFill>
                            <a:srgbClr val="404040"/>
                          </a:solidFill>
                          <a:latin typeface="Tahoma"/>
                          <a:cs typeface="Tahoma"/>
                        </a:rPr>
                        <a:t>to develop leadership capabilities, with related </a:t>
                      </a:r>
                      <a:r>
                        <a:rPr lang="en-US" b="1" dirty="0">
                          <a:solidFill>
                            <a:srgbClr val="404040"/>
                          </a:solidFill>
                          <a:latin typeface="Tahoma"/>
                          <a:cs typeface="Tahoma"/>
                        </a:rPr>
                        <a:t>tools</a:t>
                      </a:r>
                    </a:p>
                  </a:txBody>
                  <a:tcPr marL="0" marR="0" marT="91440" marB="9144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0088338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Consider a simple example: The decision to approve the department’s budget for 2017 (or budget item)</a:t>
            </a:r>
          </a:p>
        </p:txBody>
      </p:sp>
      <p:sp>
        <p:nvSpPr>
          <p:cNvPr id="4" name="Slide Number Placeholder 3"/>
          <p:cNvSpPr>
            <a:spLocks noGrp="1"/>
          </p:cNvSpPr>
          <p:nvPr>
            <p:ph type="sldNum" sz="quarter" idx="10"/>
          </p:nvPr>
        </p:nvSpPr>
        <p:spPr/>
        <p:txBody>
          <a:bodyPr/>
          <a:lstStyle/>
          <a:p>
            <a:pPr>
              <a:defRPr/>
            </a:pPr>
            <a:fld id="{9858D551-15B1-9C44-A4A3-64D40101F6C0}" type="slidenum">
              <a:rPr lang="en-US" smtClean="0"/>
              <a:pPr>
                <a:defRPr/>
              </a:pPr>
              <a:t>30</a:t>
            </a:fld>
            <a:endParaRPr lang="en-US" dirty="0"/>
          </a:p>
        </p:txBody>
      </p:sp>
      <p:graphicFrame>
        <p:nvGraphicFramePr>
          <p:cNvPr id="24" name="Table 23"/>
          <p:cNvGraphicFramePr>
            <a:graphicFrameLocks noGrp="1"/>
          </p:cNvGraphicFramePr>
          <p:nvPr>
            <p:extLst>
              <p:ext uri="{D42A27DB-BD31-4B8C-83A1-F6EECF244321}">
                <p14:modId xmlns:p14="http://schemas.microsoft.com/office/powerpoint/2010/main" val="766306020"/>
              </p:ext>
            </p:extLst>
          </p:nvPr>
        </p:nvGraphicFramePr>
        <p:xfrm>
          <a:off x="952500" y="1676400"/>
          <a:ext cx="7834312" cy="3443624"/>
        </p:xfrm>
        <a:graphic>
          <a:graphicData uri="http://schemas.openxmlformats.org/drawingml/2006/table">
            <a:tbl>
              <a:tblPr firstRow="1" bandRow="1">
                <a:tableStyleId>{5C22544A-7EE6-4342-B048-85BDC9FD1C3A}</a:tableStyleId>
              </a:tblPr>
              <a:tblGrid>
                <a:gridCol w="1958578">
                  <a:extLst>
                    <a:ext uri="{9D8B030D-6E8A-4147-A177-3AD203B41FA5}">
                      <a16:colId xmlns:a16="http://schemas.microsoft.com/office/drawing/2014/main" xmlns="" val="20000"/>
                    </a:ext>
                  </a:extLst>
                </a:gridCol>
                <a:gridCol w="1958578">
                  <a:extLst>
                    <a:ext uri="{9D8B030D-6E8A-4147-A177-3AD203B41FA5}">
                      <a16:colId xmlns:a16="http://schemas.microsoft.com/office/drawing/2014/main" xmlns="" val="20001"/>
                    </a:ext>
                  </a:extLst>
                </a:gridCol>
                <a:gridCol w="1958578">
                  <a:extLst>
                    <a:ext uri="{9D8B030D-6E8A-4147-A177-3AD203B41FA5}">
                      <a16:colId xmlns:a16="http://schemas.microsoft.com/office/drawing/2014/main" xmlns="" val="20002"/>
                    </a:ext>
                  </a:extLst>
                </a:gridCol>
                <a:gridCol w="1958578">
                  <a:extLst>
                    <a:ext uri="{9D8B030D-6E8A-4147-A177-3AD203B41FA5}">
                      <a16:colId xmlns:a16="http://schemas.microsoft.com/office/drawing/2014/main" xmlns="" val="20003"/>
                    </a:ext>
                  </a:extLst>
                </a:gridCol>
              </a:tblGrid>
              <a:tr h="860906">
                <a:tc>
                  <a:txBody>
                    <a:bodyPr/>
                    <a:lstStyle/>
                    <a:p>
                      <a:pPr algn="r"/>
                      <a:endParaRPr lang="en-US" b="1" dirty="0">
                        <a:solidFill>
                          <a:srgbClr val="404040"/>
                        </a:solidFill>
                        <a:latin typeface="Tahoma"/>
                        <a:cs typeface="Tahoma"/>
                      </a:endParaRPr>
                    </a:p>
                  </a:txBody>
                  <a:tcPr anchor="ctr">
                    <a:lnL w="6350" cap="flat" cmpd="sng" algn="ctr">
                      <a:no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rgbClr val="404040"/>
                          </a:solidFill>
                          <a:latin typeface="Tahoma"/>
                          <a:cs typeface="Tahoma"/>
                        </a:rPr>
                        <a:t>Jane</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chemeClr val="tx1">
                        <a:lumMod val="25000"/>
                        <a:lumOff val="75000"/>
                      </a:schemeClr>
                    </a:solidFill>
                  </a:tcPr>
                </a:tc>
                <a:tc>
                  <a:txBody>
                    <a:bodyPr/>
                    <a:lstStyle/>
                    <a:p>
                      <a:pPr algn="ctr"/>
                      <a:r>
                        <a:rPr lang="en-US" b="1" dirty="0">
                          <a:solidFill>
                            <a:srgbClr val="404040"/>
                          </a:solidFill>
                          <a:latin typeface="Tahoma"/>
                          <a:cs typeface="Tahoma"/>
                        </a:rPr>
                        <a:t>Bill</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chemeClr val="tx1">
                        <a:lumMod val="25000"/>
                        <a:lumOff val="75000"/>
                      </a:schemeClr>
                    </a:solidFill>
                  </a:tcPr>
                </a:tc>
                <a:tc>
                  <a:txBody>
                    <a:bodyPr/>
                    <a:lstStyle/>
                    <a:p>
                      <a:pPr algn="ctr"/>
                      <a:r>
                        <a:rPr lang="en-US" b="1" dirty="0">
                          <a:solidFill>
                            <a:srgbClr val="404040"/>
                          </a:solidFill>
                          <a:latin typeface="Tahoma"/>
                          <a:cs typeface="Tahoma"/>
                        </a:rPr>
                        <a:t>Chris</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chemeClr val="tx1">
                        <a:lumMod val="25000"/>
                        <a:lumOff val="75000"/>
                      </a:schemeClr>
                    </a:solidFill>
                  </a:tcPr>
                </a:tc>
                <a:extLst>
                  <a:ext uri="{0D108BD9-81ED-4DB2-BD59-A6C34878D82A}">
                    <a16:rowId xmlns:a16="http://schemas.microsoft.com/office/drawing/2014/main" xmlns="" val="10000"/>
                  </a:ext>
                </a:extLst>
              </a:tr>
              <a:tr h="860906">
                <a:tc>
                  <a:txBody>
                    <a:bodyPr/>
                    <a:lstStyle/>
                    <a:p>
                      <a:pPr algn="r"/>
                      <a:r>
                        <a:rPr lang="en-US" b="1" dirty="0">
                          <a:solidFill>
                            <a:srgbClr val="404040"/>
                          </a:solidFill>
                          <a:latin typeface="Tahoma"/>
                          <a:cs typeface="Tahoma"/>
                        </a:rPr>
                        <a:t>Jane thinks</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rgbClr val="A7B9AA"/>
                    </a:solidFill>
                  </a:tcPr>
                </a:tc>
                <a:tc>
                  <a:txBody>
                    <a:bodyPr/>
                    <a:lstStyle/>
                    <a:p>
                      <a:pPr algn="ctr"/>
                      <a:r>
                        <a:rPr lang="en-US" b="1" dirty="0">
                          <a:solidFill>
                            <a:srgbClr val="404040"/>
                          </a:solidFill>
                          <a:latin typeface="Tahoma"/>
                          <a:cs typeface="Tahoma"/>
                        </a:rPr>
                        <a:t>A</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rgbClr val="404040"/>
                          </a:solidFill>
                          <a:latin typeface="Tahoma"/>
                          <a:cs typeface="Tahoma"/>
                        </a:rPr>
                        <a:t>R</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rgbClr val="404040"/>
                          </a:solidFill>
                          <a:latin typeface="Tahoma"/>
                          <a:cs typeface="Tahoma"/>
                        </a:rPr>
                        <a:t>C</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860906">
                <a:tc>
                  <a:txBody>
                    <a:bodyPr/>
                    <a:lstStyle/>
                    <a:p>
                      <a:pPr algn="r"/>
                      <a:r>
                        <a:rPr lang="en-US" b="1" dirty="0">
                          <a:solidFill>
                            <a:srgbClr val="404040"/>
                          </a:solidFill>
                          <a:latin typeface="Tahoma"/>
                          <a:cs typeface="Tahoma"/>
                        </a:rPr>
                        <a:t>Bill thinks</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rgbClr val="A7B9AA"/>
                    </a:solidFill>
                  </a:tcPr>
                </a:tc>
                <a:tc>
                  <a:txBody>
                    <a:bodyPr/>
                    <a:lstStyle/>
                    <a:p>
                      <a:pPr algn="ctr"/>
                      <a:r>
                        <a:rPr lang="en-US" b="1" dirty="0">
                          <a:solidFill>
                            <a:srgbClr val="404040"/>
                          </a:solidFill>
                          <a:latin typeface="Tahoma"/>
                          <a:cs typeface="Tahoma"/>
                        </a:rPr>
                        <a:t>I</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rgbClr val="404040"/>
                          </a:solidFill>
                          <a:latin typeface="Tahoma"/>
                          <a:cs typeface="Tahoma"/>
                        </a:rPr>
                        <a:t>A</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rgbClr val="404040"/>
                          </a:solidFill>
                          <a:latin typeface="Tahoma"/>
                          <a:cs typeface="Tahoma"/>
                        </a:rPr>
                        <a:t>R</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860906">
                <a:tc>
                  <a:txBody>
                    <a:bodyPr/>
                    <a:lstStyle/>
                    <a:p>
                      <a:pPr algn="r"/>
                      <a:r>
                        <a:rPr lang="en-US" b="1" dirty="0">
                          <a:solidFill>
                            <a:srgbClr val="404040"/>
                          </a:solidFill>
                          <a:latin typeface="Tahoma"/>
                          <a:cs typeface="Tahoma"/>
                        </a:rPr>
                        <a:t>Chris</a:t>
                      </a:r>
                      <a:r>
                        <a:rPr lang="en-US" b="1" baseline="0" dirty="0">
                          <a:solidFill>
                            <a:srgbClr val="404040"/>
                          </a:solidFill>
                          <a:latin typeface="Tahoma"/>
                          <a:cs typeface="Tahoma"/>
                        </a:rPr>
                        <a:t> thinks</a:t>
                      </a:r>
                      <a:endParaRPr lang="en-US" b="1"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rgbClr val="A7B9AA"/>
                    </a:solidFill>
                  </a:tcPr>
                </a:tc>
                <a:tc>
                  <a:txBody>
                    <a:bodyPr/>
                    <a:lstStyle/>
                    <a:p>
                      <a:pPr algn="ctr"/>
                      <a:endParaRPr lang="en-US" b="0"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429585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Consider a simple example: The decision to approve the department’s budget for 2017 (or budget item)</a:t>
            </a:r>
          </a:p>
        </p:txBody>
      </p:sp>
      <p:sp>
        <p:nvSpPr>
          <p:cNvPr id="4" name="Slide Number Placeholder 3"/>
          <p:cNvSpPr>
            <a:spLocks noGrp="1"/>
          </p:cNvSpPr>
          <p:nvPr>
            <p:ph type="sldNum" sz="quarter" idx="10"/>
          </p:nvPr>
        </p:nvSpPr>
        <p:spPr/>
        <p:txBody>
          <a:bodyPr/>
          <a:lstStyle/>
          <a:p>
            <a:pPr>
              <a:defRPr/>
            </a:pPr>
            <a:fld id="{9858D551-15B1-9C44-A4A3-64D40101F6C0}" type="slidenum">
              <a:rPr lang="en-US" smtClean="0"/>
              <a:pPr>
                <a:defRPr/>
              </a:pPr>
              <a:t>31</a:t>
            </a:fld>
            <a:endParaRPr lang="en-US" dirty="0"/>
          </a:p>
        </p:txBody>
      </p:sp>
      <p:graphicFrame>
        <p:nvGraphicFramePr>
          <p:cNvPr id="18" name="Table 17"/>
          <p:cNvGraphicFramePr>
            <a:graphicFrameLocks noGrp="1"/>
          </p:cNvGraphicFramePr>
          <p:nvPr>
            <p:extLst>
              <p:ext uri="{D42A27DB-BD31-4B8C-83A1-F6EECF244321}">
                <p14:modId xmlns:p14="http://schemas.microsoft.com/office/powerpoint/2010/main" val="305143631"/>
              </p:ext>
            </p:extLst>
          </p:nvPr>
        </p:nvGraphicFramePr>
        <p:xfrm>
          <a:off x="952500" y="1676400"/>
          <a:ext cx="7834312" cy="3443624"/>
        </p:xfrm>
        <a:graphic>
          <a:graphicData uri="http://schemas.openxmlformats.org/drawingml/2006/table">
            <a:tbl>
              <a:tblPr firstRow="1" bandRow="1">
                <a:tableStyleId>{5C22544A-7EE6-4342-B048-85BDC9FD1C3A}</a:tableStyleId>
              </a:tblPr>
              <a:tblGrid>
                <a:gridCol w="1958578">
                  <a:extLst>
                    <a:ext uri="{9D8B030D-6E8A-4147-A177-3AD203B41FA5}">
                      <a16:colId xmlns:a16="http://schemas.microsoft.com/office/drawing/2014/main" xmlns="" val="20000"/>
                    </a:ext>
                  </a:extLst>
                </a:gridCol>
                <a:gridCol w="1958578">
                  <a:extLst>
                    <a:ext uri="{9D8B030D-6E8A-4147-A177-3AD203B41FA5}">
                      <a16:colId xmlns:a16="http://schemas.microsoft.com/office/drawing/2014/main" xmlns="" val="20001"/>
                    </a:ext>
                  </a:extLst>
                </a:gridCol>
                <a:gridCol w="1958578">
                  <a:extLst>
                    <a:ext uri="{9D8B030D-6E8A-4147-A177-3AD203B41FA5}">
                      <a16:colId xmlns:a16="http://schemas.microsoft.com/office/drawing/2014/main" xmlns="" val="20002"/>
                    </a:ext>
                  </a:extLst>
                </a:gridCol>
                <a:gridCol w="1958578">
                  <a:extLst>
                    <a:ext uri="{9D8B030D-6E8A-4147-A177-3AD203B41FA5}">
                      <a16:colId xmlns:a16="http://schemas.microsoft.com/office/drawing/2014/main" xmlns="" val="20003"/>
                    </a:ext>
                  </a:extLst>
                </a:gridCol>
              </a:tblGrid>
              <a:tr h="860906">
                <a:tc>
                  <a:txBody>
                    <a:bodyPr/>
                    <a:lstStyle/>
                    <a:p>
                      <a:pPr algn="r"/>
                      <a:endParaRPr lang="en-US" b="1" dirty="0">
                        <a:solidFill>
                          <a:srgbClr val="404040"/>
                        </a:solidFill>
                        <a:latin typeface="Tahoma"/>
                        <a:cs typeface="Tahoma"/>
                      </a:endParaRPr>
                    </a:p>
                  </a:txBody>
                  <a:tcPr anchor="ctr">
                    <a:lnL w="6350" cap="flat" cmpd="sng" algn="ctr">
                      <a:no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rgbClr val="404040"/>
                          </a:solidFill>
                          <a:latin typeface="Tahoma"/>
                          <a:cs typeface="Tahoma"/>
                        </a:rPr>
                        <a:t>Jane</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chemeClr val="tx1">
                        <a:lumMod val="25000"/>
                        <a:lumOff val="75000"/>
                      </a:schemeClr>
                    </a:solidFill>
                  </a:tcPr>
                </a:tc>
                <a:tc>
                  <a:txBody>
                    <a:bodyPr/>
                    <a:lstStyle/>
                    <a:p>
                      <a:pPr algn="ctr"/>
                      <a:r>
                        <a:rPr lang="en-US" b="1" dirty="0">
                          <a:solidFill>
                            <a:srgbClr val="404040"/>
                          </a:solidFill>
                          <a:latin typeface="Tahoma"/>
                          <a:cs typeface="Tahoma"/>
                        </a:rPr>
                        <a:t>Bill</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chemeClr val="tx1">
                        <a:lumMod val="25000"/>
                        <a:lumOff val="75000"/>
                      </a:schemeClr>
                    </a:solidFill>
                  </a:tcPr>
                </a:tc>
                <a:tc>
                  <a:txBody>
                    <a:bodyPr/>
                    <a:lstStyle/>
                    <a:p>
                      <a:pPr algn="ctr"/>
                      <a:r>
                        <a:rPr lang="en-US" b="1" dirty="0">
                          <a:solidFill>
                            <a:srgbClr val="404040"/>
                          </a:solidFill>
                          <a:latin typeface="Tahoma"/>
                          <a:cs typeface="Tahoma"/>
                        </a:rPr>
                        <a:t>Chris</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chemeClr val="tx1">
                        <a:lumMod val="25000"/>
                        <a:lumOff val="75000"/>
                      </a:schemeClr>
                    </a:solidFill>
                  </a:tcPr>
                </a:tc>
                <a:extLst>
                  <a:ext uri="{0D108BD9-81ED-4DB2-BD59-A6C34878D82A}">
                    <a16:rowId xmlns:a16="http://schemas.microsoft.com/office/drawing/2014/main" xmlns="" val="10000"/>
                  </a:ext>
                </a:extLst>
              </a:tr>
              <a:tr h="860906">
                <a:tc>
                  <a:txBody>
                    <a:bodyPr/>
                    <a:lstStyle/>
                    <a:p>
                      <a:pPr algn="r"/>
                      <a:r>
                        <a:rPr lang="en-US" b="1" dirty="0">
                          <a:solidFill>
                            <a:srgbClr val="404040"/>
                          </a:solidFill>
                          <a:latin typeface="Tahoma"/>
                          <a:cs typeface="Tahoma"/>
                        </a:rPr>
                        <a:t>Jane thinks</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rgbClr val="A7B9AA"/>
                    </a:solidFill>
                  </a:tcPr>
                </a:tc>
                <a:tc>
                  <a:txBody>
                    <a:bodyPr/>
                    <a:lstStyle/>
                    <a:p>
                      <a:pPr algn="ctr"/>
                      <a:endParaRPr lang="en-US" b="0"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860906">
                <a:tc>
                  <a:txBody>
                    <a:bodyPr/>
                    <a:lstStyle/>
                    <a:p>
                      <a:pPr algn="r"/>
                      <a:r>
                        <a:rPr lang="en-US" b="1" dirty="0">
                          <a:solidFill>
                            <a:srgbClr val="404040"/>
                          </a:solidFill>
                          <a:latin typeface="Tahoma"/>
                          <a:cs typeface="Tahoma"/>
                        </a:rPr>
                        <a:t>Bill thinks</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rgbClr val="A7B9AA"/>
                    </a:solidFill>
                  </a:tcPr>
                </a:tc>
                <a:tc>
                  <a:txBody>
                    <a:bodyPr/>
                    <a:lstStyle/>
                    <a:p>
                      <a:pPr algn="ctr"/>
                      <a:endParaRPr lang="en-US" b="0"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860906">
                <a:tc>
                  <a:txBody>
                    <a:bodyPr/>
                    <a:lstStyle/>
                    <a:p>
                      <a:pPr algn="r"/>
                      <a:r>
                        <a:rPr lang="en-US" b="1" dirty="0">
                          <a:solidFill>
                            <a:srgbClr val="404040"/>
                          </a:solidFill>
                          <a:latin typeface="Tahoma"/>
                          <a:cs typeface="Tahoma"/>
                        </a:rPr>
                        <a:t>Chris</a:t>
                      </a:r>
                      <a:r>
                        <a:rPr lang="en-US" b="1" baseline="0" dirty="0">
                          <a:solidFill>
                            <a:srgbClr val="404040"/>
                          </a:solidFill>
                          <a:latin typeface="Tahoma"/>
                          <a:cs typeface="Tahoma"/>
                        </a:rPr>
                        <a:t> thinks</a:t>
                      </a:r>
                      <a:endParaRPr lang="en-US" b="1"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rgbClr val="A7B9AA"/>
                    </a:solidFill>
                  </a:tcPr>
                </a:tc>
                <a:tc>
                  <a:txBody>
                    <a:bodyPr/>
                    <a:lstStyle/>
                    <a:p>
                      <a:pPr algn="ctr"/>
                      <a:r>
                        <a:rPr lang="en-US" b="1" dirty="0">
                          <a:solidFill>
                            <a:srgbClr val="404040"/>
                          </a:solidFill>
                          <a:latin typeface="Tahoma"/>
                          <a:cs typeface="Tahoma"/>
                        </a:rPr>
                        <a:t>R</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rgbClr val="404040"/>
                          </a:solidFill>
                          <a:latin typeface="Tahoma"/>
                          <a:cs typeface="Tahoma"/>
                        </a:rPr>
                        <a:t>R</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rgbClr val="404040"/>
                          </a:solidFill>
                          <a:latin typeface="Tahoma"/>
                          <a:cs typeface="Tahoma"/>
                        </a:rPr>
                        <a:t>X</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003044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Consider a simple example: The decision to approve the department’s budget for 2017 (or budget item)</a:t>
            </a:r>
          </a:p>
        </p:txBody>
      </p:sp>
      <p:sp>
        <p:nvSpPr>
          <p:cNvPr id="4" name="Slide Number Placeholder 3"/>
          <p:cNvSpPr>
            <a:spLocks noGrp="1"/>
          </p:cNvSpPr>
          <p:nvPr>
            <p:ph type="sldNum" sz="quarter" idx="10"/>
          </p:nvPr>
        </p:nvSpPr>
        <p:spPr/>
        <p:txBody>
          <a:bodyPr/>
          <a:lstStyle/>
          <a:p>
            <a:pPr>
              <a:defRPr/>
            </a:pPr>
            <a:fld id="{9858D551-15B1-9C44-A4A3-64D40101F6C0}" type="slidenum">
              <a:rPr lang="en-US" smtClean="0"/>
              <a:pPr>
                <a:defRPr/>
              </a:pPr>
              <a:t>32</a:t>
            </a:fld>
            <a:endParaRPr lang="en-US" dirty="0"/>
          </a:p>
        </p:txBody>
      </p:sp>
      <p:graphicFrame>
        <p:nvGraphicFramePr>
          <p:cNvPr id="25" name="Table 24"/>
          <p:cNvGraphicFramePr>
            <a:graphicFrameLocks noGrp="1"/>
          </p:cNvGraphicFramePr>
          <p:nvPr>
            <p:extLst>
              <p:ext uri="{D42A27DB-BD31-4B8C-83A1-F6EECF244321}">
                <p14:modId xmlns:p14="http://schemas.microsoft.com/office/powerpoint/2010/main" val="1326108366"/>
              </p:ext>
            </p:extLst>
          </p:nvPr>
        </p:nvGraphicFramePr>
        <p:xfrm>
          <a:off x="952500" y="1676400"/>
          <a:ext cx="7834312" cy="3443624"/>
        </p:xfrm>
        <a:graphic>
          <a:graphicData uri="http://schemas.openxmlformats.org/drawingml/2006/table">
            <a:tbl>
              <a:tblPr firstRow="1" bandRow="1">
                <a:tableStyleId>{5C22544A-7EE6-4342-B048-85BDC9FD1C3A}</a:tableStyleId>
              </a:tblPr>
              <a:tblGrid>
                <a:gridCol w="1958578">
                  <a:extLst>
                    <a:ext uri="{9D8B030D-6E8A-4147-A177-3AD203B41FA5}">
                      <a16:colId xmlns:a16="http://schemas.microsoft.com/office/drawing/2014/main" xmlns="" val="20000"/>
                    </a:ext>
                  </a:extLst>
                </a:gridCol>
                <a:gridCol w="1958578">
                  <a:extLst>
                    <a:ext uri="{9D8B030D-6E8A-4147-A177-3AD203B41FA5}">
                      <a16:colId xmlns:a16="http://schemas.microsoft.com/office/drawing/2014/main" xmlns="" val="20001"/>
                    </a:ext>
                  </a:extLst>
                </a:gridCol>
                <a:gridCol w="1958578">
                  <a:extLst>
                    <a:ext uri="{9D8B030D-6E8A-4147-A177-3AD203B41FA5}">
                      <a16:colId xmlns:a16="http://schemas.microsoft.com/office/drawing/2014/main" xmlns="" val="20002"/>
                    </a:ext>
                  </a:extLst>
                </a:gridCol>
                <a:gridCol w="1958578">
                  <a:extLst>
                    <a:ext uri="{9D8B030D-6E8A-4147-A177-3AD203B41FA5}">
                      <a16:colId xmlns:a16="http://schemas.microsoft.com/office/drawing/2014/main" xmlns="" val="20003"/>
                    </a:ext>
                  </a:extLst>
                </a:gridCol>
              </a:tblGrid>
              <a:tr h="860906">
                <a:tc>
                  <a:txBody>
                    <a:bodyPr/>
                    <a:lstStyle/>
                    <a:p>
                      <a:pPr algn="r"/>
                      <a:endParaRPr lang="en-US" b="1" dirty="0">
                        <a:solidFill>
                          <a:srgbClr val="404040"/>
                        </a:solidFill>
                        <a:latin typeface="Tahoma"/>
                        <a:cs typeface="Tahoma"/>
                      </a:endParaRPr>
                    </a:p>
                  </a:txBody>
                  <a:tcPr anchor="ctr">
                    <a:lnL w="6350" cap="flat" cmpd="sng" algn="ctr">
                      <a:no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rgbClr val="404040"/>
                          </a:solidFill>
                          <a:latin typeface="Tahoma"/>
                          <a:cs typeface="Tahoma"/>
                        </a:rPr>
                        <a:t>Jane</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chemeClr val="tx1">
                        <a:lumMod val="25000"/>
                        <a:lumOff val="75000"/>
                      </a:schemeClr>
                    </a:solidFill>
                  </a:tcPr>
                </a:tc>
                <a:tc>
                  <a:txBody>
                    <a:bodyPr/>
                    <a:lstStyle/>
                    <a:p>
                      <a:pPr algn="ctr"/>
                      <a:r>
                        <a:rPr lang="en-US" b="1" dirty="0">
                          <a:solidFill>
                            <a:srgbClr val="404040"/>
                          </a:solidFill>
                          <a:latin typeface="Tahoma"/>
                          <a:cs typeface="Tahoma"/>
                        </a:rPr>
                        <a:t>Bill</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chemeClr val="tx1">
                        <a:lumMod val="25000"/>
                        <a:lumOff val="75000"/>
                      </a:schemeClr>
                    </a:solidFill>
                  </a:tcPr>
                </a:tc>
                <a:tc>
                  <a:txBody>
                    <a:bodyPr/>
                    <a:lstStyle/>
                    <a:p>
                      <a:pPr algn="ctr"/>
                      <a:r>
                        <a:rPr lang="en-US" b="1" dirty="0">
                          <a:solidFill>
                            <a:srgbClr val="404040"/>
                          </a:solidFill>
                          <a:latin typeface="Tahoma"/>
                          <a:cs typeface="Tahoma"/>
                        </a:rPr>
                        <a:t>Chris</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chemeClr val="tx1">
                        <a:lumMod val="25000"/>
                        <a:lumOff val="75000"/>
                      </a:schemeClr>
                    </a:solidFill>
                  </a:tcPr>
                </a:tc>
                <a:extLst>
                  <a:ext uri="{0D108BD9-81ED-4DB2-BD59-A6C34878D82A}">
                    <a16:rowId xmlns:a16="http://schemas.microsoft.com/office/drawing/2014/main" xmlns="" val="10000"/>
                  </a:ext>
                </a:extLst>
              </a:tr>
              <a:tr h="860906">
                <a:tc>
                  <a:txBody>
                    <a:bodyPr/>
                    <a:lstStyle/>
                    <a:p>
                      <a:pPr algn="r"/>
                      <a:r>
                        <a:rPr lang="en-US" b="1" dirty="0">
                          <a:solidFill>
                            <a:srgbClr val="404040"/>
                          </a:solidFill>
                          <a:latin typeface="Tahoma"/>
                          <a:cs typeface="Tahoma"/>
                        </a:rPr>
                        <a:t>Jane thinks</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rgbClr val="A7B9AA"/>
                    </a:solidFill>
                  </a:tcPr>
                </a:tc>
                <a:tc>
                  <a:txBody>
                    <a:bodyPr/>
                    <a:lstStyle/>
                    <a:p>
                      <a:pPr algn="ctr"/>
                      <a:r>
                        <a:rPr lang="en-US" b="1" dirty="0">
                          <a:solidFill>
                            <a:srgbClr val="404040"/>
                          </a:solidFill>
                          <a:latin typeface="Tahoma"/>
                          <a:cs typeface="Tahoma"/>
                        </a:rPr>
                        <a:t>A</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rgbClr val="404040"/>
                          </a:solidFill>
                          <a:latin typeface="Tahoma"/>
                          <a:cs typeface="Tahoma"/>
                        </a:rPr>
                        <a:t>R</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rgbClr val="404040"/>
                          </a:solidFill>
                          <a:latin typeface="Tahoma"/>
                          <a:cs typeface="Tahoma"/>
                        </a:rPr>
                        <a:t>C</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860906">
                <a:tc>
                  <a:txBody>
                    <a:bodyPr/>
                    <a:lstStyle/>
                    <a:p>
                      <a:pPr algn="r"/>
                      <a:r>
                        <a:rPr lang="en-US" b="1" dirty="0">
                          <a:solidFill>
                            <a:srgbClr val="404040"/>
                          </a:solidFill>
                          <a:latin typeface="Tahoma"/>
                          <a:cs typeface="Tahoma"/>
                        </a:rPr>
                        <a:t>Bill thinks</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rgbClr val="A7B9AA"/>
                    </a:solidFill>
                  </a:tcPr>
                </a:tc>
                <a:tc>
                  <a:txBody>
                    <a:bodyPr/>
                    <a:lstStyle/>
                    <a:p>
                      <a:pPr algn="ctr"/>
                      <a:r>
                        <a:rPr lang="en-US" b="1" dirty="0">
                          <a:solidFill>
                            <a:srgbClr val="404040"/>
                          </a:solidFill>
                          <a:latin typeface="Tahoma"/>
                          <a:cs typeface="Tahoma"/>
                        </a:rPr>
                        <a:t>I</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rgbClr val="404040"/>
                          </a:solidFill>
                          <a:latin typeface="Tahoma"/>
                          <a:cs typeface="Tahoma"/>
                        </a:rPr>
                        <a:t>A</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rgbClr val="404040"/>
                          </a:solidFill>
                          <a:latin typeface="Tahoma"/>
                          <a:cs typeface="Tahoma"/>
                        </a:rPr>
                        <a:t>R</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860906">
                <a:tc>
                  <a:txBody>
                    <a:bodyPr/>
                    <a:lstStyle/>
                    <a:p>
                      <a:pPr algn="r"/>
                      <a:r>
                        <a:rPr lang="en-US" b="1" dirty="0">
                          <a:solidFill>
                            <a:srgbClr val="404040"/>
                          </a:solidFill>
                          <a:latin typeface="Tahoma"/>
                          <a:cs typeface="Tahoma"/>
                        </a:rPr>
                        <a:t>Chris</a:t>
                      </a:r>
                      <a:r>
                        <a:rPr lang="en-US" b="1" baseline="0" dirty="0">
                          <a:solidFill>
                            <a:srgbClr val="404040"/>
                          </a:solidFill>
                          <a:latin typeface="Tahoma"/>
                          <a:cs typeface="Tahoma"/>
                        </a:rPr>
                        <a:t> thinks</a:t>
                      </a:r>
                      <a:endParaRPr lang="en-US" b="1" dirty="0">
                        <a:solidFill>
                          <a:srgbClr val="404040"/>
                        </a:solidFill>
                        <a:latin typeface="Tahoma"/>
                        <a:cs typeface="Tahom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rgbClr val="A7B9AA"/>
                    </a:solidFill>
                  </a:tcPr>
                </a:tc>
                <a:tc>
                  <a:txBody>
                    <a:bodyPr/>
                    <a:lstStyle/>
                    <a:p>
                      <a:pPr algn="ctr"/>
                      <a:r>
                        <a:rPr lang="en-US" b="1" dirty="0">
                          <a:solidFill>
                            <a:srgbClr val="404040"/>
                          </a:solidFill>
                          <a:latin typeface="Tahoma"/>
                          <a:cs typeface="Tahoma"/>
                        </a:rPr>
                        <a:t>R</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rgbClr val="404040"/>
                          </a:solidFill>
                          <a:latin typeface="Tahoma"/>
                          <a:cs typeface="Tahoma"/>
                        </a:rPr>
                        <a:t>R</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rgbClr val="404040"/>
                          </a:solidFill>
                          <a:latin typeface="Tahoma"/>
                          <a:cs typeface="Tahoma"/>
                        </a:rPr>
                        <a:t>X</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417374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0" y="11319"/>
            <a:ext cx="9144000" cy="6232320"/>
          </a:xfrm>
          <a:prstGeom prst="rect">
            <a:avLst/>
          </a:prstGeom>
          <a:gradFill>
            <a:gsLst>
              <a:gs pos="0">
                <a:schemeClr val="tx1">
                  <a:lumMod val="25000"/>
                  <a:lumOff val="75000"/>
                </a:schemeClr>
              </a:gs>
              <a:gs pos="100000">
                <a:schemeClr val="bg1"/>
              </a:gs>
            </a:gsLst>
            <a:lin ang="5400000" scaled="1"/>
          </a:gradFill>
          <a:ln w="2540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85592" tIns="42045" rIns="85592" bIns="42045" numCol="2" spcCol="274320" anchor="ctr" anchorCtr="0">
            <a:noAutofit/>
          </a:bodyPr>
          <a:lstStyle/>
          <a:p>
            <a:pPr defTabSz="914400" eaLnBrk="0" fontAlgn="base" hangingPunct="0">
              <a:spcBef>
                <a:spcPts val="700"/>
              </a:spcBef>
              <a:spcAft>
                <a:spcPct val="0"/>
              </a:spcAft>
            </a:pPr>
            <a:endParaRPr lang="en-US" sz="1500" dirty="0">
              <a:solidFill>
                <a:srgbClr val="404040"/>
              </a:solidFill>
              <a:latin typeface="Tahoma"/>
              <a:cs typeface="Tahoma"/>
            </a:endParaRPr>
          </a:p>
        </p:txBody>
      </p:sp>
      <p:sp>
        <p:nvSpPr>
          <p:cNvPr id="21506" name="TextBox 4"/>
          <p:cNvSpPr txBox="1">
            <a:spLocks noChangeArrowheads="1"/>
          </p:cNvSpPr>
          <p:nvPr/>
        </p:nvSpPr>
        <p:spPr bwMode="auto">
          <a:xfrm>
            <a:off x="0" y="161988"/>
            <a:ext cx="9144000" cy="104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anchor="b">
            <a:normAutofit/>
          </a:bodyPr>
          <a:lstStyle>
            <a:lvl1pPr>
              <a:defRPr>
                <a:solidFill>
                  <a:schemeClr val="tx1"/>
                </a:solidFill>
                <a:latin typeface="Tw Cen MT" charset="0"/>
                <a:ea typeface="ＭＳ Ｐゴシック" charset="0"/>
                <a:cs typeface="ＭＳ Ｐゴシック" charset="0"/>
              </a:defRPr>
            </a:lvl1pPr>
            <a:lvl2pPr marL="742950" indent="-285750">
              <a:defRPr>
                <a:solidFill>
                  <a:schemeClr val="tx1"/>
                </a:solidFill>
                <a:latin typeface="Tw Cen MT" charset="0"/>
                <a:ea typeface="ＭＳ Ｐゴシック" charset="0"/>
              </a:defRPr>
            </a:lvl2pPr>
            <a:lvl3pPr marL="1143000" indent="-228600">
              <a:defRPr>
                <a:solidFill>
                  <a:schemeClr val="tx1"/>
                </a:solidFill>
                <a:latin typeface="Tw Cen MT" charset="0"/>
                <a:ea typeface="ＭＳ Ｐゴシック" charset="0"/>
              </a:defRPr>
            </a:lvl3pPr>
            <a:lvl4pPr marL="1600200" indent="-228600">
              <a:defRPr>
                <a:solidFill>
                  <a:schemeClr val="tx1"/>
                </a:solidFill>
                <a:latin typeface="Tw Cen MT" charset="0"/>
                <a:ea typeface="ＭＳ Ｐゴシック" charset="0"/>
              </a:defRPr>
            </a:lvl4pPr>
            <a:lvl5pPr marL="2057400" indent="-228600">
              <a:defRPr>
                <a:solidFill>
                  <a:schemeClr val="tx1"/>
                </a:solidFill>
                <a:latin typeface="Tw Cen MT" charset="0"/>
                <a:ea typeface="ＭＳ Ｐゴシック" charset="0"/>
              </a:defRPr>
            </a:lvl5pPr>
            <a:lvl6pPr marL="2514600" indent="-228600" fontAlgn="base">
              <a:spcBef>
                <a:spcPct val="0"/>
              </a:spcBef>
              <a:spcAft>
                <a:spcPct val="0"/>
              </a:spcAft>
              <a:defRPr>
                <a:solidFill>
                  <a:schemeClr val="tx1"/>
                </a:solidFill>
                <a:latin typeface="Tw Cen MT" charset="0"/>
                <a:ea typeface="ＭＳ Ｐゴシック" charset="0"/>
              </a:defRPr>
            </a:lvl6pPr>
            <a:lvl7pPr marL="2971800" indent="-228600" fontAlgn="base">
              <a:spcBef>
                <a:spcPct val="0"/>
              </a:spcBef>
              <a:spcAft>
                <a:spcPct val="0"/>
              </a:spcAft>
              <a:defRPr>
                <a:solidFill>
                  <a:schemeClr val="tx1"/>
                </a:solidFill>
                <a:latin typeface="Tw Cen MT" charset="0"/>
                <a:ea typeface="ＭＳ Ｐゴシック" charset="0"/>
              </a:defRPr>
            </a:lvl7pPr>
            <a:lvl8pPr marL="3429000" indent="-228600" fontAlgn="base">
              <a:spcBef>
                <a:spcPct val="0"/>
              </a:spcBef>
              <a:spcAft>
                <a:spcPct val="0"/>
              </a:spcAft>
              <a:defRPr>
                <a:solidFill>
                  <a:schemeClr val="tx1"/>
                </a:solidFill>
                <a:latin typeface="Tw Cen MT" charset="0"/>
                <a:ea typeface="ＭＳ Ｐゴシック" charset="0"/>
              </a:defRPr>
            </a:lvl8pPr>
            <a:lvl9pPr marL="3886200" indent="-228600" fontAlgn="base">
              <a:spcBef>
                <a:spcPct val="0"/>
              </a:spcBef>
              <a:spcAft>
                <a:spcPct val="0"/>
              </a:spcAft>
              <a:defRPr>
                <a:solidFill>
                  <a:schemeClr val="tx1"/>
                </a:solidFill>
                <a:latin typeface="Tw Cen MT" charset="0"/>
                <a:ea typeface="ＭＳ Ｐゴシック" charset="0"/>
              </a:defRPr>
            </a:lvl9pPr>
          </a:lstStyle>
          <a:p>
            <a:pPr algn="ctr"/>
            <a:r>
              <a:rPr lang="en-US" sz="2400" b="1" dirty="0">
                <a:solidFill>
                  <a:srgbClr val="301F49"/>
                </a:solidFill>
                <a:latin typeface="Tahoma"/>
                <a:cs typeface="Tahoma"/>
              </a:rPr>
              <a:t>The decision to approve </a:t>
            </a:r>
            <a:br>
              <a:rPr lang="en-US" sz="2400" b="1" dirty="0">
                <a:solidFill>
                  <a:srgbClr val="301F49"/>
                </a:solidFill>
                <a:latin typeface="Tahoma"/>
                <a:cs typeface="Tahoma"/>
              </a:rPr>
            </a:br>
            <a:r>
              <a:rPr lang="en-US" sz="2400" b="1" dirty="0">
                <a:solidFill>
                  <a:srgbClr val="301F49"/>
                </a:solidFill>
                <a:latin typeface="Tahoma"/>
                <a:cs typeface="Tahoma"/>
              </a:rPr>
              <a:t>the department’s budget for 2017</a:t>
            </a:r>
          </a:p>
        </p:txBody>
      </p:sp>
      <p:sp>
        <p:nvSpPr>
          <p:cNvPr id="2" name="Slide Number Placeholder 1"/>
          <p:cNvSpPr>
            <a:spLocks noGrp="1"/>
          </p:cNvSpPr>
          <p:nvPr>
            <p:ph type="sldNum" sz="quarter" idx="10"/>
          </p:nvPr>
        </p:nvSpPr>
        <p:spPr/>
        <p:txBody>
          <a:bodyPr/>
          <a:lstStyle/>
          <a:p>
            <a:pPr>
              <a:defRPr/>
            </a:pPr>
            <a:fld id="{DB7D450F-FB0F-244C-981F-E941DF60D3B5}" type="slidenum">
              <a:rPr lang="en-US" smtClean="0"/>
              <a:pPr>
                <a:defRPr/>
              </a:pPr>
              <a:t>33</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854837490"/>
              </p:ext>
            </p:extLst>
          </p:nvPr>
        </p:nvGraphicFramePr>
        <p:xfrm>
          <a:off x="127000" y="1681224"/>
          <a:ext cx="8635998" cy="4388015"/>
        </p:xfrm>
        <a:graphic>
          <a:graphicData uri="http://schemas.openxmlformats.org/drawingml/2006/table">
            <a:tbl>
              <a:tblPr/>
              <a:tblGrid>
                <a:gridCol w="1628502">
                  <a:extLst>
                    <a:ext uri="{9D8B030D-6E8A-4147-A177-3AD203B41FA5}">
                      <a16:colId xmlns:a16="http://schemas.microsoft.com/office/drawing/2014/main" xmlns="" val="20000"/>
                    </a:ext>
                  </a:extLst>
                </a:gridCol>
                <a:gridCol w="1167916">
                  <a:extLst>
                    <a:ext uri="{9D8B030D-6E8A-4147-A177-3AD203B41FA5}">
                      <a16:colId xmlns:a16="http://schemas.microsoft.com/office/drawing/2014/main" xmlns="" val="20001"/>
                    </a:ext>
                  </a:extLst>
                </a:gridCol>
                <a:gridCol w="1167916">
                  <a:extLst>
                    <a:ext uri="{9D8B030D-6E8A-4147-A177-3AD203B41FA5}">
                      <a16:colId xmlns:a16="http://schemas.microsoft.com/office/drawing/2014/main" xmlns="" val="20002"/>
                    </a:ext>
                  </a:extLst>
                </a:gridCol>
                <a:gridCol w="1167916">
                  <a:extLst>
                    <a:ext uri="{9D8B030D-6E8A-4147-A177-3AD203B41FA5}">
                      <a16:colId xmlns:a16="http://schemas.microsoft.com/office/drawing/2014/main" xmlns="" val="20003"/>
                    </a:ext>
                  </a:extLst>
                </a:gridCol>
                <a:gridCol w="1167916">
                  <a:extLst>
                    <a:ext uri="{9D8B030D-6E8A-4147-A177-3AD203B41FA5}">
                      <a16:colId xmlns:a16="http://schemas.microsoft.com/office/drawing/2014/main" xmlns="" val="20004"/>
                    </a:ext>
                  </a:extLst>
                </a:gridCol>
                <a:gridCol w="1167916">
                  <a:extLst>
                    <a:ext uri="{9D8B030D-6E8A-4147-A177-3AD203B41FA5}">
                      <a16:colId xmlns:a16="http://schemas.microsoft.com/office/drawing/2014/main" xmlns="" val="20005"/>
                    </a:ext>
                  </a:extLst>
                </a:gridCol>
                <a:gridCol w="1167916">
                  <a:extLst>
                    <a:ext uri="{9D8B030D-6E8A-4147-A177-3AD203B41FA5}">
                      <a16:colId xmlns:a16="http://schemas.microsoft.com/office/drawing/2014/main" xmlns="" val="20006"/>
                    </a:ext>
                  </a:extLst>
                </a:gridCol>
              </a:tblGrid>
              <a:tr h="611325">
                <a:tc>
                  <a:txBody>
                    <a:bodyPr/>
                    <a:lstStyle/>
                    <a:p>
                      <a:pPr marL="0" marR="0" lvl="0" indent="0" algn="l" defTabSz="914400" rtl="0" eaLnBrk="1" fontAlgn="base" latinLnBrk="0" hangingPunct="1">
                        <a:lnSpc>
                          <a:spcPct val="100000"/>
                        </a:lnSpc>
                        <a:spcBef>
                          <a:spcPct val="50000"/>
                        </a:spcBef>
                        <a:spcAft>
                          <a:spcPct val="0"/>
                        </a:spcAft>
                        <a:buClr>
                          <a:schemeClr val="hlink"/>
                        </a:buClr>
                        <a:buSzTx/>
                        <a:buFont typeface="Times" charset="0"/>
                        <a:buNone/>
                        <a:tabLst/>
                      </a:pPr>
                      <a:endParaRPr kumimoji="0" lang="en-US" sz="1500" b="0" i="0" u="none" strike="noStrike" cap="none" normalizeH="0" baseline="0" dirty="0">
                        <a:ln>
                          <a:noFill/>
                        </a:ln>
                        <a:solidFill>
                          <a:srgbClr val="404040"/>
                        </a:solidFill>
                        <a:effectLst/>
                        <a:latin typeface="Tahoma"/>
                        <a:ea typeface="ＭＳ Ｐゴシック" charset="0"/>
                        <a:cs typeface="Tahoma"/>
                      </a:endParaRPr>
                    </a:p>
                  </a:txBody>
                  <a:tcPr marT="45719" marB="45719" anchor="ctr" horzOverflow="overflow">
                    <a:lnL w="6350" cap="flat" cmpd="sng" algn="ctr">
                      <a:no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r>
                        <a:rPr kumimoji="0" lang="en-US" sz="1500" b="1" i="0" u="none" strike="noStrike" cap="none" normalizeH="0" baseline="0" dirty="0">
                          <a:ln>
                            <a:noFill/>
                          </a:ln>
                          <a:solidFill>
                            <a:srgbClr val="404040"/>
                          </a:solidFill>
                          <a:effectLst/>
                          <a:latin typeface="Tahoma"/>
                          <a:ea typeface="ＭＳ Ｐゴシック" charset="0"/>
                          <a:cs typeface="Tahoma"/>
                        </a:rPr>
                        <a:t>Presiding Judge</a:t>
                      </a: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rgbClr val="A7B9AA"/>
                    </a:solid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defRPr/>
                      </a:pPr>
                      <a:r>
                        <a:rPr kumimoji="0" lang="en-US" sz="1500" b="1" i="0" u="none" strike="noStrike" cap="none" normalizeH="0" baseline="0" dirty="0">
                          <a:ln>
                            <a:noFill/>
                          </a:ln>
                          <a:solidFill>
                            <a:srgbClr val="404040"/>
                          </a:solidFill>
                          <a:effectLst/>
                          <a:latin typeface="Tahoma"/>
                          <a:ea typeface="ＭＳ Ｐゴシック" charset="0"/>
                          <a:cs typeface="Tahoma"/>
                        </a:rPr>
                        <a:t>All </a:t>
                      </a:r>
                      <a:br>
                        <a:rPr kumimoji="0" lang="en-US" sz="1500" b="1" i="0" u="none" strike="noStrike" cap="none" normalizeH="0" baseline="0" dirty="0">
                          <a:ln>
                            <a:noFill/>
                          </a:ln>
                          <a:solidFill>
                            <a:srgbClr val="404040"/>
                          </a:solidFill>
                          <a:effectLst/>
                          <a:latin typeface="Tahoma"/>
                          <a:ea typeface="ＭＳ Ｐゴシック" charset="0"/>
                          <a:cs typeface="Tahoma"/>
                        </a:rPr>
                      </a:br>
                      <a:r>
                        <a:rPr kumimoji="0" lang="en-US" sz="1500" b="1" i="0" u="none" strike="noStrike" cap="none" normalizeH="0" baseline="0" dirty="0">
                          <a:ln>
                            <a:noFill/>
                          </a:ln>
                          <a:solidFill>
                            <a:srgbClr val="404040"/>
                          </a:solidFill>
                          <a:effectLst/>
                          <a:latin typeface="Tahoma"/>
                          <a:ea typeface="ＭＳ Ｐゴシック" charset="0"/>
                          <a:cs typeface="Tahoma"/>
                        </a:rPr>
                        <a:t>Judges</a:t>
                      </a: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rgbClr val="A7B9AA"/>
                    </a:solid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r>
                        <a:rPr kumimoji="0" lang="en-US" sz="1500" b="1" i="0" u="none" strike="noStrike" cap="none" normalizeH="0" baseline="0" dirty="0">
                          <a:ln>
                            <a:noFill/>
                          </a:ln>
                          <a:solidFill>
                            <a:srgbClr val="404040"/>
                          </a:solidFill>
                          <a:effectLst/>
                          <a:latin typeface="Tahoma"/>
                          <a:ea typeface="ＭＳ Ｐゴシック" charset="0"/>
                          <a:cs typeface="Tahoma"/>
                        </a:rPr>
                        <a:t>Individual Judge</a:t>
                      </a: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rgbClr val="A7B9AA"/>
                    </a:solid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r>
                        <a:rPr kumimoji="0" lang="en-US" sz="1500" b="1" i="0" u="none" strike="noStrike" cap="none" normalizeH="0" baseline="0" dirty="0">
                          <a:ln>
                            <a:noFill/>
                          </a:ln>
                          <a:solidFill>
                            <a:srgbClr val="404040"/>
                          </a:solidFill>
                          <a:effectLst/>
                          <a:latin typeface="Tahoma"/>
                          <a:ea typeface="ＭＳ Ｐゴシック" charset="0"/>
                          <a:cs typeface="Tahoma"/>
                        </a:rPr>
                        <a:t>Trial Court Manager</a:t>
                      </a: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rgbClr val="A7B9AA"/>
                    </a:solid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r>
                        <a:rPr kumimoji="0" lang="en-US" sz="1500" b="1" i="0" u="none" strike="noStrike" cap="none" normalizeH="0" baseline="0" dirty="0">
                          <a:ln>
                            <a:noFill/>
                          </a:ln>
                          <a:solidFill>
                            <a:srgbClr val="404040"/>
                          </a:solidFill>
                          <a:effectLst/>
                          <a:latin typeface="Tahoma"/>
                          <a:ea typeface="ＭＳ Ｐゴシック" charset="0"/>
                          <a:cs typeface="Tahoma"/>
                        </a:rPr>
                        <a:t>Others </a:t>
                      </a: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rgbClr val="A7B9AA"/>
                    </a:solid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endParaRPr kumimoji="0" lang="en-US" sz="1500" b="1" i="0" u="none" strike="noStrike" cap="none" normalizeH="0" baseline="0" dirty="0">
                        <a:ln>
                          <a:noFill/>
                        </a:ln>
                        <a:solidFill>
                          <a:srgbClr val="404040"/>
                        </a:solidFill>
                        <a:effectLst/>
                        <a:latin typeface="Tahoma"/>
                        <a:ea typeface="ＭＳ Ｐゴシック" charset="0"/>
                        <a:cs typeface="Tahoma"/>
                      </a:endParaRP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rgbClr val="A7B9AA"/>
                    </a:solidFill>
                  </a:tcPr>
                </a:tc>
                <a:extLst>
                  <a:ext uri="{0D108BD9-81ED-4DB2-BD59-A6C34878D82A}">
                    <a16:rowId xmlns:a16="http://schemas.microsoft.com/office/drawing/2014/main" xmlns="" val="10000"/>
                  </a:ext>
                </a:extLst>
              </a:tr>
              <a:tr h="868313">
                <a:tc>
                  <a:txBody>
                    <a:bodyPr/>
                    <a:lstStyle/>
                    <a:p>
                      <a:pPr marL="0" marR="0" lvl="0" indent="0" algn="l" defTabSz="914400" rtl="0" eaLnBrk="1" fontAlgn="base" latinLnBrk="0" hangingPunct="1">
                        <a:lnSpc>
                          <a:spcPct val="100000"/>
                        </a:lnSpc>
                        <a:spcBef>
                          <a:spcPct val="50000"/>
                        </a:spcBef>
                        <a:spcAft>
                          <a:spcPct val="0"/>
                        </a:spcAft>
                        <a:buClr>
                          <a:schemeClr val="hlink"/>
                        </a:buClr>
                        <a:buSzTx/>
                        <a:buFont typeface="Times" charset="0"/>
                        <a:buNone/>
                        <a:tabLst/>
                      </a:pPr>
                      <a:r>
                        <a:rPr kumimoji="0" lang="en-US" sz="1500" b="0" i="0" u="none" strike="noStrike" cap="none" normalizeH="0" baseline="0" dirty="0">
                          <a:ln>
                            <a:noFill/>
                          </a:ln>
                          <a:solidFill>
                            <a:srgbClr val="404040"/>
                          </a:solidFill>
                          <a:effectLst/>
                          <a:latin typeface="Tahoma"/>
                          <a:ea typeface="ＭＳ Ｐゴシック" charset="0"/>
                          <a:cs typeface="Tahoma"/>
                        </a:rPr>
                        <a:t>The decision to approve the department’s budget for 2017</a:t>
                      </a: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endParaRPr kumimoji="0" lang="en-US" sz="1500" b="0" i="0" u="none" strike="noStrike" cap="none" normalizeH="0" baseline="0" dirty="0">
                        <a:ln>
                          <a:noFill/>
                        </a:ln>
                        <a:solidFill>
                          <a:srgbClr val="404040"/>
                        </a:solidFill>
                        <a:effectLst/>
                        <a:latin typeface="Tahoma"/>
                        <a:ea typeface="ＭＳ Ｐゴシック" charset="0"/>
                        <a:cs typeface="Tahoma"/>
                      </a:endParaRP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endParaRPr kumimoji="0" lang="en-US" sz="1500" b="0" i="0" u="none" strike="noStrike" cap="none" normalizeH="0" baseline="0" dirty="0">
                        <a:ln>
                          <a:noFill/>
                        </a:ln>
                        <a:solidFill>
                          <a:srgbClr val="404040"/>
                        </a:solidFill>
                        <a:effectLst/>
                        <a:latin typeface="Tahoma"/>
                        <a:ea typeface="ＭＳ Ｐゴシック" charset="0"/>
                        <a:cs typeface="Tahoma"/>
                      </a:endParaRP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endParaRPr kumimoji="0" lang="en-US" sz="1500" b="0" i="0" u="none" strike="noStrike" cap="none" normalizeH="0" baseline="0" dirty="0">
                        <a:ln>
                          <a:noFill/>
                        </a:ln>
                        <a:solidFill>
                          <a:srgbClr val="404040"/>
                        </a:solidFill>
                        <a:effectLst/>
                        <a:latin typeface="Tahoma"/>
                        <a:ea typeface="ＭＳ Ｐゴシック" charset="0"/>
                        <a:cs typeface="Tahoma"/>
                      </a:endParaRP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endParaRPr kumimoji="0" lang="en-US" sz="1500" b="0" i="0" u="none" strike="noStrike" cap="none" normalizeH="0" baseline="0" dirty="0">
                        <a:ln>
                          <a:noFill/>
                        </a:ln>
                        <a:solidFill>
                          <a:srgbClr val="404040"/>
                        </a:solidFill>
                        <a:effectLst/>
                        <a:latin typeface="Tahoma"/>
                        <a:ea typeface="ＭＳ Ｐゴシック" charset="0"/>
                        <a:cs typeface="Tahoma"/>
                      </a:endParaRP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endParaRPr kumimoji="0" lang="en-US" sz="1500" b="0" i="0" u="none" strike="noStrike" cap="none" normalizeH="0" baseline="0" dirty="0">
                        <a:ln>
                          <a:noFill/>
                        </a:ln>
                        <a:solidFill>
                          <a:srgbClr val="404040"/>
                        </a:solidFill>
                        <a:effectLst/>
                        <a:latin typeface="Tahoma"/>
                        <a:ea typeface="ＭＳ Ｐゴシック" charset="0"/>
                        <a:cs typeface="Tahoma"/>
                      </a:endParaRP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endParaRPr kumimoji="0" lang="en-US" sz="1500" b="0" i="0" u="none" strike="noStrike" cap="none" normalizeH="0" baseline="0" dirty="0">
                        <a:ln>
                          <a:noFill/>
                        </a:ln>
                        <a:solidFill>
                          <a:srgbClr val="404040"/>
                        </a:solidFill>
                        <a:effectLst/>
                        <a:latin typeface="Tahoma"/>
                        <a:ea typeface="ＭＳ Ｐゴシック" charset="0"/>
                        <a:cs typeface="Tahoma"/>
                      </a:endParaRP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r h="868313">
                <a:tc>
                  <a:txBody>
                    <a:bodyPr/>
                    <a:lstStyle/>
                    <a:p>
                      <a:pPr marL="0" marR="0" lvl="0" indent="0" algn="l" defTabSz="914400" rtl="0" eaLnBrk="1" fontAlgn="base" latinLnBrk="0" hangingPunct="1">
                        <a:lnSpc>
                          <a:spcPct val="100000"/>
                        </a:lnSpc>
                        <a:spcBef>
                          <a:spcPct val="50000"/>
                        </a:spcBef>
                        <a:spcAft>
                          <a:spcPct val="0"/>
                        </a:spcAft>
                        <a:buClr>
                          <a:schemeClr val="hlink"/>
                        </a:buClr>
                        <a:buSzTx/>
                        <a:buFont typeface="Times" charset="0"/>
                        <a:buNone/>
                        <a:tabLst/>
                      </a:pPr>
                      <a:r>
                        <a:rPr kumimoji="0" lang="en-US" sz="1500" b="0" i="0" u="none" strike="noStrike" cap="none" normalizeH="0" baseline="0" dirty="0">
                          <a:ln>
                            <a:noFill/>
                          </a:ln>
                          <a:solidFill>
                            <a:srgbClr val="404040"/>
                          </a:solidFill>
                          <a:effectLst/>
                          <a:latin typeface="Tahoma"/>
                          <a:ea typeface="ＭＳ Ｐゴシック" charset="0"/>
                          <a:cs typeface="Tahoma"/>
                        </a:rPr>
                        <a:t>Other decisions?</a:t>
                      </a: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endParaRPr kumimoji="0" lang="en-US" sz="1500" b="0" i="0" u="none" strike="noStrike" cap="none" normalizeH="0" baseline="0" dirty="0">
                        <a:ln>
                          <a:noFill/>
                        </a:ln>
                        <a:solidFill>
                          <a:srgbClr val="404040"/>
                        </a:solidFill>
                        <a:effectLst/>
                        <a:latin typeface="Tahoma"/>
                        <a:ea typeface="ＭＳ Ｐゴシック" charset="0"/>
                        <a:cs typeface="Tahoma"/>
                      </a:endParaRP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endParaRPr kumimoji="0" lang="en-US" sz="1500" b="0" i="0" u="none" strike="noStrike" cap="none" normalizeH="0" baseline="0" dirty="0">
                        <a:ln>
                          <a:noFill/>
                        </a:ln>
                        <a:solidFill>
                          <a:srgbClr val="404040"/>
                        </a:solidFill>
                        <a:effectLst/>
                        <a:latin typeface="Tahoma"/>
                        <a:ea typeface="ＭＳ Ｐゴシック" charset="0"/>
                        <a:cs typeface="Tahoma"/>
                      </a:endParaRP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endParaRPr kumimoji="0" lang="en-US" sz="1500" b="0" i="0" u="none" strike="noStrike" cap="none" normalizeH="0" baseline="0" dirty="0">
                        <a:ln>
                          <a:noFill/>
                        </a:ln>
                        <a:solidFill>
                          <a:srgbClr val="404040"/>
                        </a:solidFill>
                        <a:effectLst/>
                        <a:latin typeface="Tahoma"/>
                        <a:ea typeface="ＭＳ Ｐゴシック" charset="0"/>
                        <a:cs typeface="Tahoma"/>
                      </a:endParaRP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endParaRPr kumimoji="0" lang="en-US" sz="1500" b="0" i="0" u="none" strike="noStrike" cap="none" normalizeH="0" baseline="0" dirty="0">
                        <a:ln>
                          <a:noFill/>
                        </a:ln>
                        <a:solidFill>
                          <a:srgbClr val="404040"/>
                        </a:solidFill>
                        <a:effectLst/>
                        <a:latin typeface="Tahoma"/>
                        <a:ea typeface="ＭＳ Ｐゴシック" charset="0"/>
                        <a:cs typeface="Tahoma"/>
                      </a:endParaRP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endParaRPr kumimoji="0" lang="en-US" sz="1500" b="0" i="0" u="none" strike="noStrike" cap="none" normalizeH="0" baseline="0" dirty="0">
                        <a:ln>
                          <a:noFill/>
                        </a:ln>
                        <a:solidFill>
                          <a:srgbClr val="404040"/>
                        </a:solidFill>
                        <a:effectLst/>
                        <a:latin typeface="Tahoma"/>
                        <a:ea typeface="ＭＳ Ｐゴシック" charset="0"/>
                        <a:cs typeface="Tahoma"/>
                      </a:endParaRP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endParaRPr kumimoji="0" lang="en-US" sz="1500" b="0" i="0" u="none" strike="noStrike" cap="none" normalizeH="0" baseline="0" dirty="0">
                        <a:ln>
                          <a:noFill/>
                        </a:ln>
                        <a:solidFill>
                          <a:srgbClr val="404040"/>
                        </a:solidFill>
                        <a:effectLst/>
                        <a:latin typeface="Tahoma"/>
                        <a:ea typeface="ＭＳ Ｐゴシック" charset="0"/>
                        <a:cs typeface="Tahoma"/>
                      </a:endParaRP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868313">
                <a:tc>
                  <a:txBody>
                    <a:bodyPr/>
                    <a:lstStyle/>
                    <a:p>
                      <a:pPr marL="0" marR="0" lvl="0" indent="0" algn="l" defTabSz="914400" rtl="0" eaLnBrk="1" fontAlgn="base" latinLnBrk="0" hangingPunct="1">
                        <a:lnSpc>
                          <a:spcPct val="100000"/>
                        </a:lnSpc>
                        <a:spcBef>
                          <a:spcPct val="50000"/>
                        </a:spcBef>
                        <a:spcAft>
                          <a:spcPct val="0"/>
                        </a:spcAft>
                        <a:buClr>
                          <a:schemeClr val="hlink"/>
                        </a:buClr>
                        <a:buSzTx/>
                        <a:buFont typeface="Times" charset="0"/>
                        <a:buNone/>
                        <a:tabLst/>
                      </a:pPr>
                      <a:endParaRPr kumimoji="0" lang="en-US" sz="1500" b="0" i="0" u="none" strike="noStrike" cap="none" normalizeH="0" baseline="0" dirty="0">
                        <a:ln>
                          <a:noFill/>
                        </a:ln>
                        <a:solidFill>
                          <a:srgbClr val="404040"/>
                        </a:solidFill>
                        <a:effectLst/>
                        <a:latin typeface="Tahoma"/>
                        <a:ea typeface="ＭＳ Ｐゴシック" charset="0"/>
                        <a:cs typeface="Tahoma"/>
                      </a:endParaRP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endParaRPr kumimoji="0" lang="en-US" sz="1500" b="0" i="0" u="none" strike="noStrike" cap="none" normalizeH="0" baseline="0" dirty="0">
                        <a:ln>
                          <a:noFill/>
                        </a:ln>
                        <a:solidFill>
                          <a:srgbClr val="404040"/>
                        </a:solidFill>
                        <a:effectLst/>
                        <a:latin typeface="Tahoma"/>
                        <a:ea typeface="ＭＳ Ｐゴシック" charset="0"/>
                        <a:cs typeface="Tahoma"/>
                      </a:endParaRP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endParaRPr kumimoji="0" lang="en-US" sz="1500" b="0" i="0" u="none" strike="noStrike" cap="none" normalizeH="0" baseline="0" dirty="0">
                        <a:ln>
                          <a:noFill/>
                        </a:ln>
                        <a:solidFill>
                          <a:srgbClr val="404040"/>
                        </a:solidFill>
                        <a:effectLst/>
                        <a:latin typeface="Tahoma"/>
                        <a:ea typeface="ＭＳ Ｐゴシック" charset="0"/>
                        <a:cs typeface="Tahoma"/>
                      </a:endParaRP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endParaRPr kumimoji="0" lang="en-US" sz="1500" b="0" i="0" u="none" strike="noStrike" cap="none" normalizeH="0" baseline="0" dirty="0">
                        <a:ln>
                          <a:noFill/>
                        </a:ln>
                        <a:solidFill>
                          <a:srgbClr val="404040"/>
                        </a:solidFill>
                        <a:effectLst/>
                        <a:latin typeface="Tahoma"/>
                        <a:ea typeface="ＭＳ Ｐゴシック" charset="0"/>
                        <a:cs typeface="Tahoma"/>
                      </a:endParaRP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endParaRPr kumimoji="0" lang="en-US" sz="1500" b="0" i="0" u="none" strike="noStrike" cap="none" normalizeH="0" baseline="0" dirty="0">
                        <a:ln>
                          <a:noFill/>
                        </a:ln>
                        <a:solidFill>
                          <a:srgbClr val="404040"/>
                        </a:solidFill>
                        <a:effectLst/>
                        <a:latin typeface="Tahoma"/>
                        <a:ea typeface="ＭＳ Ｐゴシック" charset="0"/>
                        <a:cs typeface="Tahoma"/>
                      </a:endParaRP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endParaRPr kumimoji="0" lang="en-US" sz="1500" b="0" i="0" u="none" strike="noStrike" cap="none" normalizeH="0" baseline="0" dirty="0">
                        <a:ln>
                          <a:noFill/>
                        </a:ln>
                        <a:solidFill>
                          <a:srgbClr val="404040"/>
                        </a:solidFill>
                        <a:effectLst/>
                        <a:latin typeface="Tahoma"/>
                        <a:ea typeface="ＭＳ Ｐゴシック" charset="0"/>
                        <a:cs typeface="Tahoma"/>
                      </a:endParaRP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endParaRPr kumimoji="0" lang="en-US" sz="1500" b="0" i="0" u="none" strike="noStrike" cap="none" normalizeH="0" baseline="0" dirty="0">
                        <a:ln>
                          <a:noFill/>
                        </a:ln>
                        <a:solidFill>
                          <a:srgbClr val="404040"/>
                        </a:solidFill>
                        <a:effectLst/>
                        <a:latin typeface="Tahoma"/>
                        <a:ea typeface="ＭＳ Ｐゴシック" charset="0"/>
                        <a:cs typeface="Tahoma"/>
                      </a:endParaRP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chemeClr val="bg1"/>
                    </a:solidFill>
                  </a:tcPr>
                </a:tc>
              </a:tr>
              <a:tr h="868313">
                <a:tc>
                  <a:txBody>
                    <a:bodyPr/>
                    <a:lstStyle/>
                    <a:p>
                      <a:pPr marL="0" marR="0" lvl="0" indent="0" algn="l" defTabSz="914400" rtl="0" eaLnBrk="1" fontAlgn="base" latinLnBrk="0" hangingPunct="1">
                        <a:lnSpc>
                          <a:spcPct val="100000"/>
                        </a:lnSpc>
                        <a:spcBef>
                          <a:spcPct val="50000"/>
                        </a:spcBef>
                        <a:spcAft>
                          <a:spcPct val="0"/>
                        </a:spcAft>
                        <a:buClr>
                          <a:schemeClr val="hlink"/>
                        </a:buClr>
                        <a:buSzTx/>
                        <a:buFont typeface="Times" charset="0"/>
                        <a:buNone/>
                        <a:tabLst/>
                      </a:pPr>
                      <a:endParaRPr kumimoji="0" lang="en-US" sz="1500" b="0" i="0" u="none" strike="noStrike" cap="none" normalizeH="0" baseline="0" dirty="0">
                        <a:ln>
                          <a:noFill/>
                        </a:ln>
                        <a:solidFill>
                          <a:srgbClr val="404040"/>
                        </a:solidFill>
                        <a:effectLst/>
                        <a:latin typeface="Tahoma"/>
                        <a:ea typeface="ＭＳ Ｐゴシック" charset="0"/>
                        <a:cs typeface="Tahoma"/>
                      </a:endParaRP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endParaRPr kumimoji="0" lang="en-US" sz="1500" b="0" i="0" u="none" strike="noStrike" cap="none" normalizeH="0" baseline="0" dirty="0">
                        <a:ln>
                          <a:noFill/>
                        </a:ln>
                        <a:solidFill>
                          <a:srgbClr val="404040"/>
                        </a:solidFill>
                        <a:effectLst/>
                        <a:latin typeface="Tahoma"/>
                        <a:ea typeface="ＭＳ Ｐゴシック" charset="0"/>
                        <a:cs typeface="Tahoma"/>
                      </a:endParaRP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endParaRPr kumimoji="0" lang="en-US" sz="1500" b="0" i="0" u="none" strike="noStrike" cap="none" normalizeH="0" baseline="0" dirty="0">
                        <a:ln>
                          <a:noFill/>
                        </a:ln>
                        <a:solidFill>
                          <a:srgbClr val="404040"/>
                        </a:solidFill>
                        <a:effectLst/>
                        <a:latin typeface="Tahoma"/>
                        <a:ea typeface="ＭＳ Ｐゴシック" charset="0"/>
                        <a:cs typeface="Tahoma"/>
                      </a:endParaRP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endParaRPr kumimoji="0" lang="en-US" sz="1500" b="0" i="0" u="none" strike="noStrike" cap="none" normalizeH="0" baseline="0" dirty="0">
                        <a:ln>
                          <a:noFill/>
                        </a:ln>
                        <a:solidFill>
                          <a:srgbClr val="404040"/>
                        </a:solidFill>
                        <a:effectLst/>
                        <a:latin typeface="Tahoma"/>
                        <a:ea typeface="ＭＳ Ｐゴシック" charset="0"/>
                        <a:cs typeface="Tahoma"/>
                      </a:endParaRP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endParaRPr kumimoji="0" lang="en-US" sz="1500" b="0" i="0" u="none" strike="noStrike" cap="none" normalizeH="0" baseline="0" dirty="0">
                        <a:ln>
                          <a:noFill/>
                        </a:ln>
                        <a:solidFill>
                          <a:srgbClr val="404040"/>
                        </a:solidFill>
                        <a:effectLst/>
                        <a:latin typeface="Tahoma"/>
                        <a:ea typeface="ＭＳ Ｐゴシック" charset="0"/>
                        <a:cs typeface="Tahoma"/>
                      </a:endParaRP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endParaRPr kumimoji="0" lang="en-US" sz="1500" b="0" i="0" u="none" strike="noStrike" cap="none" normalizeH="0" baseline="0" dirty="0">
                        <a:ln>
                          <a:noFill/>
                        </a:ln>
                        <a:solidFill>
                          <a:srgbClr val="404040"/>
                        </a:solidFill>
                        <a:effectLst/>
                        <a:latin typeface="Tahoma"/>
                        <a:ea typeface="ＭＳ Ｐゴシック" charset="0"/>
                        <a:cs typeface="Tahoma"/>
                      </a:endParaRP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endParaRPr kumimoji="0" lang="en-US" sz="1500" b="0" i="0" u="none" strike="noStrike" cap="none" normalizeH="0" baseline="0" dirty="0">
                        <a:ln>
                          <a:noFill/>
                        </a:ln>
                        <a:solidFill>
                          <a:srgbClr val="404040"/>
                        </a:solidFill>
                        <a:effectLst/>
                        <a:latin typeface="Tahoma"/>
                        <a:ea typeface="ＭＳ Ｐゴシック" charset="0"/>
                        <a:cs typeface="Tahoma"/>
                      </a:endParaRPr>
                    </a:p>
                  </a:txBody>
                  <a:tcPr marT="45719" marB="45719"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chemeClr val="bg1"/>
                    </a:solidFill>
                  </a:tcPr>
                </a:tc>
              </a:tr>
            </a:tbl>
          </a:graphicData>
        </a:graphic>
      </p:graphicFrame>
      <p:grpSp>
        <p:nvGrpSpPr>
          <p:cNvPr id="7" name="Group 6"/>
          <p:cNvGrpSpPr/>
          <p:nvPr/>
        </p:nvGrpSpPr>
        <p:grpSpPr>
          <a:xfrm>
            <a:off x="1765559" y="6285806"/>
            <a:ext cx="5995729" cy="307777"/>
            <a:chOff x="1981200" y="6386817"/>
            <a:chExt cx="5995729" cy="307777"/>
          </a:xfrm>
        </p:grpSpPr>
        <p:sp>
          <p:nvSpPr>
            <p:cNvPr id="8" name="TextBox 7"/>
            <p:cNvSpPr txBox="1"/>
            <p:nvPr/>
          </p:nvSpPr>
          <p:spPr>
            <a:xfrm>
              <a:off x="1981200" y="6386817"/>
              <a:ext cx="1410929" cy="307777"/>
            </a:xfrm>
            <a:prstGeom prst="rect">
              <a:avLst/>
            </a:prstGeom>
            <a:noFill/>
          </p:spPr>
          <p:txBody>
            <a:bodyPr wrap="square" lIns="0" rtlCol="0">
              <a:spAutoFit/>
            </a:bodyPr>
            <a:lstStyle/>
            <a:p>
              <a:r>
                <a:rPr lang="en-US" sz="1400" b="1" dirty="0">
                  <a:solidFill>
                    <a:srgbClr val="404040"/>
                  </a:solidFill>
                  <a:latin typeface="Tahoma"/>
                  <a:cs typeface="Tahoma"/>
                </a:rPr>
                <a:t>A: </a:t>
              </a:r>
              <a:r>
                <a:rPr lang="en-US" sz="1400" b="1" dirty="0" smtClean="0">
                  <a:solidFill>
                    <a:srgbClr val="404040"/>
                  </a:solidFill>
                  <a:latin typeface="Tahoma"/>
                  <a:cs typeface="Tahoma"/>
                </a:rPr>
                <a:t>Approve</a:t>
              </a:r>
              <a:endParaRPr lang="en-US" sz="1400" b="1" dirty="0">
                <a:solidFill>
                  <a:srgbClr val="404040"/>
                </a:solidFill>
                <a:latin typeface="Tahoma"/>
                <a:cs typeface="Tahoma"/>
              </a:endParaRPr>
            </a:p>
          </p:txBody>
        </p:sp>
        <p:sp>
          <p:nvSpPr>
            <p:cNvPr id="9" name="TextBox 8"/>
            <p:cNvSpPr txBox="1"/>
            <p:nvPr/>
          </p:nvSpPr>
          <p:spPr>
            <a:xfrm>
              <a:off x="3264856" y="6386817"/>
              <a:ext cx="1554480" cy="307777"/>
            </a:xfrm>
            <a:prstGeom prst="rect">
              <a:avLst/>
            </a:prstGeom>
            <a:noFill/>
          </p:spPr>
          <p:txBody>
            <a:bodyPr wrap="square" lIns="0" rtlCol="0">
              <a:spAutoFit/>
            </a:bodyPr>
            <a:lstStyle/>
            <a:p>
              <a:r>
                <a:rPr lang="en-US" sz="1400" b="1" dirty="0" smtClean="0">
                  <a:solidFill>
                    <a:srgbClr val="404040"/>
                  </a:solidFill>
                  <a:latin typeface="Tahoma"/>
                  <a:cs typeface="Tahoma"/>
                </a:rPr>
                <a:t>R: Responsible</a:t>
              </a:r>
              <a:endParaRPr lang="en-US" sz="1400" b="1" dirty="0">
                <a:solidFill>
                  <a:srgbClr val="404040"/>
                </a:solidFill>
                <a:latin typeface="Tahoma"/>
                <a:cs typeface="Tahoma"/>
              </a:endParaRPr>
            </a:p>
          </p:txBody>
        </p:sp>
        <p:sp>
          <p:nvSpPr>
            <p:cNvPr id="11" name="TextBox 10"/>
            <p:cNvSpPr txBox="1"/>
            <p:nvPr/>
          </p:nvSpPr>
          <p:spPr>
            <a:xfrm>
              <a:off x="4937883" y="6386817"/>
              <a:ext cx="1554480" cy="307777"/>
            </a:xfrm>
            <a:prstGeom prst="rect">
              <a:avLst/>
            </a:prstGeom>
            <a:noFill/>
          </p:spPr>
          <p:txBody>
            <a:bodyPr wrap="square" lIns="0" rtlCol="0">
              <a:spAutoFit/>
            </a:bodyPr>
            <a:lstStyle/>
            <a:p>
              <a:r>
                <a:rPr lang="en-US" sz="1400" b="1" dirty="0" smtClean="0">
                  <a:solidFill>
                    <a:srgbClr val="404040"/>
                  </a:solidFill>
                  <a:latin typeface="Tahoma"/>
                  <a:cs typeface="Tahoma"/>
                </a:rPr>
                <a:t>C: Consulted</a:t>
              </a:r>
              <a:endParaRPr lang="en-US" sz="1400" b="1" dirty="0">
                <a:solidFill>
                  <a:srgbClr val="404040"/>
                </a:solidFill>
                <a:latin typeface="Tahoma"/>
                <a:cs typeface="Tahoma"/>
              </a:endParaRPr>
            </a:p>
          </p:txBody>
        </p:sp>
        <p:sp>
          <p:nvSpPr>
            <p:cNvPr id="12" name="TextBox 11"/>
            <p:cNvSpPr txBox="1"/>
            <p:nvPr/>
          </p:nvSpPr>
          <p:spPr>
            <a:xfrm>
              <a:off x="6422449" y="6386817"/>
              <a:ext cx="1554480" cy="307777"/>
            </a:xfrm>
            <a:prstGeom prst="rect">
              <a:avLst/>
            </a:prstGeom>
            <a:noFill/>
          </p:spPr>
          <p:txBody>
            <a:bodyPr wrap="square" lIns="0" rtlCol="0">
              <a:spAutoFit/>
            </a:bodyPr>
            <a:lstStyle/>
            <a:p>
              <a:r>
                <a:rPr lang="en-US" sz="1400" b="1" dirty="0" smtClean="0">
                  <a:solidFill>
                    <a:srgbClr val="404040"/>
                  </a:solidFill>
                  <a:latin typeface="Tahoma"/>
                  <a:cs typeface="Tahoma"/>
                </a:rPr>
                <a:t>I: Informed</a:t>
              </a:r>
              <a:endParaRPr lang="en-US" sz="1400" b="1" dirty="0">
                <a:solidFill>
                  <a:srgbClr val="404040"/>
                </a:solidFill>
                <a:latin typeface="Tahoma"/>
                <a:cs typeface="Tahoma"/>
              </a:endParaRPr>
            </a:p>
          </p:txBody>
        </p:sp>
      </p:grpSp>
    </p:spTree>
    <p:extLst>
      <p:ext uri="{BB962C8B-B14F-4D97-AF65-F5344CB8AC3E}">
        <p14:creationId xmlns:p14="http://schemas.microsoft.com/office/powerpoint/2010/main" val="11384540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cap="all" dirty="0">
                <a:solidFill>
                  <a:srgbClr val="6A97D0"/>
                </a:solidFill>
              </a:rPr>
              <a:t>Application: </a:t>
            </a:r>
            <a:r>
              <a:rPr lang="en-US" dirty="0">
                <a:solidFill>
                  <a:srgbClr val="FF0000"/>
                </a:solidFill>
              </a:rPr>
              <a:t/>
            </a:r>
            <a:br>
              <a:rPr lang="en-US" dirty="0">
                <a:solidFill>
                  <a:srgbClr val="FF0000"/>
                </a:solidFill>
              </a:rPr>
            </a:br>
            <a:r>
              <a:rPr lang="en-US" dirty="0"/>
              <a:t>Decision Charting</a:t>
            </a:r>
          </a:p>
        </p:txBody>
      </p:sp>
      <p:sp>
        <p:nvSpPr>
          <p:cNvPr id="3" name="Content Placeholder 2"/>
          <p:cNvSpPr>
            <a:spLocks noGrp="1"/>
          </p:cNvSpPr>
          <p:nvPr>
            <p:ph idx="1"/>
          </p:nvPr>
        </p:nvSpPr>
        <p:spPr/>
        <p:txBody>
          <a:bodyPr>
            <a:normAutofit/>
          </a:bodyPr>
          <a:lstStyle/>
          <a:p>
            <a:pPr lvl="0"/>
            <a:r>
              <a:rPr lang="en-US" dirty="0"/>
              <a:t>Working individually first, chart the first decision on the sheet: “The decision to approve the department’s budget for 2017.”</a:t>
            </a:r>
          </a:p>
          <a:p>
            <a:r>
              <a:rPr lang="en-US" dirty="0"/>
              <a:t>Compare how you charted that decision with your colleague:</a:t>
            </a:r>
          </a:p>
          <a:p>
            <a:pPr lvl="1"/>
            <a:r>
              <a:rPr lang="en-US" dirty="0"/>
              <a:t>What did you chart the same? Differently?</a:t>
            </a:r>
          </a:p>
          <a:p>
            <a:pPr lvl="1"/>
            <a:r>
              <a:rPr lang="en-US" dirty="0"/>
              <a:t>Do some sense-making about why</a:t>
            </a:r>
          </a:p>
          <a:p>
            <a:r>
              <a:rPr lang="en-US" dirty="0"/>
              <a:t>See if you can identify two or three other important decisions to use this methodology with. Ideally decisions that are:</a:t>
            </a:r>
          </a:p>
          <a:p>
            <a:pPr lvl="1"/>
            <a:r>
              <a:rPr lang="en-US" dirty="0"/>
              <a:t>Important to your organizational effectiveness</a:t>
            </a:r>
          </a:p>
          <a:p>
            <a:pPr lvl="1"/>
            <a:r>
              <a:rPr lang="en-US" dirty="0"/>
              <a:t>Where authority for the decision may not be as clear as it could be</a:t>
            </a:r>
          </a:p>
          <a:p>
            <a:pPr lvl="1"/>
            <a:r>
              <a:rPr lang="en-US" dirty="0"/>
              <a:t>That frustrate you and/or your colleagues</a:t>
            </a:r>
          </a:p>
        </p:txBody>
      </p:sp>
      <p:sp>
        <p:nvSpPr>
          <p:cNvPr id="4" name="Slide Number Placeholder 3"/>
          <p:cNvSpPr>
            <a:spLocks noGrp="1"/>
          </p:cNvSpPr>
          <p:nvPr>
            <p:ph type="sldNum" sz="quarter" idx="10"/>
          </p:nvPr>
        </p:nvSpPr>
        <p:spPr/>
        <p:txBody>
          <a:bodyPr/>
          <a:lstStyle/>
          <a:p>
            <a:pPr>
              <a:defRPr/>
            </a:pPr>
            <a:fld id="{2028B9BA-8F2C-1C4E-BE0F-C158AFF88D4C}" type="slidenum">
              <a:rPr lang="en-US" smtClean="0"/>
              <a:pPr>
                <a:defRPr/>
              </a:pPr>
              <a:t>34</a:t>
            </a:fld>
            <a:endParaRPr lang="en-US" dirty="0"/>
          </a:p>
        </p:txBody>
      </p:sp>
    </p:spTree>
    <p:extLst>
      <p:ext uri="{BB962C8B-B14F-4D97-AF65-F5344CB8AC3E}">
        <p14:creationId xmlns:p14="http://schemas.microsoft.com/office/powerpoint/2010/main" val="818456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195039" y="2743200"/>
            <a:ext cx="7123113" cy="941293"/>
          </a:xfrm>
        </p:spPr>
        <p:txBody>
          <a:bodyPr>
            <a:noAutofit/>
          </a:bodyPr>
          <a:lstStyle/>
          <a:p>
            <a:r>
              <a:rPr lang="en-US" dirty="0"/>
              <a:t>Building Trust</a:t>
            </a:r>
          </a:p>
          <a:p>
            <a:endParaRPr lang="en-US" dirty="0"/>
          </a:p>
          <a:p>
            <a:endParaRPr lang="en-US" dirty="0"/>
          </a:p>
        </p:txBody>
      </p:sp>
      <p:sp>
        <p:nvSpPr>
          <p:cNvPr id="4" name="Slide Number Placeholder 3"/>
          <p:cNvSpPr>
            <a:spLocks noGrp="1"/>
          </p:cNvSpPr>
          <p:nvPr>
            <p:ph type="sldNum" sz="quarter" idx="17"/>
          </p:nvPr>
        </p:nvSpPr>
        <p:spPr/>
        <p:txBody>
          <a:bodyPr/>
          <a:lstStyle/>
          <a:p>
            <a:fld id="{9858D551-15B1-9C44-A4A3-64D40101F6C0}" type="slidenum">
              <a:rPr lang="en-US" smtClean="0"/>
              <a:pPr/>
              <a:t>35</a:t>
            </a:fld>
            <a:endParaRPr lang="en-US" dirty="0"/>
          </a:p>
        </p:txBody>
      </p:sp>
    </p:spTree>
    <p:extLst>
      <p:ext uri="{BB962C8B-B14F-4D97-AF65-F5344CB8AC3E}">
        <p14:creationId xmlns:p14="http://schemas.microsoft.com/office/powerpoint/2010/main" val="6235993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Trust is</a:t>
            </a:r>
            <a:r>
              <a:rPr lang="is-IS"/>
              <a:t>…</a:t>
            </a:r>
            <a:endParaRPr lang="en-US" dirty="0"/>
          </a:p>
        </p:txBody>
      </p:sp>
      <p:sp>
        <p:nvSpPr>
          <p:cNvPr id="5" name="Slide Number Placeholder 4"/>
          <p:cNvSpPr>
            <a:spLocks noGrp="1"/>
          </p:cNvSpPr>
          <p:nvPr>
            <p:ph type="sldNum" sz="quarter" idx="10"/>
          </p:nvPr>
        </p:nvSpPr>
        <p:spPr/>
        <p:txBody>
          <a:bodyPr/>
          <a:lstStyle/>
          <a:p>
            <a:fld id="{0CFEC368-1D7A-4F81-ABF6-AE0E36BAF64C}" type="slidenum">
              <a:rPr lang="en-US" smtClean="0"/>
              <a:pPr/>
              <a:t>36</a:t>
            </a:fld>
            <a:endParaRPr lang="en-US" dirty="0"/>
          </a:p>
        </p:txBody>
      </p:sp>
      <p:grpSp>
        <p:nvGrpSpPr>
          <p:cNvPr id="20" name="Group 19"/>
          <p:cNvGrpSpPr/>
          <p:nvPr/>
        </p:nvGrpSpPr>
        <p:grpSpPr>
          <a:xfrm>
            <a:off x="3556456" y="1688940"/>
            <a:ext cx="2641345" cy="2444186"/>
            <a:chOff x="3495916" y="1828800"/>
            <a:chExt cx="2641345" cy="2444186"/>
          </a:xfrm>
        </p:grpSpPr>
        <p:sp>
          <p:nvSpPr>
            <p:cNvPr id="16" name="Parallelogram 15"/>
            <p:cNvSpPr>
              <a:spLocks/>
            </p:cNvSpPr>
            <p:nvPr/>
          </p:nvSpPr>
          <p:spPr>
            <a:xfrm>
              <a:off x="3576941" y="2108520"/>
              <a:ext cx="2560320" cy="2164466"/>
            </a:xfrm>
            <a:prstGeom prst="parallelogram">
              <a:avLst/>
            </a:prstGeom>
            <a:solidFill>
              <a:srgbClr val="6A97D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wrap="square" tIns="91440" bIns="91440" rtlCol="0" anchor="ctr" anchorCtr="0"/>
            <a:lstStyle/>
            <a:p>
              <a:pPr algn="ctr" defTabSz="914400">
                <a:spcAft>
                  <a:spcPts val="0"/>
                </a:spcAft>
              </a:pPr>
              <a:endParaRPr lang="en-US" sz="1900" b="1" dirty="0">
                <a:solidFill>
                  <a:schemeClr val="bg1"/>
                </a:solidFill>
                <a:latin typeface="Tahoma" charset="0"/>
                <a:ea typeface="Tahoma" charset="0"/>
                <a:cs typeface="Tahoma" charset="0"/>
              </a:endParaRPr>
            </a:p>
          </p:txBody>
        </p:sp>
        <p:sp>
          <p:nvSpPr>
            <p:cNvPr id="8" name="Parallelogram 7"/>
            <p:cNvSpPr>
              <a:spLocks/>
            </p:cNvSpPr>
            <p:nvPr/>
          </p:nvSpPr>
          <p:spPr>
            <a:xfrm>
              <a:off x="3495916" y="1828800"/>
              <a:ext cx="2560320" cy="2164466"/>
            </a:xfrm>
            <a:prstGeom prst="parallelogram">
              <a:avLst/>
            </a:prstGeom>
            <a:solidFill>
              <a:srgbClr val="003366"/>
            </a:solidFill>
            <a:ln>
              <a:noFill/>
            </a:ln>
            <a:effectLst/>
          </p:spPr>
          <p:style>
            <a:lnRef idx="1">
              <a:schemeClr val="accent1"/>
            </a:lnRef>
            <a:fillRef idx="3">
              <a:schemeClr val="accent1"/>
            </a:fillRef>
            <a:effectRef idx="2">
              <a:schemeClr val="accent1"/>
            </a:effectRef>
            <a:fontRef idx="minor">
              <a:schemeClr val="lt1"/>
            </a:fontRef>
          </p:style>
          <p:txBody>
            <a:bodyPr wrap="square" tIns="91440" bIns="91440" rtlCol="0" anchor="ctr" anchorCtr="0"/>
            <a:lstStyle/>
            <a:p>
              <a:pPr algn="ctr" defTabSz="914400">
                <a:spcAft>
                  <a:spcPts val="0"/>
                </a:spcAft>
              </a:pPr>
              <a:r>
                <a:rPr lang="en-US" sz="1900" b="1" dirty="0">
                  <a:solidFill>
                    <a:schemeClr val="bg1"/>
                  </a:solidFill>
                  <a:latin typeface="Tahoma" charset="0"/>
                  <a:ea typeface="Tahoma" charset="0"/>
                  <a:cs typeface="Tahoma" charset="0"/>
                </a:rPr>
                <a:t>Earned</a:t>
              </a:r>
            </a:p>
          </p:txBody>
        </p:sp>
      </p:grpSp>
      <p:grpSp>
        <p:nvGrpSpPr>
          <p:cNvPr id="21" name="Group 20"/>
          <p:cNvGrpSpPr/>
          <p:nvPr/>
        </p:nvGrpSpPr>
        <p:grpSpPr>
          <a:xfrm>
            <a:off x="1056676" y="1688940"/>
            <a:ext cx="2641345" cy="2444186"/>
            <a:chOff x="952500" y="1828800"/>
            <a:chExt cx="2641345" cy="2444186"/>
          </a:xfrm>
        </p:grpSpPr>
        <p:sp>
          <p:nvSpPr>
            <p:cNvPr id="17" name="Parallelogram 16"/>
            <p:cNvSpPr>
              <a:spLocks/>
            </p:cNvSpPr>
            <p:nvPr/>
          </p:nvSpPr>
          <p:spPr>
            <a:xfrm>
              <a:off x="1033525" y="2108520"/>
              <a:ext cx="2560320" cy="2164466"/>
            </a:xfrm>
            <a:prstGeom prst="parallelogram">
              <a:avLst/>
            </a:prstGeom>
            <a:solidFill>
              <a:srgbClr val="6A97D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ctr" anchorCtr="0"/>
            <a:lstStyle/>
            <a:p>
              <a:pPr algn="ctr"/>
              <a:endParaRPr lang="en-US" sz="1900" b="1" dirty="0">
                <a:solidFill>
                  <a:schemeClr val="bg1"/>
                </a:solidFill>
                <a:latin typeface="Tahoma" charset="0"/>
                <a:ea typeface="Tahoma" charset="0"/>
                <a:cs typeface="Tahoma" charset="0"/>
              </a:endParaRPr>
            </a:p>
          </p:txBody>
        </p:sp>
        <p:sp>
          <p:nvSpPr>
            <p:cNvPr id="9" name="Parallelogram 8"/>
            <p:cNvSpPr>
              <a:spLocks/>
            </p:cNvSpPr>
            <p:nvPr/>
          </p:nvSpPr>
          <p:spPr>
            <a:xfrm>
              <a:off x="952500" y="1828800"/>
              <a:ext cx="2560320" cy="2164466"/>
            </a:xfrm>
            <a:prstGeom prst="parallelogram">
              <a:avLst/>
            </a:prstGeom>
            <a:solidFill>
              <a:srgbClr val="003366"/>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ctr" anchorCtr="0"/>
            <a:lstStyle/>
            <a:p>
              <a:pPr algn="ctr"/>
              <a:r>
                <a:rPr lang="en-US" sz="1900" b="1" dirty="0">
                  <a:solidFill>
                    <a:schemeClr val="bg1"/>
                  </a:solidFill>
                  <a:latin typeface="Tahoma" charset="0"/>
                  <a:ea typeface="Tahoma" charset="0"/>
                  <a:cs typeface="Tahoma" charset="0"/>
                </a:rPr>
                <a:t>Confidence</a:t>
              </a:r>
              <a:br>
                <a:rPr lang="en-US" sz="1900" b="1" dirty="0">
                  <a:solidFill>
                    <a:schemeClr val="bg1"/>
                  </a:solidFill>
                  <a:latin typeface="Tahoma" charset="0"/>
                  <a:ea typeface="Tahoma" charset="0"/>
                  <a:cs typeface="Tahoma" charset="0"/>
                </a:rPr>
              </a:br>
              <a:r>
                <a:rPr lang="en-US" sz="1900" dirty="0">
                  <a:solidFill>
                    <a:schemeClr val="bg1"/>
                  </a:solidFill>
                  <a:latin typeface="Tahoma" charset="0"/>
                  <a:ea typeface="Tahoma" charset="0"/>
                  <a:cs typeface="Tahoma" charset="0"/>
                </a:rPr>
                <a:t>that the other</a:t>
              </a:r>
              <a:br>
                <a:rPr lang="en-US" sz="1900" dirty="0">
                  <a:solidFill>
                    <a:schemeClr val="bg1"/>
                  </a:solidFill>
                  <a:latin typeface="Tahoma" charset="0"/>
                  <a:ea typeface="Tahoma" charset="0"/>
                  <a:cs typeface="Tahoma" charset="0"/>
                </a:rPr>
              </a:br>
              <a:r>
                <a:rPr lang="en-US" sz="1900" dirty="0">
                  <a:solidFill>
                    <a:schemeClr val="bg1"/>
                  </a:solidFill>
                  <a:latin typeface="Tahoma" charset="0"/>
                  <a:ea typeface="Tahoma" charset="0"/>
                  <a:cs typeface="Tahoma" charset="0"/>
                </a:rPr>
                <a:t>person will </a:t>
              </a:r>
              <a:br>
                <a:rPr lang="en-US" sz="1900" dirty="0">
                  <a:solidFill>
                    <a:schemeClr val="bg1"/>
                  </a:solidFill>
                  <a:latin typeface="Tahoma" charset="0"/>
                  <a:ea typeface="Tahoma" charset="0"/>
                  <a:cs typeface="Tahoma" charset="0"/>
                </a:rPr>
              </a:br>
              <a:r>
                <a:rPr lang="en-US" sz="1900" dirty="0">
                  <a:solidFill>
                    <a:schemeClr val="bg1"/>
                  </a:solidFill>
                  <a:latin typeface="Tahoma" charset="0"/>
                  <a:ea typeface="Tahoma" charset="0"/>
                  <a:cs typeface="Tahoma" charset="0"/>
                </a:rPr>
                <a:t>not harm our</a:t>
              </a:r>
              <a:br>
                <a:rPr lang="en-US" sz="1900" dirty="0">
                  <a:solidFill>
                    <a:schemeClr val="bg1"/>
                  </a:solidFill>
                  <a:latin typeface="Tahoma" charset="0"/>
                  <a:ea typeface="Tahoma" charset="0"/>
                  <a:cs typeface="Tahoma" charset="0"/>
                </a:rPr>
              </a:br>
              <a:r>
                <a:rPr lang="en-US" sz="1900" dirty="0">
                  <a:solidFill>
                    <a:schemeClr val="bg1"/>
                  </a:solidFill>
                  <a:latin typeface="Tahoma" charset="0"/>
                  <a:ea typeface="Tahoma" charset="0"/>
                  <a:cs typeface="Tahoma" charset="0"/>
                </a:rPr>
                <a:t>interest</a:t>
              </a:r>
            </a:p>
          </p:txBody>
        </p:sp>
      </p:grpSp>
      <p:grpSp>
        <p:nvGrpSpPr>
          <p:cNvPr id="19" name="Group 18"/>
          <p:cNvGrpSpPr/>
          <p:nvPr/>
        </p:nvGrpSpPr>
        <p:grpSpPr>
          <a:xfrm>
            <a:off x="6056236" y="1688940"/>
            <a:ext cx="2641345" cy="2444186"/>
            <a:chOff x="6039331" y="1828800"/>
            <a:chExt cx="2641345" cy="2444186"/>
          </a:xfrm>
        </p:grpSpPr>
        <p:sp>
          <p:nvSpPr>
            <p:cNvPr id="18" name="Parallelogram 17"/>
            <p:cNvSpPr>
              <a:spLocks/>
            </p:cNvSpPr>
            <p:nvPr/>
          </p:nvSpPr>
          <p:spPr>
            <a:xfrm>
              <a:off x="6120356" y="2108520"/>
              <a:ext cx="2560320" cy="2164466"/>
            </a:xfrm>
            <a:prstGeom prst="parallelogram">
              <a:avLst/>
            </a:prstGeom>
            <a:solidFill>
              <a:srgbClr val="6A97D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wrap="square" tIns="91440" bIns="91440" rtlCol="0" anchor="ctr" anchorCtr="0"/>
            <a:lstStyle/>
            <a:p>
              <a:pPr algn="ctr" defTabSz="914400">
                <a:spcAft>
                  <a:spcPts val="0"/>
                </a:spcAft>
              </a:pPr>
              <a:endParaRPr lang="en-US" sz="1900" b="1" dirty="0">
                <a:solidFill>
                  <a:schemeClr val="bg1"/>
                </a:solidFill>
                <a:latin typeface="Tahoma" charset="0"/>
                <a:ea typeface="Tahoma" charset="0"/>
                <a:cs typeface="Tahoma" charset="0"/>
              </a:endParaRPr>
            </a:p>
          </p:txBody>
        </p:sp>
        <p:sp>
          <p:nvSpPr>
            <p:cNvPr id="10" name="Parallelogram 9"/>
            <p:cNvSpPr>
              <a:spLocks/>
            </p:cNvSpPr>
            <p:nvPr/>
          </p:nvSpPr>
          <p:spPr>
            <a:xfrm>
              <a:off x="6039331" y="1828800"/>
              <a:ext cx="2560320" cy="2164466"/>
            </a:xfrm>
            <a:prstGeom prst="parallelogram">
              <a:avLst/>
            </a:prstGeom>
            <a:solidFill>
              <a:srgbClr val="003366"/>
            </a:solidFill>
            <a:ln>
              <a:noFill/>
            </a:ln>
            <a:effectLst/>
          </p:spPr>
          <p:style>
            <a:lnRef idx="1">
              <a:schemeClr val="accent1"/>
            </a:lnRef>
            <a:fillRef idx="3">
              <a:schemeClr val="accent1"/>
            </a:fillRef>
            <a:effectRef idx="2">
              <a:schemeClr val="accent1"/>
            </a:effectRef>
            <a:fontRef idx="minor">
              <a:schemeClr val="lt1"/>
            </a:fontRef>
          </p:style>
          <p:txBody>
            <a:bodyPr wrap="square" tIns="91440" bIns="91440" rtlCol="0" anchor="ctr" anchorCtr="0"/>
            <a:lstStyle/>
            <a:p>
              <a:pPr algn="ctr" defTabSz="914400">
                <a:spcAft>
                  <a:spcPts val="0"/>
                </a:spcAft>
              </a:pPr>
              <a:r>
                <a:rPr lang="en-US" sz="1900" b="1" dirty="0">
                  <a:solidFill>
                    <a:schemeClr val="bg1"/>
                  </a:solidFill>
                  <a:latin typeface="Tahoma" charset="0"/>
                  <a:ea typeface="Tahoma" charset="0"/>
                  <a:cs typeface="Tahoma" charset="0"/>
                </a:rPr>
                <a:t>Granted</a:t>
              </a:r>
            </a:p>
          </p:txBody>
        </p:sp>
      </p:grpSp>
    </p:spTree>
    <p:extLst>
      <p:ext uri="{BB962C8B-B14F-4D97-AF65-F5344CB8AC3E}">
        <p14:creationId xmlns:p14="http://schemas.microsoft.com/office/powerpoint/2010/main" val="1104011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dirty="0"/>
              <a:t>Factors that impact trust in group processes</a:t>
            </a:r>
          </a:p>
        </p:txBody>
      </p:sp>
      <p:sp>
        <p:nvSpPr>
          <p:cNvPr id="87043" name="Rectangle 3"/>
          <p:cNvSpPr>
            <a:spLocks noGrp="1" noChangeArrowheads="1"/>
          </p:cNvSpPr>
          <p:nvPr>
            <p:ph idx="1"/>
          </p:nvPr>
        </p:nvSpPr>
        <p:spPr/>
        <p:txBody>
          <a:bodyPr/>
          <a:lstStyle/>
          <a:p>
            <a:r>
              <a:rPr lang="en-US" dirty="0"/>
              <a:t>Shared expectations that you live up to over time</a:t>
            </a:r>
          </a:p>
          <a:p>
            <a:r>
              <a:rPr lang="en-US" dirty="0"/>
              <a:t>Clarity of roles</a:t>
            </a:r>
          </a:p>
          <a:p>
            <a:r>
              <a:rPr lang="en-US" dirty="0"/>
              <a:t>Aligning interests and goals</a:t>
            </a:r>
          </a:p>
          <a:p>
            <a:pPr lvl="1"/>
            <a:r>
              <a:rPr lang="en-US" dirty="0"/>
              <a:t>And clarity about where and when interests diverge</a:t>
            </a:r>
          </a:p>
          <a:p>
            <a:r>
              <a:rPr lang="en-US" dirty="0"/>
              <a:t>Interdependence—“we need each other”</a:t>
            </a:r>
          </a:p>
          <a:p>
            <a:r>
              <a:rPr lang="en-US" dirty="0"/>
              <a:t>Visibility and open communication</a:t>
            </a:r>
          </a:p>
          <a:p>
            <a:r>
              <a:rPr lang="en-US" dirty="0"/>
              <a:t>Maintaining confidentiality</a:t>
            </a:r>
          </a:p>
          <a:p>
            <a:r>
              <a:rPr lang="en-US" dirty="0"/>
              <a:t>Candid and constructive feedback to each other</a:t>
            </a:r>
          </a:p>
          <a:p>
            <a:r>
              <a:rPr lang="en-US" dirty="0"/>
              <a:t>Inquiry—genuine interest in each other</a:t>
            </a:r>
          </a:p>
          <a:p>
            <a:endParaRPr lang="en-US" dirty="0"/>
          </a:p>
          <a:p>
            <a:endParaRPr lang="en-US" dirty="0"/>
          </a:p>
        </p:txBody>
      </p:sp>
      <p:sp>
        <p:nvSpPr>
          <p:cNvPr id="2" name="Slide Number Placeholder 1"/>
          <p:cNvSpPr>
            <a:spLocks noGrp="1"/>
          </p:cNvSpPr>
          <p:nvPr>
            <p:ph type="sldNum" sz="quarter" idx="10"/>
          </p:nvPr>
        </p:nvSpPr>
        <p:spPr/>
        <p:txBody>
          <a:bodyPr/>
          <a:lstStyle/>
          <a:p>
            <a:pPr>
              <a:defRPr/>
            </a:pPr>
            <a:fld id="{2028B9BA-8F2C-1C4E-BE0F-C158AFF88D4C}" type="slidenum">
              <a:rPr lang="en-US" smtClean="0"/>
              <a:pPr>
                <a:defRPr/>
              </a:pPr>
              <a:t>37</a:t>
            </a:fld>
            <a:endParaRPr lang="en-US" dirty="0"/>
          </a:p>
        </p:txBody>
      </p:sp>
    </p:spTree>
    <p:extLst>
      <p:ext uri="{BB962C8B-B14F-4D97-AF65-F5344CB8AC3E}">
        <p14:creationId xmlns:p14="http://schemas.microsoft.com/office/powerpoint/2010/main" val="914238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023" y="453143"/>
            <a:ext cx="7810500" cy="800100"/>
          </a:xfrm>
        </p:spPr>
        <p:txBody>
          <a:bodyPr/>
          <a:lstStyle/>
          <a:p>
            <a:r>
              <a:rPr lang="en-US" dirty="0"/>
              <a:t>You develop trust through a cycle of behavior</a:t>
            </a:r>
            <a:r>
              <a:rPr lang="is-IS"/>
              <a:t>…</a:t>
            </a:r>
            <a:endParaRPr lang="en-US" dirty="0"/>
          </a:p>
        </p:txBody>
      </p:sp>
      <p:sp>
        <p:nvSpPr>
          <p:cNvPr id="4" name="Slide Number Placeholder 3"/>
          <p:cNvSpPr>
            <a:spLocks noGrp="1"/>
          </p:cNvSpPr>
          <p:nvPr>
            <p:ph type="sldNum" sz="quarter" idx="10"/>
          </p:nvPr>
        </p:nvSpPr>
        <p:spPr/>
        <p:txBody>
          <a:bodyPr/>
          <a:lstStyle/>
          <a:p>
            <a:pPr>
              <a:defRPr/>
            </a:pPr>
            <a:fld id="{9858D551-15B1-9C44-A4A3-64D40101F6C0}" type="slidenum">
              <a:rPr lang="en-US" smtClean="0"/>
              <a:pPr>
                <a:defRPr/>
              </a:pPr>
              <a:t>38</a:t>
            </a:fld>
            <a:endParaRPr lang="en-US" dirty="0"/>
          </a:p>
        </p:txBody>
      </p:sp>
      <p:graphicFrame>
        <p:nvGraphicFramePr>
          <p:cNvPr id="5" name="Diagram 4"/>
          <p:cNvGraphicFramePr/>
          <p:nvPr>
            <p:extLst>
              <p:ext uri="{D42A27DB-BD31-4B8C-83A1-F6EECF244321}">
                <p14:modId xmlns:p14="http://schemas.microsoft.com/office/powerpoint/2010/main" val="226732883"/>
              </p:ext>
            </p:extLst>
          </p:nvPr>
        </p:nvGraphicFramePr>
        <p:xfrm>
          <a:off x="1764410" y="2039470"/>
          <a:ext cx="6189727" cy="48319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184489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5">
                                            <p:graphicEl>
                                              <a:dgm id="{28900049-0519-FC44-8A26-023E9C93DB39}"/>
                                            </p:graphicEl>
                                          </p:spTgt>
                                        </p:tgtEl>
                                        <p:attrNameLst>
                                          <p:attrName>style.visibility</p:attrName>
                                        </p:attrNameLst>
                                      </p:cBhvr>
                                      <p:to>
                                        <p:strVal val="visible"/>
                                      </p:to>
                                    </p:set>
                                    <p:animEffect transition="in" filter="wheel(3)">
                                      <p:cBhvr>
                                        <p:cTn id="7" dur="1000"/>
                                        <p:tgtEl>
                                          <p:spTgt spid="5">
                                            <p:graphicEl>
                                              <a:dgm id="{28900049-0519-FC44-8A26-023E9C93DB39}"/>
                                            </p:graphicEl>
                                          </p:spTgt>
                                        </p:tgtEl>
                                      </p:cBhvr>
                                    </p:animEffect>
                                  </p:childTnLst>
                                </p:cTn>
                              </p:par>
                              <p:par>
                                <p:cTn id="8" presetID="21" presetClass="entr" presetSubtype="3" fill="hold" grpId="0" nodeType="withEffect">
                                  <p:stCondLst>
                                    <p:cond delay="0"/>
                                  </p:stCondLst>
                                  <p:childTnLst>
                                    <p:set>
                                      <p:cBhvr>
                                        <p:cTn id="9" dur="1" fill="hold">
                                          <p:stCondLst>
                                            <p:cond delay="0"/>
                                          </p:stCondLst>
                                        </p:cTn>
                                        <p:tgtEl>
                                          <p:spTgt spid="5">
                                            <p:graphicEl>
                                              <a:dgm id="{DE2311EB-9CCF-BC48-B036-F61E88EC2C44}"/>
                                            </p:graphicEl>
                                          </p:spTgt>
                                        </p:tgtEl>
                                        <p:attrNameLst>
                                          <p:attrName>style.visibility</p:attrName>
                                        </p:attrNameLst>
                                      </p:cBhvr>
                                      <p:to>
                                        <p:strVal val="visible"/>
                                      </p:to>
                                    </p:set>
                                    <p:animEffect transition="in" filter="wheel(3)">
                                      <p:cBhvr>
                                        <p:cTn id="10" dur="1000"/>
                                        <p:tgtEl>
                                          <p:spTgt spid="5">
                                            <p:graphicEl>
                                              <a:dgm id="{DE2311EB-9CCF-BC48-B036-F61E88EC2C44}"/>
                                            </p:graphicEl>
                                          </p:spTgt>
                                        </p:tgtEl>
                                      </p:cBhvr>
                                    </p:animEffect>
                                  </p:childTnLst>
                                </p:cTn>
                              </p:par>
                              <p:par>
                                <p:cTn id="11" presetID="21" presetClass="entr" presetSubtype="3" fill="hold" grpId="0" nodeType="withEffect">
                                  <p:stCondLst>
                                    <p:cond delay="0"/>
                                  </p:stCondLst>
                                  <p:childTnLst>
                                    <p:set>
                                      <p:cBhvr>
                                        <p:cTn id="12" dur="1" fill="hold">
                                          <p:stCondLst>
                                            <p:cond delay="0"/>
                                          </p:stCondLst>
                                        </p:cTn>
                                        <p:tgtEl>
                                          <p:spTgt spid="5">
                                            <p:graphicEl>
                                              <a:dgm id="{0C8F8185-4801-F649-B88A-7B2BFF7FCE92}"/>
                                            </p:graphicEl>
                                          </p:spTgt>
                                        </p:tgtEl>
                                        <p:attrNameLst>
                                          <p:attrName>style.visibility</p:attrName>
                                        </p:attrNameLst>
                                      </p:cBhvr>
                                      <p:to>
                                        <p:strVal val="visible"/>
                                      </p:to>
                                    </p:set>
                                    <p:animEffect transition="in" filter="wheel(3)">
                                      <p:cBhvr>
                                        <p:cTn id="13" dur="1000"/>
                                        <p:tgtEl>
                                          <p:spTgt spid="5">
                                            <p:graphicEl>
                                              <a:dgm id="{0C8F8185-4801-F649-B88A-7B2BFF7FCE92}"/>
                                            </p:graphicEl>
                                          </p:spTgt>
                                        </p:tgtEl>
                                      </p:cBhvr>
                                    </p:animEffect>
                                  </p:childTnLst>
                                </p:cTn>
                              </p:par>
                              <p:par>
                                <p:cTn id="14" presetID="21" presetClass="entr" presetSubtype="3" fill="hold" grpId="0" nodeType="withEffect">
                                  <p:stCondLst>
                                    <p:cond delay="0"/>
                                  </p:stCondLst>
                                  <p:childTnLst>
                                    <p:set>
                                      <p:cBhvr>
                                        <p:cTn id="15" dur="1" fill="hold">
                                          <p:stCondLst>
                                            <p:cond delay="0"/>
                                          </p:stCondLst>
                                        </p:cTn>
                                        <p:tgtEl>
                                          <p:spTgt spid="5">
                                            <p:graphicEl>
                                              <a:dgm id="{42CE311E-5441-2B4B-B7B4-2B7DC4D4CCD2}"/>
                                            </p:graphicEl>
                                          </p:spTgt>
                                        </p:tgtEl>
                                        <p:attrNameLst>
                                          <p:attrName>style.visibility</p:attrName>
                                        </p:attrNameLst>
                                      </p:cBhvr>
                                      <p:to>
                                        <p:strVal val="visible"/>
                                      </p:to>
                                    </p:set>
                                    <p:animEffect transition="in" filter="wheel(3)">
                                      <p:cBhvr>
                                        <p:cTn id="16" dur="1000"/>
                                        <p:tgtEl>
                                          <p:spTgt spid="5">
                                            <p:graphicEl>
                                              <a:dgm id="{42CE311E-5441-2B4B-B7B4-2B7DC4D4CCD2}"/>
                                            </p:graphicEl>
                                          </p:spTgt>
                                        </p:tgtEl>
                                      </p:cBhvr>
                                    </p:animEffect>
                                  </p:childTnLst>
                                </p:cTn>
                              </p:par>
                              <p:par>
                                <p:cTn id="17" presetID="21" presetClass="entr" presetSubtype="3" fill="hold" grpId="0" nodeType="withEffect">
                                  <p:stCondLst>
                                    <p:cond delay="0"/>
                                  </p:stCondLst>
                                  <p:childTnLst>
                                    <p:set>
                                      <p:cBhvr>
                                        <p:cTn id="18" dur="1" fill="hold">
                                          <p:stCondLst>
                                            <p:cond delay="0"/>
                                          </p:stCondLst>
                                        </p:cTn>
                                        <p:tgtEl>
                                          <p:spTgt spid="5">
                                            <p:graphicEl>
                                              <a:dgm id="{94586FE7-3003-B847-A994-37647021F77F}"/>
                                            </p:graphicEl>
                                          </p:spTgt>
                                        </p:tgtEl>
                                        <p:attrNameLst>
                                          <p:attrName>style.visibility</p:attrName>
                                        </p:attrNameLst>
                                      </p:cBhvr>
                                      <p:to>
                                        <p:strVal val="visible"/>
                                      </p:to>
                                    </p:set>
                                    <p:animEffect transition="in" filter="wheel(3)">
                                      <p:cBhvr>
                                        <p:cTn id="19" dur="1000"/>
                                        <p:tgtEl>
                                          <p:spTgt spid="5">
                                            <p:graphicEl>
                                              <a:dgm id="{94586FE7-3003-B847-A994-37647021F77F}"/>
                                            </p:graphicEl>
                                          </p:spTgt>
                                        </p:tgtEl>
                                      </p:cBhvr>
                                    </p:animEffect>
                                  </p:childTnLst>
                                </p:cTn>
                              </p:par>
                              <p:par>
                                <p:cTn id="20" presetID="21" presetClass="entr" presetSubtype="3" fill="hold" grpId="0" nodeType="withEffect">
                                  <p:stCondLst>
                                    <p:cond delay="0"/>
                                  </p:stCondLst>
                                  <p:childTnLst>
                                    <p:set>
                                      <p:cBhvr>
                                        <p:cTn id="21" dur="1" fill="hold">
                                          <p:stCondLst>
                                            <p:cond delay="0"/>
                                          </p:stCondLst>
                                        </p:cTn>
                                        <p:tgtEl>
                                          <p:spTgt spid="5">
                                            <p:graphicEl>
                                              <a:dgm id="{7C8CE69A-B3C1-E74E-B61A-B33F38BCDCAE}"/>
                                            </p:graphicEl>
                                          </p:spTgt>
                                        </p:tgtEl>
                                        <p:attrNameLst>
                                          <p:attrName>style.visibility</p:attrName>
                                        </p:attrNameLst>
                                      </p:cBhvr>
                                      <p:to>
                                        <p:strVal val="visible"/>
                                      </p:to>
                                    </p:set>
                                    <p:animEffect transition="in" filter="wheel(3)">
                                      <p:cBhvr>
                                        <p:cTn id="22" dur="1000"/>
                                        <p:tgtEl>
                                          <p:spTgt spid="5">
                                            <p:graphicEl>
                                              <a:dgm id="{7C8CE69A-B3C1-E74E-B61A-B33F38BCDCA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a:t>… and through </a:t>
            </a:r>
            <a:r>
              <a:rPr lang="en-US" dirty="0"/>
              <a:t>transparency and accountability</a:t>
            </a:r>
          </a:p>
        </p:txBody>
      </p:sp>
      <p:sp>
        <p:nvSpPr>
          <p:cNvPr id="3" name="Content Placeholder 2"/>
          <p:cNvSpPr>
            <a:spLocks noGrp="1"/>
          </p:cNvSpPr>
          <p:nvPr>
            <p:ph idx="1"/>
          </p:nvPr>
        </p:nvSpPr>
        <p:spPr/>
        <p:txBody>
          <a:bodyPr>
            <a:noAutofit/>
          </a:bodyPr>
          <a:lstStyle/>
          <a:p>
            <a:pPr marL="0" lvl="1" indent="0">
              <a:buNone/>
            </a:pPr>
            <a:r>
              <a:rPr lang="en-US" b="1" dirty="0"/>
              <a:t>Transparency: </a:t>
            </a:r>
            <a:endParaRPr lang="en-US" dirty="0"/>
          </a:p>
          <a:p>
            <a:pPr marL="320040" lvl="1">
              <a:buSzPct val="65000"/>
              <a:buFont typeface="Lucida Grande"/>
              <a:buChar char="▶"/>
            </a:pPr>
            <a:r>
              <a:rPr lang="en-US" i="1" dirty="0"/>
              <a:t>What: </a:t>
            </a:r>
            <a:r>
              <a:rPr lang="en-US" dirty="0"/>
              <a:t>Visibility and accessibility of information. </a:t>
            </a:r>
          </a:p>
          <a:p>
            <a:pPr marL="320040" lvl="1">
              <a:buSzPct val="65000"/>
              <a:buFont typeface="Lucida Grande"/>
              <a:buChar char="▶"/>
            </a:pPr>
            <a:r>
              <a:rPr lang="en-US" i="1" dirty="0"/>
              <a:t>How: </a:t>
            </a:r>
            <a:r>
              <a:rPr lang="en-US" dirty="0"/>
              <a:t>The quality of being open, honest and without secrets.</a:t>
            </a:r>
          </a:p>
          <a:p>
            <a:pPr marL="0" lvl="1" indent="0">
              <a:buSzPct val="65000"/>
              <a:buNone/>
            </a:pPr>
            <a:r>
              <a:rPr lang="en-US" dirty="0"/>
              <a:t> </a:t>
            </a:r>
            <a:endParaRPr lang="en-US" b="1" dirty="0">
              <a:latin typeface="Tahoma" charset="0"/>
              <a:ea typeface="Tahoma" charset="0"/>
              <a:cs typeface="Tahoma" charset="0"/>
            </a:endParaRPr>
          </a:p>
          <a:p>
            <a:pPr marL="0" indent="0">
              <a:buNone/>
            </a:pPr>
            <a:r>
              <a:rPr lang="en-US" b="1" dirty="0">
                <a:latin typeface="Tahoma" charset="0"/>
                <a:ea typeface="Tahoma" charset="0"/>
                <a:cs typeface="Tahoma" charset="0"/>
              </a:rPr>
              <a:t>Accountability: </a:t>
            </a:r>
          </a:p>
          <a:p>
            <a:r>
              <a:rPr lang="en-US" i="1" dirty="0">
                <a:latin typeface="Tahoma" charset="0"/>
                <a:ea typeface="Tahoma" charset="0"/>
                <a:cs typeface="Tahoma" charset="0"/>
              </a:rPr>
              <a:t>It’s about everybody else: </a:t>
            </a:r>
            <a:r>
              <a:rPr lang="en-US" dirty="0">
                <a:latin typeface="Tahoma" charset="0"/>
                <a:ea typeface="Tahoma" charset="0"/>
                <a:cs typeface="Tahoma" charset="0"/>
              </a:rPr>
              <a:t>“If others were finally held accountable, the organization would run much more effectively.”</a:t>
            </a:r>
          </a:p>
          <a:p>
            <a:r>
              <a:rPr lang="en-US" i="1" dirty="0">
                <a:latin typeface="Tahoma" charset="0"/>
                <a:ea typeface="Tahoma" charset="0"/>
                <a:cs typeface="Tahoma" charset="0"/>
              </a:rPr>
              <a:t>It starts with me: </a:t>
            </a:r>
            <a:r>
              <a:rPr lang="en-US" dirty="0">
                <a:latin typeface="Tahoma" charset="0"/>
                <a:ea typeface="Tahoma" charset="0"/>
                <a:cs typeface="Tahoma" charset="0"/>
              </a:rPr>
              <a:t>“I’m willing and able to hold myself accountable to the decisions we make collectively.” </a:t>
            </a:r>
          </a:p>
        </p:txBody>
      </p:sp>
      <p:sp>
        <p:nvSpPr>
          <p:cNvPr id="4" name="Slide Number Placeholder 3"/>
          <p:cNvSpPr>
            <a:spLocks noGrp="1"/>
          </p:cNvSpPr>
          <p:nvPr>
            <p:ph type="sldNum" sz="quarter" idx="10"/>
          </p:nvPr>
        </p:nvSpPr>
        <p:spPr/>
        <p:txBody>
          <a:bodyPr/>
          <a:lstStyle/>
          <a:p>
            <a:pPr>
              <a:defRPr/>
            </a:pPr>
            <a:fld id="{9858D551-15B1-9C44-A4A3-64D40101F6C0}" type="slidenum">
              <a:rPr lang="en-US" smtClean="0"/>
              <a:pPr>
                <a:defRPr/>
              </a:pPr>
              <a:t>39</a:t>
            </a:fld>
            <a:endParaRPr lang="en-US" dirty="0"/>
          </a:p>
        </p:txBody>
      </p:sp>
      <p:sp>
        <p:nvSpPr>
          <p:cNvPr id="6" name="TextBox 5"/>
          <p:cNvSpPr txBox="1"/>
          <p:nvPr/>
        </p:nvSpPr>
        <p:spPr>
          <a:xfrm>
            <a:off x="952500" y="5185030"/>
            <a:ext cx="7810499" cy="817880"/>
          </a:xfrm>
          <a:prstGeom prst="round2DiagRect">
            <a:avLst>
              <a:gd name="adj1" fmla="val 37480"/>
              <a:gd name="adj2" fmla="val 0"/>
            </a:avLst>
          </a:prstGeom>
          <a:solidFill>
            <a:srgbClr val="6A97D0"/>
          </a:solidFill>
          <a:ln w="25400">
            <a:noFill/>
          </a:ln>
          <a:effectLst/>
        </p:spPr>
        <p:txBody>
          <a:bodyPr wrap="square" rtlCol="0" anchor="ctr" anchorCtr="0">
            <a:noAutofit/>
          </a:bodyPr>
          <a:lstStyle/>
          <a:p>
            <a:pPr marL="0" indent="0" algn="ctr">
              <a:buNone/>
            </a:pPr>
            <a:r>
              <a:rPr lang="en-US" sz="2000" dirty="0">
                <a:solidFill>
                  <a:srgbClr val="404040"/>
                </a:solidFill>
                <a:latin typeface="Tahoma" charset="0"/>
                <a:ea typeface="Tahoma" charset="0"/>
                <a:cs typeface="Tahoma" charset="0"/>
              </a:rPr>
              <a:t>It’s about words </a:t>
            </a:r>
            <a:r>
              <a:rPr lang="en-US" sz="2000" b="1" dirty="0">
                <a:solidFill>
                  <a:srgbClr val="404040"/>
                </a:solidFill>
                <a:latin typeface="Tahoma" charset="0"/>
                <a:ea typeface="Tahoma" charset="0"/>
                <a:cs typeface="Tahoma" charset="0"/>
              </a:rPr>
              <a:t>and </a:t>
            </a:r>
            <a:r>
              <a:rPr lang="en-US" sz="2000" dirty="0">
                <a:solidFill>
                  <a:srgbClr val="404040"/>
                </a:solidFill>
                <a:latin typeface="Tahoma" charset="0"/>
                <a:ea typeface="Tahoma" charset="0"/>
                <a:cs typeface="Tahoma" charset="0"/>
              </a:rPr>
              <a:t>actions.</a:t>
            </a:r>
            <a:endParaRPr lang="en-US" sz="2000" b="1" dirty="0">
              <a:solidFill>
                <a:srgbClr val="404040"/>
              </a:solidFill>
              <a:latin typeface="Tahoma" charset="0"/>
              <a:ea typeface="Tahoma" charset="0"/>
              <a:cs typeface="Tahoma" charset="0"/>
            </a:endParaRPr>
          </a:p>
        </p:txBody>
      </p:sp>
    </p:spTree>
    <p:extLst>
      <p:ext uri="{BB962C8B-B14F-4D97-AF65-F5344CB8AC3E}">
        <p14:creationId xmlns:p14="http://schemas.microsoft.com/office/powerpoint/2010/main" val="170795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agenda</a:t>
            </a:r>
          </a:p>
        </p:txBody>
      </p:sp>
      <p:sp>
        <p:nvSpPr>
          <p:cNvPr id="4" name="Slide Number Placeholder 3"/>
          <p:cNvSpPr>
            <a:spLocks noGrp="1"/>
          </p:cNvSpPr>
          <p:nvPr>
            <p:ph type="sldNum" sz="quarter" idx="10"/>
          </p:nvPr>
        </p:nvSpPr>
        <p:spPr/>
        <p:txBody>
          <a:bodyPr/>
          <a:lstStyle/>
          <a:p>
            <a:pPr>
              <a:defRPr/>
            </a:pPr>
            <a:fld id="{9858D551-15B1-9C44-A4A3-64D40101F6C0}" type="slidenum">
              <a:rPr lang="en-US" smtClean="0"/>
              <a:pPr>
                <a:defRPr/>
              </a:pPr>
              <a:t>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799852254"/>
              </p:ext>
            </p:extLst>
          </p:nvPr>
        </p:nvGraphicFramePr>
        <p:xfrm>
          <a:off x="942446" y="1676397"/>
          <a:ext cx="7820554" cy="4686304"/>
        </p:xfrm>
        <a:graphic>
          <a:graphicData uri="http://schemas.openxmlformats.org/drawingml/2006/table">
            <a:tbl>
              <a:tblPr firstRow="1" bandRow="1">
                <a:tableStyleId>{5C22544A-7EE6-4342-B048-85BDC9FD1C3A}</a:tableStyleId>
              </a:tblPr>
              <a:tblGrid>
                <a:gridCol w="652674">
                  <a:extLst>
                    <a:ext uri="{9D8B030D-6E8A-4147-A177-3AD203B41FA5}">
                      <a16:colId xmlns:a16="http://schemas.microsoft.com/office/drawing/2014/main" xmlns="" val="20000"/>
                    </a:ext>
                  </a:extLst>
                </a:gridCol>
                <a:gridCol w="7167880">
                  <a:extLst>
                    <a:ext uri="{9D8B030D-6E8A-4147-A177-3AD203B41FA5}">
                      <a16:colId xmlns:a16="http://schemas.microsoft.com/office/drawing/2014/main" xmlns="" val="20001"/>
                    </a:ext>
                  </a:extLst>
                </a:gridCol>
              </a:tblGrid>
              <a:tr h="669472">
                <a:tc>
                  <a:txBody>
                    <a:bodyPr/>
                    <a:lstStyle/>
                    <a:p>
                      <a:pPr algn="ctr"/>
                      <a:r>
                        <a:rPr lang="en-US" sz="2400" b="1" dirty="0">
                          <a:solidFill>
                            <a:srgbClr val="6A97D0"/>
                          </a:solidFill>
                          <a:latin typeface="Tahoma"/>
                          <a:cs typeface="Tahoma"/>
                        </a:rPr>
                        <a:t>1</a:t>
                      </a:r>
                    </a:p>
                  </a:txBody>
                  <a:tcPr marL="0" marR="0" marT="0" marB="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spcBef>
                          <a:spcPts val="960"/>
                        </a:spcBef>
                        <a:spcAft>
                          <a:spcPts val="384"/>
                        </a:spcAft>
                        <a:buSzPct val="100000"/>
                        <a:buNone/>
                      </a:pPr>
                      <a:r>
                        <a:rPr lang="en-US" sz="1800" b="0" dirty="0">
                          <a:solidFill>
                            <a:srgbClr val="404040"/>
                          </a:solidFill>
                          <a:latin typeface="Tahoma"/>
                          <a:cs typeface="Tahoma"/>
                        </a:rPr>
                        <a:t>Welcome, introductions, purpose of session </a:t>
                      </a:r>
                    </a:p>
                  </a:txBody>
                  <a:tcPr marL="0" marR="0" marT="0" marB="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669472">
                <a:tc>
                  <a:txBody>
                    <a:bodyPr/>
                    <a:lstStyle/>
                    <a:p>
                      <a:pPr algn="ctr"/>
                      <a:r>
                        <a:rPr lang="en-US" sz="2400" b="1" dirty="0">
                          <a:solidFill>
                            <a:srgbClr val="6A97D0"/>
                          </a:solidFill>
                          <a:latin typeface="Tahoma"/>
                          <a:cs typeface="Tahoma"/>
                        </a:rPr>
                        <a:t>2</a:t>
                      </a:r>
                    </a:p>
                  </a:txBody>
                  <a:tcPr marL="0" marR="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spcBef>
                          <a:spcPts val="960"/>
                        </a:spcBef>
                        <a:spcAft>
                          <a:spcPts val="384"/>
                        </a:spcAft>
                        <a:buSzPct val="100000"/>
                        <a:buNone/>
                      </a:pPr>
                      <a:r>
                        <a:rPr lang="en-US" sz="1800" dirty="0">
                          <a:solidFill>
                            <a:srgbClr val="404040"/>
                          </a:solidFill>
                          <a:latin typeface="Tahoma"/>
                          <a:cs typeface="Tahoma"/>
                        </a:rPr>
                        <a:t>Challenges of loosely coupled systems</a:t>
                      </a:r>
                    </a:p>
                  </a:txBody>
                  <a:tcPr marL="0" marR="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669472">
                <a:tc>
                  <a:txBody>
                    <a:bodyPr/>
                    <a:lstStyle/>
                    <a:p>
                      <a:pPr algn="ctr"/>
                      <a:r>
                        <a:rPr lang="en-US" sz="2400" b="1" dirty="0">
                          <a:solidFill>
                            <a:srgbClr val="6A97D0"/>
                          </a:solidFill>
                          <a:latin typeface="Tahoma"/>
                          <a:cs typeface="Tahoma"/>
                        </a:rPr>
                        <a:t>3</a:t>
                      </a:r>
                    </a:p>
                  </a:txBody>
                  <a:tcPr marL="0" marR="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spcBef>
                          <a:spcPts val="960"/>
                        </a:spcBef>
                        <a:spcAft>
                          <a:spcPts val="384"/>
                        </a:spcAft>
                        <a:buSzPct val="100000"/>
                        <a:buNone/>
                      </a:pPr>
                      <a:r>
                        <a:rPr lang="en-US" sz="1800" dirty="0">
                          <a:solidFill>
                            <a:srgbClr val="404040"/>
                          </a:solidFill>
                          <a:latin typeface="Tahoma"/>
                          <a:cs typeface="Tahoma"/>
                        </a:rPr>
                        <a:t>Approaches to working in loosely</a:t>
                      </a:r>
                      <a:r>
                        <a:rPr lang="en-US" sz="1800" baseline="0" dirty="0">
                          <a:solidFill>
                            <a:srgbClr val="404040"/>
                          </a:solidFill>
                          <a:latin typeface="Tahoma"/>
                          <a:cs typeface="Tahoma"/>
                        </a:rPr>
                        <a:t> coupled systems</a:t>
                      </a:r>
                      <a:endParaRPr lang="en-US" sz="1800" dirty="0">
                        <a:solidFill>
                          <a:srgbClr val="404040"/>
                        </a:solidFill>
                        <a:latin typeface="Tahoma"/>
                        <a:cs typeface="Tahoma"/>
                      </a:endParaRPr>
                    </a:p>
                  </a:txBody>
                  <a:tcPr marL="0" marR="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669472">
                <a:tc>
                  <a:txBody>
                    <a:bodyPr/>
                    <a:lstStyle/>
                    <a:p>
                      <a:pPr algn="ctr"/>
                      <a:endParaRPr lang="en-US" sz="2400" b="1" dirty="0">
                        <a:solidFill>
                          <a:srgbClr val="6A97D0"/>
                        </a:solidFill>
                        <a:latin typeface="Tahoma"/>
                        <a:cs typeface="Tahoma"/>
                      </a:endParaRPr>
                    </a:p>
                  </a:txBody>
                  <a:tcPr marL="0" marR="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20040" marR="0" indent="-320040" algn="l" defTabSz="914400" rtl="0" eaLnBrk="1" fontAlgn="auto" latinLnBrk="0" hangingPunct="1">
                        <a:lnSpc>
                          <a:spcPct val="100000"/>
                        </a:lnSpc>
                        <a:spcBef>
                          <a:spcPts val="0"/>
                        </a:spcBef>
                        <a:spcAft>
                          <a:spcPts val="0"/>
                        </a:spcAft>
                        <a:buClr>
                          <a:srgbClr val="AE4A32"/>
                        </a:buClr>
                        <a:buSzPct val="65000"/>
                        <a:buFont typeface="LucidaGrande" charset="0"/>
                        <a:buChar char="▶"/>
                        <a:tabLst/>
                        <a:defRPr/>
                      </a:pPr>
                      <a:r>
                        <a:rPr lang="en-US" sz="1800" baseline="0" dirty="0">
                          <a:solidFill>
                            <a:srgbClr val="404040"/>
                          </a:solidFill>
                          <a:latin typeface="Tahoma"/>
                          <a:cs typeface="Tahoma"/>
                        </a:rPr>
                        <a:t>Creating </a:t>
                      </a:r>
                      <a:r>
                        <a:rPr lang="en-US" sz="1800" b="1" baseline="0" dirty="0">
                          <a:solidFill>
                            <a:srgbClr val="404040"/>
                          </a:solidFill>
                          <a:latin typeface="Tahoma"/>
                          <a:cs typeface="Tahoma"/>
                        </a:rPr>
                        <a:t>productive leadership pairs</a:t>
                      </a:r>
                      <a:r>
                        <a:rPr lang="en-US" sz="1800" baseline="0" dirty="0">
                          <a:solidFill>
                            <a:srgbClr val="404040"/>
                          </a:solidFill>
                          <a:latin typeface="Tahoma"/>
                          <a:cs typeface="Tahoma"/>
                        </a:rPr>
                        <a:t> across the judicial- administrative boundary </a:t>
                      </a:r>
                      <a:endParaRPr lang="en-US" sz="1800" dirty="0">
                        <a:solidFill>
                          <a:srgbClr val="404040"/>
                        </a:solidFill>
                        <a:latin typeface="Tahoma"/>
                        <a:cs typeface="Tahoma"/>
                      </a:endParaRPr>
                    </a:p>
                  </a:txBody>
                  <a:tcPr marL="0" marR="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669472">
                <a:tc>
                  <a:txBody>
                    <a:bodyPr/>
                    <a:lstStyle/>
                    <a:p>
                      <a:pPr algn="ctr"/>
                      <a:endParaRPr lang="en-US" sz="2400" b="1" dirty="0">
                        <a:solidFill>
                          <a:srgbClr val="6A97D0"/>
                        </a:solidFill>
                        <a:latin typeface="Tahoma"/>
                        <a:cs typeface="Tahoma"/>
                      </a:endParaRPr>
                    </a:p>
                  </a:txBody>
                  <a:tcPr marL="0" marR="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20040" marR="0" indent="-320040" algn="l" defTabSz="914400" rtl="0" eaLnBrk="1" fontAlgn="auto" latinLnBrk="0" hangingPunct="1">
                        <a:lnSpc>
                          <a:spcPct val="100000"/>
                        </a:lnSpc>
                        <a:spcBef>
                          <a:spcPts val="0"/>
                        </a:spcBef>
                        <a:spcAft>
                          <a:spcPts val="0"/>
                        </a:spcAft>
                        <a:buClr>
                          <a:srgbClr val="AE4A32"/>
                        </a:buClr>
                        <a:buSzPct val="65000"/>
                        <a:buFont typeface="LucidaGrande" charset="0"/>
                        <a:buChar char="▶"/>
                        <a:tabLst/>
                        <a:defRPr/>
                      </a:pPr>
                      <a:r>
                        <a:rPr kumimoji="0" lang="en-US" sz="1800" kern="1200" dirty="0">
                          <a:solidFill>
                            <a:srgbClr val="404040"/>
                          </a:solidFill>
                          <a:latin typeface="Tahoma"/>
                          <a:ea typeface="+mn-ea"/>
                          <a:cs typeface="Tahoma"/>
                        </a:rPr>
                        <a:t>Clarifying roles through </a:t>
                      </a:r>
                      <a:r>
                        <a:rPr kumimoji="0" lang="en-US" sz="1800" b="1" kern="1200" dirty="0">
                          <a:solidFill>
                            <a:srgbClr val="404040"/>
                          </a:solidFill>
                          <a:latin typeface="Tahoma"/>
                          <a:ea typeface="+mn-ea"/>
                          <a:cs typeface="Tahoma"/>
                        </a:rPr>
                        <a:t>Decision Charting</a:t>
                      </a:r>
                    </a:p>
                  </a:txBody>
                  <a:tcPr marL="0" marR="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669472">
                <a:tc>
                  <a:txBody>
                    <a:bodyPr/>
                    <a:lstStyle/>
                    <a:p>
                      <a:pPr algn="ctr"/>
                      <a:endParaRPr lang="en-US" sz="2400" b="1" dirty="0">
                        <a:solidFill>
                          <a:srgbClr val="6A97D0"/>
                        </a:solidFill>
                        <a:latin typeface="Tahoma"/>
                        <a:cs typeface="Tahoma"/>
                      </a:endParaRPr>
                    </a:p>
                  </a:txBody>
                  <a:tcPr marL="0" marR="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20040" marR="0" indent="-320040" algn="l" defTabSz="914400" rtl="0" eaLnBrk="1" fontAlgn="auto" latinLnBrk="0" hangingPunct="1">
                        <a:lnSpc>
                          <a:spcPct val="100000"/>
                        </a:lnSpc>
                        <a:spcBef>
                          <a:spcPts val="0"/>
                        </a:spcBef>
                        <a:spcAft>
                          <a:spcPts val="0"/>
                        </a:spcAft>
                        <a:buClr>
                          <a:srgbClr val="AE4A32"/>
                        </a:buClr>
                        <a:buSzPct val="65000"/>
                        <a:buFont typeface="LucidaGrande" charset="0"/>
                        <a:buChar char="▶"/>
                        <a:tabLst/>
                        <a:defRPr/>
                      </a:pPr>
                      <a:r>
                        <a:rPr lang="en-US" sz="1800" b="1" dirty="0">
                          <a:solidFill>
                            <a:srgbClr val="404040"/>
                          </a:solidFill>
                          <a:latin typeface="Tahoma"/>
                          <a:cs typeface="Tahoma"/>
                        </a:rPr>
                        <a:t>Communication practices </a:t>
                      </a:r>
                      <a:r>
                        <a:rPr lang="en-US" sz="1800" dirty="0">
                          <a:solidFill>
                            <a:srgbClr val="404040"/>
                          </a:solidFill>
                          <a:latin typeface="Tahoma"/>
                          <a:cs typeface="Tahoma"/>
                        </a:rPr>
                        <a:t>to build trust and support good</a:t>
                      </a:r>
                      <a:r>
                        <a:rPr lang="en-US" sz="1800" baseline="0" dirty="0">
                          <a:solidFill>
                            <a:srgbClr val="404040"/>
                          </a:solidFill>
                          <a:latin typeface="Tahoma"/>
                          <a:cs typeface="Tahoma"/>
                        </a:rPr>
                        <a:t> </a:t>
                      </a:r>
                      <a:r>
                        <a:rPr lang="en-US" sz="1800" dirty="0">
                          <a:solidFill>
                            <a:srgbClr val="404040"/>
                          </a:solidFill>
                          <a:latin typeface="Tahoma"/>
                          <a:cs typeface="Tahoma"/>
                        </a:rPr>
                        <a:t>governance</a:t>
                      </a:r>
                    </a:p>
                  </a:txBody>
                  <a:tcPr marL="0" marR="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669472">
                <a:tc>
                  <a:txBody>
                    <a:bodyPr/>
                    <a:lstStyle/>
                    <a:p>
                      <a:pPr algn="ctr"/>
                      <a:r>
                        <a:rPr lang="en-US" sz="2400" b="1" dirty="0">
                          <a:solidFill>
                            <a:srgbClr val="6A97D0"/>
                          </a:solidFill>
                          <a:latin typeface="Tahoma"/>
                          <a:cs typeface="Tahoma"/>
                        </a:rPr>
                        <a:t>4</a:t>
                      </a:r>
                    </a:p>
                  </a:txBody>
                  <a:tcPr marL="0" marR="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960"/>
                        </a:spcBef>
                        <a:spcAft>
                          <a:spcPts val="384"/>
                        </a:spcAft>
                        <a:buClrTx/>
                        <a:buSzPct val="100000"/>
                        <a:buFont typeface="+mj-lt"/>
                        <a:buNone/>
                        <a:tabLst/>
                        <a:defRPr/>
                      </a:pPr>
                      <a:r>
                        <a:rPr lang="en-US" sz="1800" dirty="0">
                          <a:solidFill>
                            <a:srgbClr val="404040"/>
                          </a:solidFill>
                          <a:latin typeface="Tahoma"/>
                          <a:cs typeface="Tahoma"/>
                        </a:rPr>
                        <a:t>Applying these frameworks to your work</a:t>
                      </a:r>
                    </a:p>
                  </a:txBody>
                  <a:tcPr marL="0" marR="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4434807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6498" y="454897"/>
            <a:ext cx="7826502" cy="800100"/>
          </a:xfrm>
        </p:spPr>
        <p:txBody>
          <a:bodyPr/>
          <a:lstStyle/>
          <a:p>
            <a:r>
              <a:rPr lang="en-US" dirty="0"/>
              <a:t>Build the </a:t>
            </a:r>
            <a:r>
              <a:rPr lang="en-US" dirty="0">
                <a:solidFill>
                  <a:srgbClr val="AE4A32"/>
                </a:solidFill>
              </a:rPr>
              <a:t>relationship to the level of trust</a:t>
            </a:r>
          </a:p>
        </p:txBody>
      </p:sp>
      <p:sp>
        <p:nvSpPr>
          <p:cNvPr id="4" name="Slide Number Placeholder 3"/>
          <p:cNvSpPr>
            <a:spLocks noGrp="1"/>
          </p:cNvSpPr>
          <p:nvPr>
            <p:ph type="sldNum" sz="quarter" idx="10"/>
          </p:nvPr>
        </p:nvSpPr>
        <p:spPr/>
        <p:txBody>
          <a:bodyPr/>
          <a:lstStyle/>
          <a:p>
            <a:pPr>
              <a:defRPr/>
            </a:pPr>
            <a:fld id="{9858D551-15B1-9C44-A4A3-64D40101F6C0}" type="slidenum">
              <a:rPr lang="en-US" smtClean="0"/>
              <a:pPr>
                <a:defRPr/>
              </a:pPr>
              <a:t>40</a:t>
            </a:fld>
            <a:endParaRPr lang="en-US" dirty="0"/>
          </a:p>
        </p:txBody>
      </p:sp>
      <p:sp>
        <p:nvSpPr>
          <p:cNvPr id="5" name="Rectangle 3"/>
          <p:cNvSpPr>
            <a:spLocks noChangeArrowheads="1"/>
          </p:cNvSpPr>
          <p:nvPr/>
        </p:nvSpPr>
        <p:spPr bwMode="auto">
          <a:xfrm>
            <a:off x="952501" y="4178517"/>
            <a:ext cx="7810500" cy="1066800"/>
          </a:xfrm>
          <a:custGeom>
            <a:avLst/>
            <a:gdLst>
              <a:gd name="connsiteX0" fmla="*/ 0 w 7847013"/>
              <a:gd name="connsiteY0" fmla="*/ 1066800 h 1066800"/>
              <a:gd name="connsiteX1" fmla="*/ 266700 w 7847013"/>
              <a:gd name="connsiteY1" fmla="*/ 0 h 1066800"/>
              <a:gd name="connsiteX2" fmla="*/ 7847013 w 7847013"/>
              <a:gd name="connsiteY2" fmla="*/ 0 h 1066800"/>
              <a:gd name="connsiteX3" fmla="*/ 7580313 w 7847013"/>
              <a:gd name="connsiteY3" fmla="*/ 1066800 h 1066800"/>
              <a:gd name="connsiteX4" fmla="*/ 0 w 7847013"/>
              <a:gd name="connsiteY4" fmla="*/ 1066800 h 1066800"/>
              <a:gd name="connsiteX0" fmla="*/ 0 w 7847013"/>
              <a:gd name="connsiteY0" fmla="*/ 1066800 h 1066800"/>
              <a:gd name="connsiteX1" fmla="*/ 266700 w 7847013"/>
              <a:gd name="connsiteY1" fmla="*/ 0 h 1066800"/>
              <a:gd name="connsiteX2" fmla="*/ 7847013 w 7847013"/>
              <a:gd name="connsiteY2" fmla="*/ 0 h 1066800"/>
              <a:gd name="connsiteX3" fmla="*/ 7842780 w 7847013"/>
              <a:gd name="connsiteY3" fmla="*/ 1066800 h 1066800"/>
              <a:gd name="connsiteX4" fmla="*/ 0 w 7847013"/>
              <a:gd name="connsiteY4" fmla="*/ 1066800 h 106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7013" h="1066800">
                <a:moveTo>
                  <a:pt x="0" y="1066800"/>
                </a:moveTo>
                <a:lnTo>
                  <a:pt x="266700" y="0"/>
                </a:lnTo>
                <a:lnTo>
                  <a:pt x="7847013" y="0"/>
                </a:lnTo>
                <a:lnTo>
                  <a:pt x="7842780" y="1066800"/>
                </a:lnTo>
                <a:lnTo>
                  <a:pt x="0" y="1066800"/>
                </a:lnTo>
                <a:close/>
              </a:path>
            </a:pathLst>
          </a:custGeom>
          <a:solidFill>
            <a:srgbClr val="A7B9AA"/>
          </a:solidFill>
          <a:ln>
            <a:noFill/>
          </a:ln>
          <a:effectLst/>
          <a:extLst/>
        </p:spPr>
        <p:txBody>
          <a:bodyPr wrap="square" lIns="365760" anchor="ctr"/>
          <a:lstStyle/>
          <a:p>
            <a:pPr>
              <a:defRPr/>
            </a:pPr>
            <a:r>
              <a:rPr lang="en-US" sz="2000" b="1" dirty="0">
                <a:solidFill>
                  <a:srgbClr val="404040"/>
                </a:solidFill>
                <a:latin typeface="Tahoma"/>
                <a:cs typeface="Tahoma"/>
              </a:rPr>
              <a:t>Rapport</a:t>
            </a:r>
            <a:r>
              <a:rPr lang="en-US" sz="2000" dirty="0">
                <a:solidFill>
                  <a:srgbClr val="404040"/>
                </a:solidFill>
                <a:latin typeface="Tahoma"/>
                <a:cs typeface="Tahoma"/>
              </a:rPr>
              <a:t> level: Do I know you?</a:t>
            </a:r>
          </a:p>
        </p:txBody>
      </p:sp>
      <p:sp>
        <p:nvSpPr>
          <p:cNvPr id="6" name="Rectangle 4"/>
          <p:cNvSpPr>
            <a:spLocks noChangeArrowheads="1"/>
          </p:cNvSpPr>
          <p:nvPr/>
        </p:nvSpPr>
        <p:spPr bwMode="auto">
          <a:xfrm>
            <a:off x="2423160" y="2933808"/>
            <a:ext cx="6353599" cy="1066800"/>
          </a:xfrm>
          <a:custGeom>
            <a:avLst/>
            <a:gdLst>
              <a:gd name="connsiteX0" fmla="*/ 0 w 5888736"/>
              <a:gd name="connsiteY0" fmla="*/ 1066800 h 1066800"/>
              <a:gd name="connsiteX1" fmla="*/ 266700 w 5888736"/>
              <a:gd name="connsiteY1" fmla="*/ 0 h 1066800"/>
              <a:gd name="connsiteX2" fmla="*/ 5888736 w 5888736"/>
              <a:gd name="connsiteY2" fmla="*/ 0 h 1066800"/>
              <a:gd name="connsiteX3" fmla="*/ 5622036 w 5888736"/>
              <a:gd name="connsiteY3" fmla="*/ 1066800 h 1066800"/>
              <a:gd name="connsiteX4" fmla="*/ 0 w 5888736"/>
              <a:gd name="connsiteY4" fmla="*/ 1066800 h 1066800"/>
              <a:gd name="connsiteX0" fmla="*/ 0 w 5892970"/>
              <a:gd name="connsiteY0" fmla="*/ 1066800 h 1066800"/>
              <a:gd name="connsiteX1" fmla="*/ 266700 w 5892970"/>
              <a:gd name="connsiteY1" fmla="*/ 0 h 1066800"/>
              <a:gd name="connsiteX2" fmla="*/ 5888736 w 5892970"/>
              <a:gd name="connsiteY2" fmla="*/ 0 h 1066800"/>
              <a:gd name="connsiteX3" fmla="*/ 5892970 w 5892970"/>
              <a:gd name="connsiteY3" fmla="*/ 1066800 h 1066800"/>
              <a:gd name="connsiteX4" fmla="*/ 0 w 5892970"/>
              <a:gd name="connsiteY4" fmla="*/ 1066800 h 106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2970" h="1066800">
                <a:moveTo>
                  <a:pt x="0" y="1066800"/>
                </a:moveTo>
                <a:lnTo>
                  <a:pt x="266700" y="0"/>
                </a:lnTo>
                <a:lnTo>
                  <a:pt x="5888736" y="0"/>
                </a:lnTo>
                <a:cubicBezTo>
                  <a:pt x="5890147" y="355600"/>
                  <a:pt x="5891559" y="711200"/>
                  <a:pt x="5892970" y="1066800"/>
                </a:cubicBezTo>
                <a:lnTo>
                  <a:pt x="0" y="1066800"/>
                </a:lnTo>
                <a:close/>
              </a:path>
            </a:pathLst>
          </a:custGeom>
          <a:solidFill>
            <a:srgbClr val="CB9A07"/>
          </a:solidFill>
          <a:ln>
            <a:noFill/>
          </a:ln>
          <a:effectLst/>
          <a:extLst/>
        </p:spPr>
        <p:txBody>
          <a:bodyPr wrap="square" lIns="365760" anchor="ctr"/>
          <a:lstStyle/>
          <a:p>
            <a:pPr>
              <a:defRPr/>
            </a:pPr>
            <a:r>
              <a:rPr lang="en-US" sz="2000" b="1" dirty="0">
                <a:solidFill>
                  <a:srgbClr val="404040"/>
                </a:solidFill>
                <a:latin typeface="Tahoma"/>
                <a:cs typeface="Tahoma"/>
              </a:rPr>
              <a:t>Reciprocity</a:t>
            </a:r>
            <a:r>
              <a:rPr lang="en-US" sz="2000" dirty="0">
                <a:solidFill>
                  <a:srgbClr val="404040"/>
                </a:solidFill>
                <a:latin typeface="Tahoma"/>
                <a:cs typeface="Tahoma"/>
              </a:rPr>
              <a:t> level: Are you reliable?</a:t>
            </a:r>
          </a:p>
        </p:txBody>
      </p:sp>
      <p:sp>
        <p:nvSpPr>
          <p:cNvPr id="7" name="Rectangle 5"/>
          <p:cNvSpPr>
            <a:spLocks noChangeArrowheads="1"/>
          </p:cNvSpPr>
          <p:nvPr/>
        </p:nvSpPr>
        <p:spPr bwMode="auto">
          <a:xfrm>
            <a:off x="4305300" y="1689100"/>
            <a:ext cx="4467225" cy="1066800"/>
          </a:xfrm>
          <a:custGeom>
            <a:avLst/>
            <a:gdLst>
              <a:gd name="connsiteX0" fmla="*/ 0 w 3908425"/>
              <a:gd name="connsiteY0" fmla="*/ 1066800 h 1066800"/>
              <a:gd name="connsiteX1" fmla="*/ 266700 w 3908425"/>
              <a:gd name="connsiteY1" fmla="*/ 0 h 1066800"/>
              <a:gd name="connsiteX2" fmla="*/ 3908425 w 3908425"/>
              <a:gd name="connsiteY2" fmla="*/ 0 h 1066800"/>
              <a:gd name="connsiteX3" fmla="*/ 3641725 w 3908425"/>
              <a:gd name="connsiteY3" fmla="*/ 1066800 h 1066800"/>
              <a:gd name="connsiteX4" fmla="*/ 0 w 3908425"/>
              <a:gd name="connsiteY4" fmla="*/ 1066800 h 1066800"/>
              <a:gd name="connsiteX0" fmla="*/ 0 w 3908425"/>
              <a:gd name="connsiteY0" fmla="*/ 1066800 h 1066800"/>
              <a:gd name="connsiteX1" fmla="*/ 266700 w 3908425"/>
              <a:gd name="connsiteY1" fmla="*/ 0 h 1066800"/>
              <a:gd name="connsiteX2" fmla="*/ 3908425 w 3908425"/>
              <a:gd name="connsiteY2" fmla="*/ 0 h 1066800"/>
              <a:gd name="connsiteX3" fmla="*/ 3904192 w 3908425"/>
              <a:gd name="connsiteY3" fmla="*/ 1066800 h 1066800"/>
              <a:gd name="connsiteX4" fmla="*/ 0 w 3908425"/>
              <a:gd name="connsiteY4" fmla="*/ 1066800 h 106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25" h="1066800">
                <a:moveTo>
                  <a:pt x="0" y="1066800"/>
                </a:moveTo>
                <a:lnTo>
                  <a:pt x="266700" y="0"/>
                </a:lnTo>
                <a:lnTo>
                  <a:pt x="3908425" y="0"/>
                </a:lnTo>
                <a:lnTo>
                  <a:pt x="3904192" y="1066800"/>
                </a:lnTo>
                <a:lnTo>
                  <a:pt x="0" y="1066800"/>
                </a:lnTo>
                <a:close/>
              </a:path>
            </a:pathLst>
          </a:custGeom>
          <a:solidFill>
            <a:schemeClr val="accent1"/>
          </a:solidFill>
          <a:ln>
            <a:noFill/>
          </a:ln>
          <a:effectLst/>
          <a:extLst/>
        </p:spPr>
        <p:txBody>
          <a:bodyPr wrap="square" lIns="365760" anchor="ctr"/>
          <a:lstStyle/>
          <a:p>
            <a:pPr>
              <a:defRPr/>
            </a:pPr>
            <a:r>
              <a:rPr lang="en-US" sz="2000" b="1" dirty="0">
                <a:solidFill>
                  <a:srgbClr val="404040"/>
                </a:solidFill>
                <a:latin typeface="Tahoma"/>
                <a:cs typeface="Tahoma"/>
              </a:rPr>
              <a:t>Trust</a:t>
            </a:r>
            <a:r>
              <a:rPr lang="en-US" sz="2000" dirty="0">
                <a:solidFill>
                  <a:srgbClr val="404040"/>
                </a:solidFill>
                <a:latin typeface="Tahoma"/>
                <a:cs typeface="Tahoma"/>
              </a:rPr>
              <a:t> level: Will I extend myself for you? Will I give you the benefit of the doubt?</a:t>
            </a:r>
          </a:p>
        </p:txBody>
      </p:sp>
    </p:spTree>
    <p:extLst>
      <p:ext uri="{BB962C8B-B14F-4D97-AF65-F5344CB8AC3E}">
        <p14:creationId xmlns:p14="http://schemas.microsoft.com/office/powerpoint/2010/main" val="16447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195039" y="2743200"/>
            <a:ext cx="7123113" cy="850899"/>
          </a:xfrm>
        </p:spPr>
        <p:txBody>
          <a:bodyPr>
            <a:normAutofit/>
          </a:bodyPr>
          <a:lstStyle/>
          <a:p>
            <a:r>
              <a:rPr lang="en-US" dirty="0"/>
              <a:t>Improving </a:t>
            </a:r>
            <a:r>
              <a:rPr lang="en-US" dirty="0" smtClean="0"/>
              <a:t>Communication to Strengthen your Productive </a:t>
            </a:r>
            <a:r>
              <a:rPr lang="en-US" dirty="0"/>
              <a:t>P</a:t>
            </a:r>
            <a:r>
              <a:rPr lang="en-US" dirty="0" smtClean="0"/>
              <a:t>air</a:t>
            </a:r>
            <a:endParaRPr lang="en-US" dirty="0"/>
          </a:p>
        </p:txBody>
      </p:sp>
      <p:sp>
        <p:nvSpPr>
          <p:cNvPr id="4" name="Slide Number Placeholder 3"/>
          <p:cNvSpPr>
            <a:spLocks noGrp="1"/>
          </p:cNvSpPr>
          <p:nvPr>
            <p:ph type="sldNum" sz="quarter" idx="17"/>
          </p:nvPr>
        </p:nvSpPr>
        <p:spPr/>
        <p:txBody>
          <a:bodyPr/>
          <a:lstStyle/>
          <a:p>
            <a:pPr>
              <a:defRPr/>
            </a:pPr>
            <a:fld id="{17EDEAEE-4469-E945-B53C-0A8102AD5051}" type="slidenum">
              <a:rPr lang="en-US" smtClean="0"/>
              <a:pPr>
                <a:defRPr/>
              </a:pPr>
              <a:t>41</a:t>
            </a:fld>
            <a:endParaRPr lang="en-US" dirty="0"/>
          </a:p>
        </p:txBody>
      </p:sp>
    </p:spTree>
    <p:extLst>
      <p:ext uri="{BB962C8B-B14F-4D97-AF65-F5344CB8AC3E}">
        <p14:creationId xmlns:p14="http://schemas.microsoft.com/office/powerpoint/2010/main" val="14158043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practices in communication	</a:t>
            </a:r>
          </a:p>
        </p:txBody>
      </p:sp>
      <p:sp>
        <p:nvSpPr>
          <p:cNvPr id="3" name="Content Placeholder 2"/>
          <p:cNvSpPr>
            <a:spLocks noGrp="1"/>
          </p:cNvSpPr>
          <p:nvPr>
            <p:ph idx="1"/>
          </p:nvPr>
        </p:nvSpPr>
        <p:spPr/>
        <p:txBody>
          <a:bodyPr/>
          <a:lstStyle/>
          <a:p>
            <a:r>
              <a:rPr lang="en-US" dirty="0"/>
              <a:t>Use direct, honest communication</a:t>
            </a:r>
          </a:p>
          <a:p>
            <a:r>
              <a:rPr lang="en-US" dirty="0"/>
              <a:t>Provide timely feedback</a:t>
            </a:r>
          </a:p>
          <a:p>
            <a:r>
              <a:rPr lang="en-US" dirty="0"/>
              <a:t>Support decisions once they are made</a:t>
            </a:r>
          </a:p>
          <a:p>
            <a:r>
              <a:rPr lang="en-US" dirty="0"/>
              <a:t>Foster trust and open communication</a:t>
            </a:r>
          </a:p>
          <a:p>
            <a:r>
              <a:rPr lang="en-US" dirty="0"/>
              <a:t>Listen actively in important conversations</a:t>
            </a:r>
          </a:p>
          <a:p>
            <a:r>
              <a:rPr lang="en-US" dirty="0"/>
              <a:t>Ask good questions</a:t>
            </a:r>
          </a:p>
          <a:p>
            <a:r>
              <a:rPr lang="en-US" dirty="0"/>
              <a:t>Deal with conflict constructively</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2028B9BA-8F2C-1C4E-BE0F-C158AFF88D4C}" type="slidenum">
              <a:rPr lang="en-US" smtClean="0"/>
              <a:pPr>
                <a:defRPr/>
              </a:pPr>
              <a:t>42</a:t>
            </a:fld>
            <a:endParaRPr lang="en-US" dirty="0"/>
          </a:p>
        </p:txBody>
      </p:sp>
    </p:spTree>
    <p:extLst>
      <p:ext uri="{BB962C8B-B14F-4D97-AF65-F5344CB8AC3E}">
        <p14:creationId xmlns:p14="http://schemas.microsoft.com/office/powerpoint/2010/main" val="19155738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cap="all" dirty="0">
                <a:solidFill>
                  <a:srgbClr val="6A97D0"/>
                </a:solidFill>
              </a:rPr>
              <a:t>Application:</a:t>
            </a:r>
            <a:br>
              <a:rPr lang="en-US" sz="1600" cap="all" dirty="0">
                <a:solidFill>
                  <a:srgbClr val="6A97D0"/>
                </a:solidFill>
              </a:rPr>
            </a:br>
            <a:r>
              <a:rPr lang="en-US" dirty="0"/>
              <a:t>Best practices in communication</a:t>
            </a:r>
          </a:p>
        </p:txBody>
      </p:sp>
      <p:sp>
        <p:nvSpPr>
          <p:cNvPr id="3" name="Content Placeholder 2"/>
          <p:cNvSpPr>
            <a:spLocks noGrp="1"/>
          </p:cNvSpPr>
          <p:nvPr>
            <p:ph idx="1"/>
          </p:nvPr>
        </p:nvSpPr>
        <p:spPr/>
        <p:txBody>
          <a:bodyPr>
            <a:normAutofit/>
          </a:bodyPr>
          <a:lstStyle/>
          <a:p>
            <a:pPr lvl="0"/>
            <a:r>
              <a:rPr lang="en-US" dirty="0"/>
              <a:t>Review the following best practices, and assess both yourself and your organization along these dimensions:</a:t>
            </a:r>
          </a:p>
        </p:txBody>
      </p:sp>
      <p:sp>
        <p:nvSpPr>
          <p:cNvPr id="4" name="Slide Number Placeholder 3"/>
          <p:cNvSpPr>
            <a:spLocks noGrp="1"/>
          </p:cNvSpPr>
          <p:nvPr>
            <p:ph type="sldNum" sz="quarter" idx="10"/>
          </p:nvPr>
        </p:nvSpPr>
        <p:spPr/>
        <p:txBody>
          <a:bodyPr/>
          <a:lstStyle/>
          <a:p>
            <a:pPr>
              <a:defRPr/>
            </a:pPr>
            <a:fld id="{2028B9BA-8F2C-1C4E-BE0F-C158AFF88D4C}" type="slidenum">
              <a:rPr lang="en-US" smtClean="0"/>
              <a:pPr>
                <a:defRPr/>
              </a:pPr>
              <a:t>43</a:t>
            </a:fld>
            <a:endParaRPr lang="en-US" dirty="0"/>
          </a:p>
        </p:txBody>
      </p:sp>
      <p:graphicFrame>
        <p:nvGraphicFramePr>
          <p:cNvPr id="5" name="Table 4"/>
          <p:cNvGraphicFramePr>
            <a:graphicFrameLocks noGrp="1"/>
          </p:cNvGraphicFramePr>
          <p:nvPr>
            <p:extLst/>
          </p:nvPr>
        </p:nvGraphicFramePr>
        <p:xfrm>
          <a:off x="952500" y="2377758"/>
          <a:ext cx="7810500" cy="3629849"/>
        </p:xfrm>
        <a:graphic>
          <a:graphicData uri="http://schemas.openxmlformats.org/drawingml/2006/table">
            <a:tbl>
              <a:tblPr firstRow="1" bandRow="1">
                <a:tableStyleId>{5C22544A-7EE6-4342-B048-85BDC9FD1C3A}</a:tableStyleId>
              </a:tblPr>
              <a:tblGrid>
                <a:gridCol w="4012692">
                  <a:extLst>
                    <a:ext uri="{9D8B030D-6E8A-4147-A177-3AD203B41FA5}">
                      <a16:colId xmlns:a16="http://schemas.microsoft.com/office/drawing/2014/main" xmlns="" val="20000"/>
                    </a:ext>
                  </a:extLst>
                </a:gridCol>
                <a:gridCol w="1898904">
                  <a:extLst>
                    <a:ext uri="{9D8B030D-6E8A-4147-A177-3AD203B41FA5}">
                      <a16:colId xmlns:a16="http://schemas.microsoft.com/office/drawing/2014/main" xmlns="" val="20001"/>
                    </a:ext>
                  </a:extLst>
                </a:gridCol>
                <a:gridCol w="1898904">
                  <a:extLst>
                    <a:ext uri="{9D8B030D-6E8A-4147-A177-3AD203B41FA5}">
                      <a16:colId xmlns:a16="http://schemas.microsoft.com/office/drawing/2014/main" xmlns="" val="20002"/>
                    </a:ext>
                  </a:extLst>
                </a:gridCol>
              </a:tblGrid>
              <a:tr h="640562">
                <a:tc>
                  <a:txBody>
                    <a:bodyPr/>
                    <a:lstStyle/>
                    <a:p>
                      <a:r>
                        <a:rPr lang="en-US" sz="1600" dirty="0">
                          <a:solidFill>
                            <a:srgbClr val="404040"/>
                          </a:solidFill>
                          <a:latin typeface="Tahoma" charset="0"/>
                          <a:ea typeface="Tahoma" charset="0"/>
                          <a:cs typeface="Tahoma" charset="0"/>
                        </a:rPr>
                        <a:t>Practice</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A7B9AA"/>
                    </a:solidFill>
                  </a:tcPr>
                </a:tc>
                <a:tc>
                  <a:txBody>
                    <a:bodyPr/>
                    <a:lstStyle/>
                    <a:p>
                      <a:pPr algn="ctr"/>
                      <a:r>
                        <a:rPr lang="en-US" sz="1600" dirty="0">
                          <a:solidFill>
                            <a:srgbClr val="404040"/>
                          </a:solidFill>
                          <a:latin typeface="Tahoma" charset="0"/>
                          <a:ea typeface="Tahoma" charset="0"/>
                          <a:cs typeface="Tahoma" charset="0"/>
                        </a:rPr>
                        <a:t>Self </a:t>
                      </a:r>
                    </a:p>
                    <a:p>
                      <a:pPr algn="ctr"/>
                      <a:r>
                        <a:rPr lang="en-US" sz="1400" dirty="0">
                          <a:solidFill>
                            <a:srgbClr val="404040"/>
                          </a:solidFill>
                          <a:latin typeface="Tahoma" charset="0"/>
                          <a:ea typeface="Tahoma" charset="0"/>
                          <a:cs typeface="Tahoma" charset="0"/>
                        </a:rPr>
                        <a:t>(1/low - 5/high)</a:t>
                      </a:r>
                    </a:p>
                  </a:txBody>
                  <a:tcP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A7B9AA"/>
                    </a:solidFill>
                  </a:tcPr>
                </a:tc>
                <a:tc>
                  <a:txBody>
                    <a:bodyPr/>
                    <a:lstStyle/>
                    <a:p>
                      <a:pPr algn="ctr"/>
                      <a:r>
                        <a:rPr lang="en-US" sz="1600" dirty="0">
                          <a:solidFill>
                            <a:srgbClr val="404040"/>
                          </a:solidFill>
                          <a:latin typeface="Tahoma" charset="0"/>
                          <a:ea typeface="Tahoma" charset="0"/>
                          <a:cs typeface="Tahoma" charset="0"/>
                        </a:rPr>
                        <a:t>Organization</a:t>
                      </a:r>
                    </a:p>
                    <a:p>
                      <a:pPr algn="ctr"/>
                      <a:r>
                        <a:rPr lang="en-US" sz="1400" dirty="0">
                          <a:solidFill>
                            <a:srgbClr val="404040"/>
                          </a:solidFill>
                          <a:latin typeface="Tahoma" charset="0"/>
                          <a:ea typeface="Tahoma" charset="0"/>
                          <a:cs typeface="Tahoma" charset="0"/>
                        </a:rPr>
                        <a:t>(1/low - 5/high)</a:t>
                      </a:r>
                    </a:p>
                  </a:txBody>
                  <a:tcP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A7B9AA"/>
                    </a:solidFill>
                  </a:tcPr>
                </a:tc>
                <a:extLst>
                  <a:ext uri="{0D108BD9-81ED-4DB2-BD59-A6C34878D82A}">
                    <a16:rowId xmlns:a16="http://schemas.microsoft.com/office/drawing/2014/main" xmlns="" val="10000"/>
                  </a:ext>
                </a:extLst>
              </a:tr>
              <a:tr h="4270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404040"/>
                          </a:solidFill>
                          <a:latin typeface="Tahoma" charset="0"/>
                          <a:ea typeface="Tahoma" charset="0"/>
                          <a:cs typeface="Tahoma" charset="0"/>
                        </a:rPr>
                        <a:t>Use direct, honest communication</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a:endParaRPr lang="en-US" sz="1600" dirty="0">
                        <a:solidFill>
                          <a:srgbClr val="404040"/>
                        </a:solidFill>
                        <a:latin typeface="Tahoma" charset="0"/>
                        <a:ea typeface="Tahoma" charset="0"/>
                        <a:cs typeface="Tahoma" charset="0"/>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a:endParaRPr lang="en-US" sz="1600" dirty="0">
                        <a:solidFill>
                          <a:srgbClr val="404040"/>
                        </a:solidFill>
                        <a:latin typeface="Tahoma" charset="0"/>
                        <a:ea typeface="Tahoma" charset="0"/>
                        <a:cs typeface="Tahoma" charset="0"/>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extLst>
                  <a:ext uri="{0D108BD9-81ED-4DB2-BD59-A6C34878D82A}">
                    <a16:rowId xmlns:a16="http://schemas.microsoft.com/office/drawing/2014/main" xmlns="" val="10001"/>
                  </a:ext>
                </a:extLst>
              </a:tr>
              <a:tr h="427041">
                <a:tc>
                  <a:txBody>
                    <a:bodyPr/>
                    <a:lstStyle/>
                    <a:p>
                      <a:pPr algn="l"/>
                      <a:r>
                        <a:rPr lang="en-US" sz="1600" dirty="0">
                          <a:solidFill>
                            <a:srgbClr val="404040"/>
                          </a:solidFill>
                          <a:latin typeface="Tahoma" charset="0"/>
                          <a:ea typeface="Tahoma" charset="0"/>
                          <a:cs typeface="Tahoma" charset="0"/>
                        </a:rPr>
                        <a:t>Provide timely feedback</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a:endParaRPr lang="en-US" sz="1600" dirty="0">
                        <a:solidFill>
                          <a:srgbClr val="404040"/>
                        </a:solidFill>
                        <a:latin typeface="Tahoma" charset="0"/>
                        <a:ea typeface="Tahoma" charset="0"/>
                        <a:cs typeface="Tahoma" charset="0"/>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a:endParaRPr lang="en-US" sz="1600" dirty="0">
                        <a:solidFill>
                          <a:srgbClr val="404040"/>
                        </a:solidFill>
                        <a:latin typeface="Tahoma" charset="0"/>
                        <a:ea typeface="Tahoma" charset="0"/>
                        <a:cs typeface="Tahoma" charset="0"/>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extLst>
                  <a:ext uri="{0D108BD9-81ED-4DB2-BD59-A6C34878D82A}">
                    <a16:rowId xmlns:a16="http://schemas.microsoft.com/office/drawing/2014/main" xmlns="" val="10002"/>
                  </a:ext>
                </a:extLst>
              </a:tr>
              <a:tr h="427041">
                <a:tc>
                  <a:txBody>
                    <a:bodyPr/>
                    <a:lstStyle/>
                    <a:p>
                      <a:pPr algn="l"/>
                      <a:r>
                        <a:rPr lang="en-US" sz="1600" dirty="0">
                          <a:solidFill>
                            <a:srgbClr val="404040"/>
                          </a:solidFill>
                          <a:latin typeface="Tahoma" charset="0"/>
                          <a:ea typeface="Tahoma" charset="0"/>
                          <a:cs typeface="Tahoma" charset="0"/>
                        </a:rPr>
                        <a:t>Support decisions once they are made</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a:endParaRPr lang="en-US" sz="1600" dirty="0">
                        <a:solidFill>
                          <a:srgbClr val="404040"/>
                        </a:solidFill>
                        <a:latin typeface="Tahoma" charset="0"/>
                        <a:ea typeface="Tahoma" charset="0"/>
                        <a:cs typeface="Tahoma" charset="0"/>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a:endParaRPr lang="en-US" sz="1600" dirty="0">
                        <a:solidFill>
                          <a:srgbClr val="404040"/>
                        </a:solidFill>
                        <a:latin typeface="Tahoma" charset="0"/>
                        <a:ea typeface="Tahoma" charset="0"/>
                        <a:cs typeface="Tahoma" charset="0"/>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extLst>
                  <a:ext uri="{0D108BD9-81ED-4DB2-BD59-A6C34878D82A}">
                    <a16:rowId xmlns:a16="http://schemas.microsoft.com/office/drawing/2014/main" xmlns="" val="10003"/>
                  </a:ext>
                </a:extLst>
              </a:tr>
              <a:tr h="427041">
                <a:tc>
                  <a:txBody>
                    <a:bodyPr/>
                    <a:lstStyle/>
                    <a:p>
                      <a:pPr algn="l"/>
                      <a:r>
                        <a:rPr lang="en-US" sz="1600" dirty="0">
                          <a:solidFill>
                            <a:srgbClr val="404040"/>
                          </a:solidFill>
                          <a:latin typeface="Tahoma" charset="0"/>
                          <a:ea typeface="Tahoma" charset="0"/>
                          <a:cs typeface="Tahoma" charset="0"/>
                        </a:rPr>
                        <a:t>Foster trust and open communication</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a:endParaRPr lang="en-US" sz="1600" dirty="0">
                        <a:solidFill>
                          <a:srgbClr val="404040"/>
                        </a:solidFill>
                        <a:latin typeface="Tahoma" charset="0"/>
                        <a:ea typeface="Tahoma" charset="0"/>
                        <a:cs typeface="Tahoma" charset="0"/>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a:endParaRPr lang="en-US" sz="1600" dirty="0">
                        <a:solidFill>
                          <a:srgbClr val="404040"/>
                        </a:solidFill>
                        <a:latin typeface="Tahoma" charset="0"/>
                        <a:ea typeface="Tahoma" charset="0"/>
                        <a:cs typeface="Tahoma" charset="0"/>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extLst>
                  <a:ext uri="{0D108BD9-81ED-4DB2-BD59-A6C34878D82A}">
                    <a16:rowId xmlns:a16="http://schemas.microsoft.com/office/drawing/2014/main" xmlns="" val="10004"/>
                  </a:ext>
                </a:extLst>
              </a:tr>
              <a:tr h="427041">
                <a:tc>
                  <a:txBody>
                    <a:bodyPr/>
                    <a:lstStyle/>
                    <a:p>
                      <a:pPr algn="l"/>
                      <a:r>
                        <a:rPr lang="en-US" sz="1600" dirty="0">
                          <a:solidFill>
                            <a:srgbClr val="404040"/>
                          </a:solidFill>
                          <a:latin typeface="Tahoma" charset="0"/>
                          <a:ea typeface="Tahoma" charset="0"/>
                          <a:cs typeface="Tahoma" charset="0"/>
                        </a:rPr>
                        <a:t>Listen actively in important conversations</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a:endParaRPr lang="en-US" sz="1600" dirty="0">
                        <a:solidFill>
                          <a:srgbClr val="404040"/>
                        </a:solidFill>
                        <a:latin typeface="Tahoma" charset="0"/>
                        <a:ea typeface="Tahoma" charset="0"/>
                        <a:cs typeface="Tahoma" charset="0"/>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a:endParaRPr lang="en-US" sz="1600" dirty="0">
                        <a:solidFill>
                          <a:srgbClr val="404040"/>
                        </a:solidFill>
                        <a:latin typeface="Tahoma" charset="0"/>
                        <a:ea typeface="Tahoma" charset="0"/>
                        <a:cs typeface="Tahoma" charset="0"/>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extLst>
                  <a:ext uri="{0D108BD9-81ED-4DB2-BD59-A6C34878D82A}">
                    <a16:rowId xmlns:a16="http://schemas.microsoft.com/office/drawing/2014/main" xmlns="" val="10005"/>
                  </a:ext>
                </a:extLst>
              </a:tr>
              <a:tr h="427041">
                <a:tc>
                  <a:txBody>
                    <a:bodyPr/>
                    <a:lstStyle/>
                    <a:p>
                      <a:pPr algn="l"/>
                      <a:r>
                        <a:rPr lang="en-US" sz="1600" dirty="0">
                          <a:solidFill>
                            <a:srgbClr val="404040"/>
                          </a:solidFill>
                          <a:latin typeface="Tahoma" charset="0"/>
                          <a:ea typeface="Tahoma" charset="0"/>
                          <a:cs typeface="Tahoma" charset="0"/>
                        </a:rPr>
                        <a:t>Ask good questions</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a:endParaRPr lang="en-US" sz="1600" dirty="0">
                        <a:solidFill>
                          <a:srgbClr val="404040"/>
                        </a:solidFill>
                        <a:latin typeface="Tahoma" charset="0"/>
                        <a:ea typeface="Tahoma" charset="0"/>
                        <a:cs typeface="Tahoma" charset="0"/>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a:endParaRPr lang="en-US" sz="1600" dirty="0">
                        <a:solidFill>
                          <a:srgbClr val="404040"/>
                        </a:solidFill>
                        <a:latin typeface="Tahoma" charset="0"/>
                        <a:ea typeface="Tahoma" charset="0"/>
                        <a:cs typeface="Tahoma" charset="0"/>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extLst>
                  <a:ext uri="{0D108BD9-81ED-4DB2-BD59-A6C34878D82A}">
                    <a16:rowId xmlns:a16="http://schemas.microsoft.com/office/drawing/2014/main" xmlns="" val="10006"/>
                  </a:ext>
                </a:extLst>
              </a:tr>
              <a:tr h="4270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404040"/>
                          </a:solidFill>
                          <a:latin typeface="Tahoma" charset="0"/>
                          <a:ea typeface="Tahoma" charset="0"/>
                          <a:cs typeface="Tahoma" charset="0"/>
                        </a:rPr>
                        <a:t>Deal with conflict constructively</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a:endParaRPr lang="en-US" sz="1600" dirty="0">
                        <a:solidFill>
                          <a:srgbClr val="404040"/>
                        </a:solidFill>
                        <a:latin typeface="Tahoma" charset="0"/>
                        <a:ea typeface="Tahoma" charset="0"/>
                        <a:cs typeface="Tahoma" charset="0"/>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a:endParaRPr lang="en-US" sz="1600" dirty="0">
                        <a:solidFill>
                          <a:srgbClr val="404040"/>
                        </a:solidFill>
                        <a:latin typeface="Tahoma" charset="0"/>
                        <a:ea typeface="Tahoma" charset="0"/>
                        <a:cs typeface="Tahoma" charset="0"/>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8855369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Use influence to </a:t>
            </a:r>
            <a:r>
              <a:rPr lang="en-US" dirty="0" smtClean="0"/>
              <a:t>communicate more effectively</a:t>
            </a:r>
            <a:endParaRPr lang="en-US" dirty="0"/>
          </a:p>
        </p:txBody>
      </p:sp>
      <p:sp>
        <p:nvSpPr>
          <p:cNvPr id="2" name="Slide Number Placeholder 1"/>
          <p:cNvSpPr>
            <a:spLocks noGrp="1"/>
          </p:cNvSpPr>
          <p:nvPr>
            <p:ph type="sldNum" sz="quarter" idx="10"/>
          </p:nvPr>
        </p:nvSpPr>
        <p:spPr/>
        <p:txBody>
          <a:bodyPr/>
          <a:lstStyle/>
          <a:p>
            <a:pPr>
              <a:defRPr/>
            </a:pPr>
            <a:fld id="{DB7D450F-FB0F-244C-981F-E941DF60D3B5}" type="slidenum">
              <a:rPr lang="en-US" smtClean="0"/>
              <a:pPr>
                <a:defRPr/>
              </a:pPr>
              <a:t>44</a:t>
            </a:fld>
            <a:endParaRPr lang="en-US" dirty="0"/>
          </a:p>
        </p:txBody>
      </p:sp>
      <p:graphicFrame>
        <p:nvGraphicFramePr>
          <p:cNvPr id="20" name="Table 19"/>
          <p:cNvGraphicFramePr>
            <a:graphicFrameLocks noGrp="1"/>
          </p:cNvGraphicFramePr>
          <p:nvPr>
            <p:extLst>
              <p:ext uri="{D42A27DB-BD31-4B8C-83A1-F6EECF244321}">
                <p14:modId xmlns:p14="http://schemas.microsoft.com/office/powerpoint/2010/main" val="1495440485"/>
              </p:ext>
            </p:extLst>
          </p:nvPr>
        </p:nvGraphicFramePr>
        <p:xfrm>
          <a:off x="952500" y="1575816"/>
          <a:ext cx="3875532" cy="4250170"/>
        </p:xfrm>
        <a:graphic>
          <a:graphicData uri="http://schemas.openxmlformats.org/drawingml/2006/table">
            <a:tbl>
              <a:tblPr firstRow="1" bandRow="1">
                <a:tableStyleId>{5C22544A-7EE6-4342-B048-85BDC9FD1C3A}</a:tableStyleId>
              </a:tblPr>
              <a:tblGrid>
                <a:gridCol w="3875532">
                  <a:extLst>
                    <a:ext uri="{9D8B030D-6E8A-4147-A177-3AD203B41FA5}">
                      <a16:colId xmlns:a16="http://schemas.microsoft.com/office/drawing/2014/main" xmlns="" val="20000"/>
                    </a:ext>
                  </a:extLst>
                </a:gridCol>
              </a:tblGrid>
              <a:tr h="1619876">
                <a:tc>
                  <a:txBody>
                    <a:bodyPr/>
                    <a:lstStyle/>
                    <a:p>
                      <a:pPr marL="0" marR="0" indent="0" algn="l" defTabSz="914400" rtl="0" eaLnBrk="1" fontAlgn="auto" latinLnBrk="0" hangingPunct="1">
                        <a:lnSpc>
                          <a:spcPct val="100000"/>
                        </a:lnSpc>
                        <a:spcBef>
                          <a:spcPts val="960"/>
                        </a:spcBef>
                        <a:spcAft>
                          <a:spcPts val="384"/>
                        </a:spcAft>
                        <a:buClrTx/>
                        <a:buSzTx/>
                        <a:buFontTx/>
                        <a:buNone/>
                        <a:tabLst/>
                        <a:defRPr/>
                      </a:pPr>
                      <a:r>
                        <a:rPr lang="en-US" sz="1900" b="0" dirty="0">
                          <a:solidFill>
                            <a:srgbClr val="404040"/>
                          </a:solidFill>
                          <a:latin typeface="Tahoma"/>
                          <a:cs typeface="Tahoma"/>
                        </a:rPr>
                        <a:t>Influence and persuasion are </a:t>
                      </a:r>
                      <a:r>
                        <a:rPr lang="en-US" sz="1900" b="1" dirty="0">
                          <a:solidFill>
                            <a:srgbClr val="404040"/>
                          </a:solidFill>
                          <a:latin typeface="Tahoma"/>
                          <a:cs typeface="Tahoma"/>
                        </a:rPr>
                        <a:t>communication processes</a:t>
                      </a:r>
                      <a:r>
                        <a:rPr lang="en-US" sz="1900" b="0" dirty="0">
                          <a:solidFill>
                            <a:srgbClr val="404040"/>
                          </a:solidFill>
                          <a:latin typeface="Tahoma"/>
                          <a:cs typeface="Tahoma"/>
                        </a:rPr>
                        <a:t>,</a:t>
                      </a:r>
                      <a:r>
                        <a:rPr lang="en-US" sz="1900" b="0" baseline="0" dirty="0">
                          <a:solidFill>
                            <a:srgbClr val="404040"/>
                          </a:solidFill>
                          <a:latin typeface="Tahoma"/>
                          <a:cs typeface="Tahoma"/>
                        </a:rPr>
                        <a:t> and a way of leading in complex organizations where you may not have authority.</a:t>
                      </a:r>
                      <a:endParaRPr lang="en-US" sz="1900" b="1" dirty="0">
                        <a:solidFill>
                          <a:srgbClr val="404040"/>
                        </a:solidFill>
                        <a:latin typeface="Tahoma"/>
                        <a:cs typeface="Tahoma"/>
                      </a:endParaRPr>
                    </a:p>
                  </a:txBody>
                  <a:tcPr marL="0" marR="0">
                    <a:lnL w="12700" cmpd="sng">
                      <a:noFill/>
                    </a:lnL>
                    <a:lnR w="12700" cmpd="sng">
                      <a:noFill/>
                    </a:lnR>
                    <a:lnT w="3175" cap="flat" cmpd="sng" algn="ctr">
                      <a:noFill/>
                      <a:prstDash val="solid"/>
                      <a:round/>
                      <a:headEnd type="none" w="med" len="med"/>
                      <a:tailEnd type="none" w="med" len="med"/>
                    </a:lnT>
                    <a:lnB w="6350" cap="flat" cmpd="sng" algn="ctr">
                      <a:solidFill>
                        <a:srgbClr val="AE4A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315147">
                <a:tc>
                  <a:txBody>
                    <a:bodyPr/>
                    <a:lstStyle/>
                    <a:p>
                      <a:pPr marL="0" marR="0" indent="0" algn="l" defTabSz="914400" rtl="0" eaLnBrk="1" fontAlgn="auto" latinLnBrk="0" hangingPunct="1">
                        <a:lnSpc>
                          <a:spcPct val="100000"/>
                        </a:lnSpc>
                        <a:spcBef>
                          <a:spcPts val="960"/>
                        </a:spcBef>
                        <a:spcAft>
                          <a:spcPts val="384"/>
                        </a:spcAft>
                        <a:buClrTx/>
                        <a:buSzTx/>
                        <a:buFontTx/>
                        <a:buNone/>
                        <a:tabLst/>
                        <a:defRPr/>
                      </a:pPr>
                      <a:r>
                        <a:rPr lang="en-US" sz="1900" b="0" dirty="0">
                          <a:solidFill>
                            <a:srgbClr val="404040"/>
                          </a:solidFill>
                          <a:latin typeface="Tahoma"/>
                          <a:cs typeface="Tahoma"/>
                        </a:rPr>
                        <a:t>Good leaders use them as </a:t>
                      </a:r>
                      <a:r>
                        <a:rPr lang="en-US" sz="1900" b="1" dirty="0">
                          <a:solidFill>
                            <a:srgbClr val="404040"/>
                          </a:solidFill>
                          <a:latin typeface="Tahoma"/>
                          <a:cs typeface="Tahoma"/>
                        </a:rPr>
                        <a:t>tools to navigate in a shifting landscape</a:t>
                      </a:r>
                      <a:r>
                        <a:rPr lang="en-US" sz="1900" b="1" baseline="0" dirty="0">
                          <a:solidFill>
                            <a:srgbClr val="404040"/>
                          </a:solidFill>
                          <a:latin typeface="Tahoma"/>
                          <a:cs typeface="Tahoma"/>
                        </a:rPr>
                        <a:t> of authority</a:t>
                      </a:r>
                      <a:r>
                        <a:rPr lang="en-US" sz="1900" b="0" baseline="0" dirty="0">
                          <a:solidFill>
                            <a:srgbClr val="404040"/>
                          </a:solidFill>
                          <a:latin typeface="Tahoma"/>
                          <a:cs typeface="Tahoma"/>
                        </a:rPr>
                        <a:t>—and it take constant practice.</a:t>
                      </a:r>
                      <a:endParaRPr lang="en-US" sz="1900" b="0" dirty="0">
                        <a:solidFill>
                          <a:srgbClr val="404040"/>
                        </a:solidFill>
                        <a:latin typeface="Tahoma"/>
                        <a:cs typeface="Tahoma"/>
                      </a:endParaRPr>
                    </a:p>
                  </a:txBody>
                  <a:tcPr marL="0" marR="0">
                    <a:lnL w="12700" cmpd="sng">
                      <a:noFill/>
                    </a:lnL>
                    <a:lnR w="12700" cmpd="sng">
                      <a:noFill/>
                    </a:lnR>
                    <a:lnT w="6350" cap="flat" cmpd="sng" algn="ctr">
                      <a:solidFill>
                        <a:srgbClr val="AE4A32"/>
                      </a:solidFill>
                      <a:prstDash val="solid"/>
                      <a:round/>
                      <a:headEnd type="none" w="med" len="med"/>
                      <a:tailEnd type="none" w="med" len="med"/>
                    </a:lnT>
                    <a:lnB w="6350" cap="flat" cmpd="sng" algn="ctr">
                      <a:solidFill>
                        <a:srgbClr val="AE4A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315147">
                <a:tc>
                  <a:txBody>
                    <a:bodyPr/>
                    <a:lstStyle/>
                    <a:p>
                      <a:pPr marL="0" marR="0" indent="0" algn="l" defTabSz="914400" rtl="0" eaLnBrk="1" fontAlgn="auto" latinLnBrk="0" hangingPunct="1">
                        <a:lnSpc>
                          <a:spcPct val="100000"/>
                        </a:lnSpc>
                        <a:spcBef>
                          <a:spcPts val="960"/>
                        </a:spcBef>
                        <a:spcAft>
                          <a:spcPts val="384"/>
                        </a:spcAft>
                        <a:buClrTx/>
                        <a:buSzTx/>
                        <a:buFontTx/>
                        <a:buNone/>
                        <a:tabLst/>
                        <a:defRPr/>
                      </a:pPr>
                      <a:r>
                        <a:rPr lang="en-US" sz="1900" b="0" dirty="0">
                          <a:solidFill>
                            <a:srgbClr val="404040"/>
                          </a:solidFill>
                          <a:latin typeface="Tahoma"/>
                          <a:cs typeface="Tahoma"/>
                        </a:rPr>
                        <a:t>It’s through influence and persuasion that leaders can </a:t>
                      </a:r>
                      <a:r>
                        <a:rPr lang="en-US" sz="1900" b="1" dirty="0">
                          <a:solidFill>
                            <a:srgbClr val="404040"/>
                          </a:solidFill>
                          <a:latin typeface="Tahoma"/>
                          <a:cs typeface="Tahoma"/>
                        </a:rPr>
                        <a:t>collaborate effectively and achieve their goals.</a:t>
                      </a:r>
                      <a:endParaRPr lang="en-US" sz="1900" b="0" dirty="0">
                        <a:solidFill>
                          <a:srgbClr val="404040"/>
                        </a:solidFill>
                        <a:latin typeface="Tahoma"/>
                        <a:cs typeface="Tahoma"/>
                      </a:endParaRPr>
                    </a:p>
                  </a:txBody>
                  <a:tcPr marL="0" marR="0">
                    <a:lnL w="12700" cmpd="sng">
                      <a:noFill/>
                    </a:lnL>
                    <a:lnR w="12700" cmpd="sng">
                      <a:noFill/>
                    </a:lnR>
                    <a:lnT w="6350" cap="flat" cmpd="sng" algn="ctr">
                      <a:solidFill>
                        <a:srgbClr val="AE4A3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bl>
          </a:graphicData>
        </a:graphic>
      </p:graphicFrame>
      <p:pic>
        <p:nvPicPr>
          <p:cNvPr id="8" name="Picture 7" descr="Magnet[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4533" y="1676400"/>
            <a:ext cx="4199467" cy="4204132"/>
          </a:xfrm>
          <a:prstGeom prst="rect">
            <a:avLst/>
          </a:prstGeom>
        </p:spPr>
      </p:pic>
    </p:spTree>
    <p:extLst>
      <p:ext uri="{BB962C8B-B14F-4D97-AF65-F5344CB8AC3E}">
        <p14:creationId xmlns:p14="http://schemas.microsoft.com/office/powerpoint/2010/main" val="9357355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200" dirty="0"/>
              <a:t>“Some of my most difficult negotiations are </a:t>
            </a:r>
            <a:r>
              <a:rPr lang="en-US" sz="2200" dirty="0">
                <a:solidFill>
                  <a:schemeClr val="bg2"/>
                </a:solidFill>
              </a:rPr>
              <a:t>internal</a:t>
            </a:r>
            <a:r>
              <a:rPr lang="en-US" sz="2200" dirty="0"/>
              <a:t>.”</a:t>
            </a:r>
          </a:p>
        </p:txBody>
      </p:sp>
      <p:sp>
        <p:nvSpPr>
          <p:cNvPr id="3" name="Slide Number Placeholder 2"/>
          <p:cNvSpPr>
            <a:spLocks noGrp="1"/>
          </p:cNvSpPr>
          <p:nvPr>
            <p:ph type="sldNum" sz="quarter" idx="10"/>
          </p:nvPr>
        </p:nvSpPr>
        <p:spPr/>
        <p:txBody>
          <a:bodyPr/>
          <a:lstStyle/>
          <a:p>
            <a:pPr>
              <a:defRPr/>
            </a:pPr>
            <a:fld id="{DB7D450F-FB0F-244C-981F-E941DF60D3B5}" type="slidenum">
              <a:rPr lang="en-US" smtClean="0"/>
              <a:pPr>
                <a:defRPr/>
              </a:pPr>
              <a:t>45</a:t>
            </a:fld>
            <a:endParaRPr lang="en-US" dirty="0"/>
          </a:p>
        </p:txBody>
      </p:sp>
      <p:sp>
        <p:nvSpPr>
          <p:cNvPr id="4" name="Content Placeholder 2"/>
          <p:cNvSpPr txBox="1">
            <a:spLocks/>
          </p:cNvSpPr>
          <p:nvPr/>
        </p:nvSpPr>
        <p:spPr>
          <a:xfrm>
            <a:off x="4800599" y="2514600"/>
            <a:ext cx="3542097" cy="2395166"/>
          </a:xfrm>
          <a:prstGeom prst="rect">
            <a:avLst/>
          </a:prstGeom>
        </p:spPr>
        <p:txBody>
          <a:bodyPr>
            <a:normAutofit/>
          </a:bodyPr>
          <a:lstStyle>
            <a:lvl1pPr marL="319088" indent="-319088" algn="l" rtl="0" eaLnBrk="1" fontAlgn="base" hangingPunct="1">
              <a:spcBef>
                <a:spcPts val="700"/>
              </a:spcBef>
              <a:spcAft>
                <a:spcPct val="0"/>
              </a:spcAft>
              <a:buClr>
                <a:srgbClr val="AE4A32"/>
              </a:buClr>
              <a:buSzPct val="65000"/>
              <a:buFont typeface="Lucida Grande" charset="0"/>
              <a:buChar char="►"/>
              <a:defRPr sz="2000" kern="1200">
                <a:solidFill>
                  <a:srgbClr val="404040"/>
                </a:solidFill>
                <a:latin typeface="Tahoma"/>
                <a:ea typeface="ＭＳ Ｐゴシック" charset="0"/>
                <a:cs typeface="Tahoma"/>
              </a:defRPr>
            </a:lvl1pPr>
            <a:lvl2pPr marL="639763" indent="-273050" algn="l" rtl="0" eaLnBrk="1" fontAlgn="base" hangingPunct="1">
              <a:spcBef>
                <a:spcPts val="550"/>
              </a:spcBef>
              <a:spcAft>
                <a:spcPct val="0"/>
              </a:spcAft>
              <a:buClr>
                <a:srgbClr val="AE4A32"/>
              </a:buClr>
              <a:buSzPct val="65000"/>
              <a:buFont typeface="Lucida Grande" charset="0"/>
              <a:buChar char="►"/>
              <a:defRPr sz="2000" kern="1200">
                <a:solidFill>
                  <a:srgbClr val="404040"/>
                </a:solidFill>
                <a:latin typeface="Tahoma"/>
                <a:ea typeface="ＭＳ Ｐゴシック" charset="0"/>
                <a:cs typeface="Tahoma"/>
              </a:defRPr>
            </a:lvl2pPr>
            <a:lvl3pPr marL="914400" indent="-228600" algn="l" rtl="0" eaLnBrk="1" fontAlgn="base" hangingPunct="1">
              <a:spcBef>
                <a:spcPts val="500"/>
              </a:spcBef>
              <a:spcAft>
                <a:spcPct val="0"/>
              </a:spcAft>
              <a:buClr>
                <a:srgbClr val="AE4A32"/>
              </a:buClr>
              <a:buSzPct val="65000"/>
              <a:buFont typeface="Lucida Grande" charset="0"/>
              <a:buChar char="►"/>
              <a:defRPr sz="2000" kern="1200">
                <a:solidFill>
                  <a:srgbClr val="404040"/>
                </a:solidFill>
                <a:latin typeface="Tahoma"/>
                <a:ea typeface="ＭＳ Ｐゴシック" charset="0"/>
                <a:cs typeface="Tahoma"/>
              </a:defRPr>
            </a:lvl3pPr>
            <a:lvl4pPr marL="1371600" indent="-228600" algn="l" rtl="0" eaLnBrk="1" fontAlgn="base" hangingPunct="1">
              <a:spcBef>
                <a:spcPts val="400"/>
              </a:spcBef>
              <a:spcAft>
                <a:spcPct val="0"/>
              </a:spcAft>
              <a:buClr>
                <a:srgbClr val="AE4A32"/>
              </a:buClr>
              <a:buSzPct val="65000"/>
              <a:buFont typeface="Lucida Grande" charset="0"/>
              <a:buChar char="►"/>
              <a:defRPr sz="2000" kern="1200">
                <a:solidFill>
                  <a:srgbClr val="404040"/>
                </a:solidFill>
                <a:latin typeface="Tahoma"/>
                <a:ea typeface="ＭＳ Ｐゴシック" charset="0"/>
                <a:cs typeface="Tahoma"/>
              </a:defRPr>
            </a:lvl4pPr>
            <a:lvl5pPr marL="1828800" indent="-228600" algn="l" rtl="0" eaLnBrk="1" fontAlgn="base" hangingPunct="1">
              <a:spcBef>
                <a:spcPts val="400"/>
              </a:spcBef>
              <a:spcAft>
                <a:spcPct val="0"/>
              </a:spcAft>
              <a:buClr>
                <a:srgbClr val="AE4A32"/>
              </a:buClr>
              <a:buSzPct val="65000"/>
              <a:buFont typeface="Lucida Grande" charset="0"/>
              <a:buChar char="►"/>
              <a:defRPr sz="2000" kern="1200">
                <a:solidFill>
                  <a:srgbClr val="404040"/>
                </a:solidFill>
                <a:latin typeface="Tahoma"/>
                <a:ea typeface="ＭＳ Ｐゴシック" charset="0"/>
                <a:cs typeface="Tahoma"/>
              </a:defRPr>
            </a:lvl5pPr>
            <a:lvl6pPr marL="1874520" indent="0" algn="l" rtl="0" eaLnBrk="1" latinLnBrk="0" hangingPunct="1">
              <a:spcBef>
                <a:spcPct val="20000"/>
              </a:spcBef>
              <a:buClr>
                <a:schemeClr val="accent1"/>
              </a:buClr>
              <a:buFont typeface="Wingdings" charset="2"/>
              <a:buNone/>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spcBef>
                <a:spcPts val="960"/>
              </a:spcBef>
              <a:spcAft>
                <a:spcPts val="384"/>
              </a:spcAft>
              <a:buNone/>
            </a:pPr>
            <a:endParaRPr lang="en-US" sz="2400" b="1" dirty="0"/>
          </a:p>
        </p:txBody>
      </p:sp>
      <p:pic>
        <p:nvPicPr>
          <p:cNvPr id="5" name="Picture 7" descr="TheScream"/>
          <p:cNvPicPr>
            <a:picLocks noChangeAspect="1" noChangeArrowheads="1"/>
          </p:cNvPicPr>
          <p:nvPr/>
        </p:nvPicPr>
        <p:blipFill rotWithShape="1">
          <a:blip r:embed="rId3">
            <a:extLst>
              <a:ext uri="{28A0092B-C50C-407E-A947-70E740481C1C}">
                <a14:useLocalDpi xmlns:a14="http://schemas.microsoft.com/office/drawing/2010/main" val="0"/>
              </a:ext>
            </a:extLst>
          </a:blip>
          <a:srcRect t="25771" b="-25771"/>
          <a:stretch/>
        </p:blipFill>
        <p:spPr bwMode="auto">
          <a:xfrm>
            <a:off x="4715345" y="1684883"/>
            <a:ext cx="4572000" cy="6031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1688939782"/>
              </p:ext>
            </p:extLst>
          </p:nvPr>
        </p:nvGraphicFramePr>
        <p:xfrm>
          <a:off x="952499" y="1676400"/>
          <a:ext cx="3886201" cy="2236572"/>
        </p:xfrm>
        <a:graphic>
          <a:graphicData uri="http://schemas.openxmlformats.org/drawingml/2006/table">
            <a:tbl>
              <a:tblPr firstRow="1" bandRow="1">
                <a:tableStyleId>{5C22544A-7EE6-4342-B048-85BDC9FD1C3A}</a:tableStyleId>
              </a:tblPr>
              <a:tblGrid>
                <a:gridCol w="3886201">
                  <a:extLst>
                    <a:ext uri="{9D8B030D-6E8A-4147-A177-3AD203B41FA5}">
                      <a16:colId xmlns:a16="http://schemas.microsoft.com/office/drawing/2014/main" xmlns="" val="20000"/>
                    </a:ext>
                  </a:extLst>
                </a:gridCol>
              </a:tblGrid>
              <a:tr h="745524">
                <a:tc>
                  <a:txBody>
                    <a:bodyPr/>
                    <a:lstStyle/>
                    <a:p>
                      <a:pPr marL="0" indent="0">
                        <a:spcBef>
                          <a:spcPts val="960"/>
                        </a:spcBef>
                        <a:spcAft>
                          <a:spcPts val="384"/>
                        </a:spcAft>
                        <a:buNone/>
                      </a:pPr>
                      <a:r>
                        <a:rPr lang="en-US" sz="2000" b="1" dirty="0">
                          <a:solidFill>
                            <a:srgbClr val="404040"/>
                          </a:solidFill>
                          <a:latin typeface="Tahoma"/>
                          <a:cs typeface="Tahoma"/>
                        </a:rPr>
                        <a:t>Relationships</a:t>
                      </a:r>
                    </a:p>
                  </a:txBody>
                  <a:tcPr anchor="ctr">
                    <a:lnL w="12700" cmpd="sng">
                      <a:noFill/>
                    </a:lnL>
                    <a:lnR w="12700" cmpd="sng">
                      <a:noFill/>
                    </a:lnR>
                    <a:lnT w="12700" cmpd="sng">
                      <a:noFill/>
                    </a:lnT>
                    <a:lnB w="6350" cap="flat" cmpd="sng" algn="ctr">
                      <a:solidFill>
                        <a:srgbClr val="AE4A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45524">
                <a:tc>
                  <a:txBody>
                    <a:bodyPr/>
                    <a:lstStyle/>
                    <a:p>
                      <a:pPr marL="0" indent="0">
                        <a:spcBef>
                          <a:spcPts val="960"/>
                        </a:spcBef>
                        <a:spcAft>
                          <a:spcPts val="384"/>
                        </a:spcAft>
                        <a:buNone/>
                      </a:pPr>
                      <a:r>
                        <a:rPr lang="en-US" sz="2000" b="1" dirty="0">
                          <a:solidFill>
                            <a:srgbClr val="404040"/>
                          </a:solidFill>
                          <a:latin typeface="Tahoma"/>
                          <a:cs typeface="Tahoma"/>
                        </a:rPr>
                        <a:t>Interests</a:t>
                      </a:r>
                    </a:p>
                  </a:txBody>
                  <a:tcPr anchor="ctr">
                    <a:lnL w="12700" cmpd="sng">
                      <a:noFill/>
                    </a:lnL>
                    <a:lnR w="12700" cmpd="sng">
                      <a:noFill/>
                    </a:lnR>
                    <a:lnT w="6350" cap="flat" cmpd="sng" algn="ctr">
                      <a:solidFill>
                        <a:srgbClr val="AE4A32"/>
                      </a:solidFill>
                      <a:prstDash val="solid"/>
                      <a:round/>
                      <a:headEnd type="none" w="med" len="med"/>
                      <a:tailEnd type="none" w="med" len="med"/>
                    </a:lnT>
                    <a:lnB w="6350" cap="flat" cmpd="sng" algn="ctr">
                      <a:solidFill>
                        <a:srgbClr val="AE4A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45524">
                <a:tc>
                  <a:txBody>
                    <a:bodyPr/>
                    <a:lstStyle/>
                    <a:p>
                      <a:pPr marL="0" indent="0">
                        <a:spcBef>
                          <a:spcPts val="960"/>
                        </a:spcBef>
                        <a:spcAft>
                          <a:spcPts val="384"/>
                        </a:spcAft>
                        <a:buNone/>
                      </a:pPr>
                      <a:r>
                        <a:rPr lang="en-US" sz="2000" b="1" dirty="0">
                          <a:solidFill>
                            <a:srgbClr val="404040"/>
                          </a:solidFill>
                          <a:latin typeface="Tahoma"/>
                          <a:cs typeface="Tahoma"/>
                        </a:rPr>
                        <a:t>Politics</a:t>
                      </a:r>
                    </a:p>
                  </a:txBody>
                  <a:tcPr anchor="ctr">
                    <a:lnL w="12700" cmpd="sng">
                      <a:noFill/>
                    </a:lnL>
                    <a:lnR w="12700" cmpd="sng">
                      <a:noFill/>
                    </a:lnR>
                    <a:lnT w="6350" cap="flat" cmpd="sng" algn="ctr">
                      <a:solidFill>
                        <a:srgbClr val="AE4A3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39949248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916" y="382886"/>
            <a:ext cx="7744883" cy="869950"/>
          </a:xfrm>
        </p:spPr>
        <p:txBody>
          <a:bodyPr/>
          <a:lstStyle/>
          <a:p>
            <a:r>
              <a:rPr lang="en-US" sz="2200" dirty="0"/>
              <a:t>Remove barriers to effective influence and persuasion </a:t>
            </a:r>
          </a:p>
        </p:txBody>
      </p:sp>
      <p:sp>
        <p:nvSpPr>
          <p:cNvPr id="7" name="Slide Number Placeholder 6"/>
          <p:cNvSpPr>
            <a:spLocks noGrp="1"/>
          </p:cNvSpPr>
          <p:nvPr>
            <p:ph type="sldNum" sz="quarter" idx="14"/>
          </p:nvPr>
        </p:nvSpPr>
        <p:spPr/>
        <p:txBody>
          <a:bodyPr/>
          <a:lstStyle/>
          <a:p>
            <a:pPr>
              <a:defRPr/>
            </a:pPr>
            <a:fld id="{366CEEC9-A9CF-504F-BE6D-70AAD7DF2E91}" type="slidenum">
              <a:rPr lang="en-US" smtClean="0"/>
              <a:pPr>
                <a:defRPr/>
              </a:pPr>
              <a:t>46</a:t>
            </a:fld>
            <a:endParaRPr lang="en-US" dirty="0"/>
          </a:p>
        </p:txBody>
      </p:sp>
      <p:grpSp>
        <p:nvGrpSpPr>
          <p:cNvPr id="3" name="Group 2"/>
          <p:cNvGrpSpPr/>
          <p:nvPr/>
        </p:nvGrpSpPr>
        <p:grpSpPr>
          <a:xfrm>
            <a:off x="1716193" y="1685008"/>
            <a:ext cx="7043758" cy="1372833"/>
            <a:chOff x="1716193" y="1685008"/>
            <a:chExt cx="7043758" cy="1372833"/>
          </a:xfrm>
        </p:grpSpPr>
        <p:sp>
          <p:nvSpPr>
            <p:cNvPr id="17" name="AutoShape 16"/>
            <p:cNvSpPr>
              <a:spLocks noChangeArrowheads="1"/>
            </p:cNvSpPr>
            <p:nvPr/>
          </p:nvSpPr>
          <p:spPr bwMode="auto">
            <a:xfrm>
              <a:off x="1716193" y="1964926"/>
              <a:ext cx="2802726" cy="812997"/>
            </a:xfrm>
            <a:prstGeom prst="rightArrow">
              <a:avLst>
                <a:gd name="adj1" fmla="val 100000"/>
                <a:gd name="adj2" fmla="val 26624"/>
              </a:avLst>
            </a:prstGeom>
            <a:gradFill>
              <a:gsLst>
                <a:gs pos="0">
                  <a:schemeClr val="bg1"/>
                </a:gs>
                <a:gs pos="100000">
                  <a:srgbClr val="CB9A07"/>
                </a:gs>
              </a:gsLst>
              <a:lin ang="10800000" scaled="0"/>
            </a:gradFill>
            <a:ln>
              <a:noFill/>
            </a:ln>
            <a:extLst/>
          </p:spPr>
          <p:txBody>
            <a:bodyPr wrap="square" anchor="ctr"/>
            <a:lstStyle/>
            <a:p>
              <a:r>
                <a:rPr lang="en-US" b="1" dirty="0">
                  <a:latin typeface="Tahoma"/>
                  <a:cs typeface="Tahoma"/>
                </a:rPr>
                <a:t>Barriers to seeing </a:t>
              </a:r>
              <a:r>
                <a:rPr lang="en-US" b="1" i="1" dirty="0">
                  <a:latin typeface="Tahoma"/>
                  <a:cs typeface="Tahoma"/>
                </a:rPr>
                <a:t>you</a:t>
              </a:r>
              <a:r>
                <a:rPr lang="en-US" b="1" dirty="0">
                  <a:latin typeface="Tahoma"/>
                  <a:cs typeface="Tahoma"/>
                </a:rPr>
                <a:t> </a:t>
              </a:r>
            </a:p>
          </p:txBody>
        </p:sp>
        <p:sp>
          <p:nvSpPr>
            <p:cNvPr id="12" name="Text Box 11"/>
            <p:cNvSpPr txBox="1">
              <a:spLocks noChangeArrowheads="1"/>
            </p:cNvSpPr>
            <p:nvPr/>
          </p:nvSpPr>
          <p:spPr bwMode="auto">
            <a:xfrm>
              <a:off x="6907200" y="2186758"/>
              <a:ext cx="185275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1800" dirty="0">
                  <a:solidFill>
                    <a:srgbClr val="404040"/>
                  </a:solidFill>
                  <a:latin typeface="Tahoma"/>
                  <a:cs typeface="Tahoma"/>
                </a:rPr>
                <a:t>Interpersonal</a:t>
              </a:r>
            </a:p>
          </p:txBody>
        </p:sp>
        <p:grpSp>
          <p:nvGrpSpPr>
            <p:cNvPr id="22" name="Group 21"/>
            <p:cNvGrpSpPr/>
            <p:nvPr/>
          </p:nvGrpSpPr>
          <p:grpSpPr>
            <a:xfrm>
              <a:off x="4213301" y="1821624"/>
              <a:ext cx="2743200" cy="1094593"/>
              <a:chOff x="4213301" y="1821624"/>
              <a:chExt cx="2743200" cy="1094593"/>
            </a:xfrm>
          </p:grpSpPr>
          <p:sp>
            <p:nvSpPr>
              <p:cNvPr id="10" name="Rectangle 9"/>
              <p:cNvSpPr>
                <a:spLocks noChangeArrowheads="1"/>
              </p:cNvSpPr>
              <p:nvPr/>
            </p:nvSpPr>
            <p:spPr bwMode="auto">
              <a:xfrm>
                <a:off x="4213301" y="1821624"/>
                <a:ext cx="2743200" cy="457200"/>
              </a:xfrm>
              <a:prstGeom prst="rect">
                <a:avLst/>
              </a:prstGeom>
              <a:noFill/>
              <a:ln w="25400">
                <a:solidFill>
                  <a:schemeClr val="bg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nchorCtr="0">
                <a:noAutofit/>
              </a:bodyPr>
              <a:lstStyle/>
              <a:p>
                <a:r>
                  <a:rPr lang="en-US" b="1" dirty="0">
                    <a:solidFill>
                      <a:srgbClr val="AE4A32"/>
                    </a:solidFill>
                    <a:latin typeface="Tahoma"/>
                    <a:cs typeface="Tahoma"/>
                  </a:rPr>
                  <a:t>R</a:t>
                </a:r>
                <a:r>
                  <a:rPr lang="en-US" dirty="0">
                    <a:solidFill>
                      <a:srgbClr val="404040"/>
                    </a:solidFill>
                    <a:latin typeface="Tahoma"/>
                    <a:cs typeface="Tahoma"/>
                  </a:rPr>
                  <a:t>elationships</a:t>
                </a:r>
              </a:p>
            </p:txBody>
          </p:sp>
          <p:sp>
            <p:nvSpPr>
              <p:cNvPr id="14" name="Text Box 13"/>
              <p:cNvSpPr txBox="1">
                <a:spLocks noChangeArrowheads="1"/>
              </p:cNvSpPr>
              <p:nvPr/>
            </p:nvSpPr>
            <p:spPr bwMode="auto">
              <a:xfrm>
                <a:off x="4213301" y="2459017"/>
                <a:ext cx="2743200" cy="457200"/>
              </a:xfrm>
              <a:prstGeom prst="rect">
                <a:avLst/>
              </a:prstGeom>
              <a:noFill/>
              <a:ln w="25400">
                <a:solidFill>
                  <a:schemeClr val="bg2"/>
                </a:solidFill>
                <a:miter lim="800000"/>
                <a:headEnd/>
                <a:tailEnd/>
              </a:ln>
              <a:extLst>
                <a:ext uri="{909E8E84-426E-40dd-AFC4-6F175D3DCCD1}">
                  <a14:hiddenFill xmlns="" xmlns:a14="http://schemas.microsoft.com/office/drawing/2010/main">
                    <a:solidFill>
                      <a:srgbClr val="FFFFFF"/>
                    </a:solidFill>
                  </a14:hiddenFill>
                </a:ext>
              </a:extLst>
            </p:spPr>
            <p:txBody>
              <a:bodyPr wrap="square" anchor="ctr" anchorCtr="0">
                <a:no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dirty="0">
                    <a:solidFill>
                      <a:srgbClr val="AE4A32"/>
                    </a:solidFill>
                    <a:latin typeface="Tahoma"/>
                    <a:cs typeface="Tahoma"/>
                  </a:rPr>
                  <a:t>C</a:t>
                </a:r>
                <a:r>
                  <a:rPr lang="en-US" sz="1800" dirty="0">
                    <a:solidFill>
                      <a:srgbClr val="404040"/>
                    </a:solidFill>
                    <a:latin typeface="Tahoma"/>
                    <a:cs typeface="Tahoma"/>
                  </a:rPr>
                  <a:t>redibility</a:t>
                </a:r>
              </a:p>
            </p:txBody>
          </p:sp>
        </p:grpSp>
        <p:sp>
          <p:nvSpPr>
            <p:cNvPr id="15" name="AutoShape 14"/>
            <p:cNvSpPr>
              <a:spLocks/>
            </p:cNvSpPr>
            <p:nvPr/>
          </p:nvSpPr>
          <p:spPr bwMode="auto">
            <a:xfrm>
              <a:off x="6994716" y="1685008"/>
              <a:ext cx="228600" cy="1372833"/>
            </a:xfrm>
            <a:prstGeom prst="rightBrace">
              <a:avLst>
                <a:gd name="adj1" fmla="val 47222"/>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r"/>
              <a:endParaRPr lang="en-US" dirty="0">
                <a:latin typeface="Tahoma"/>
                <a:cs typeface="Tahoma"/>
              </a:endParaRPr>
            </a:p>
          </p:txBody>
        </p:sp>
      </p:grpSp>
      <p:grpSp>
        <p:nvGrpSpPr>
          <p:cNvPr id="4" name="Group 3"/>
          <p:cNvGrpSpPr/>
          <p:nvPr/>
        </p:nvGrpSpPr>
        <p:grpSpPr>
          <a:xfrm>
            <a:off x="1707551" y="3739728"/>
            <a:ext cx="7128601" cy="2134029"/>
            <a:chOff x="1707551" y="3739728"/>
            <a:chExt cx="7128601" cy="2134029"/>
          </a:xfrm>
        </p:grpSpPr>
        <p:sp>
          <p:nvSpPr>
            <p:cNvPr id="20" name="AutoShape 16"/>
            <p:cNvSpPr>
              <a:spLocks noChangeArrowheads="1"/>
            </p:cNvSpPr>
            <p:nvPr/>
          </p:nvSpPr>
          <p:spPr bwMode="auto">
            <a:xfrm>
              <a:off x="1707551" y="4402967"/>
              <a:ext cx="2823259" cy="807551"/>
            </a:xfrm>
            <a:prstGeom prst="rightArrow">
              <a:avLst>
                <a:gd name="adj1" fmla="val 98889"/>
                <a:gd name="adj2" fmla="val 33290"/>
              </a:avLst>
            </a:prstGeom>
            <a:gradFill>
              <a:gsLst>
                <a:gs pos="0">
                  <a:schemeClr val="bg1"/>
                </a:gs>
                <a:gs pos="100000">
                  <a:srgbClr val="CB9A07"/>
                </a:gs>
              </a:gsLst>
              <a:lin ang="10800000" scaled="0"/>
            </a:gradFill>
            <a:ln>
              <a:noFill/>
            </a:ln>
            <a:extLst/>
          </p:spPr>
          <p:txBody>
            <a:bodyPr wrap="square" anchor="ctr"/>
            <a:lstStyle/>
            <a:p>
              <a:r>
                <a:rPr lang="en-US" b="1" dirty="0">
                  <a:latin typeface="Tahoma"/>
                  <a:cs typeface="Tahoma"/>
                </a:rPr>
                <a:t>Barriers to seeing </a:t>
              </a:r>
              <a:r>
                <a:rPr lang="en-US" b="1" i="1" dirty="0">
                  <a:latin typeface="Tahoma"/>
                  <a:cs typeface="Tahoma"/>
                </a:rPr>
                <a:t>your idea </a:t>
              </a:r>
            </a:p>
          </p:txBody>
        </p:sp>
        <p:sp>
          <p:nvSpPr>
            <p:cNvPr id="13" name="Text Box 12"/>
            <p:cNvSpPr txBox="1">
              <a:spLocks noChangeArrowheads="1"/>
            </p:cNvSpPr>
            <p:nvPr/>
          </p:nvSpPr>
          <p:spPr bwMode="auto">
            <a:xfrm>
              <a:off x="6907200" y="4622076"/>
              <a:ext cx="192895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1800" dirty="0">
                  <a:solidFill>
                    <a:srgbClr val="404040"/>
                  </a:solidFill>
                  <a:latin typeface="Tahoma"/>
                  <a:cs typeface="Tahoma"/>
                </a:rPr>
                <a:t>Organizational</a:t>
              </a:r>
            </a:p>
          </p:txBody>
        </p:sp>
        <p:grpSp>
          <p:nvGrpSpPr>
            <p:cNvPr id="23" name="Group 22"/>
            <p:cNvGrpSpPr/>
            <p:nvPr/>
          </p:nvGrpSpPr>
          <p:grpSpPr>
            <a:xfrm>
              <a:off x="4213301" y="3940749"/>
              <a:ext cx="2743200" cy="1731987"/>
              <a:chOff x="4213301" y="3096411"/>
              <a:chExt cx="2743200" cy="1731987"/>
            </a:xfrm>
          </p:grpSpPr>
          <p:sp>
            <p:nvSpPr>
              <p:cNvPr id="8" name="Text Box 9"/>
              <p:cNvSpPr txBox="1">
                <a:spLocks noChangeArrowheads="1"/>
              </p:cNvSpPr>
              <p:nvPr/>
            </p:nvSpPr>
            <p:spPr bwMode="auto">
              <a:xfrm>
                <a:off x="4213301" y="3096411"/>
                <a:ext cx="2743200" cy="457200"/>
              </a:xfrm>
              <a:prstGeom prst="rect">
                <a:avLst/>
              </a:prstGeom>
              <a:noFill/>
              <a:ln w="25400">
                <a:solidFill>
                  <a:schemeClr val="bg2"/>
                </a:solidFill>
                <a:miter lim="800000"/>
                <a:headEnd/>
                <a:tailEnd/>
              </a:ln>
              <a:extLst>
                <a:ext uri="{909E8E84-426E-40dd-AFC4-6F175D3DCCD1}">
                  <a14:hiddenFill xmlns="" xmlns:a14="http://schemas.microsoft.com/office/drawing/2010/main">
                    <a:solidFill>
                      <a:srgbClr val="FFFFFF"/>
                    </a:solidFill>
                  </a14:hiddenFill>
                </a:ext>
              </a:extLst>
            </p:spPr>
            <p:txBody>
              <a:bodyPr wrap="square" anchor="ctr" anchorCtr="0">
                <a:no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dirty="0">
                    <a:solidFill>
                      <a:srgbClr val="AE4A32"/>
                    </a:solidFill>
                    <a:latin typeface="Tahoma"/>
                    <a:cs typeface="Tahoma"/>
                  </a:rPr>
                  <a:t>B</a:t>
                </a:r>
                <a:r>
                  <a:rPr lang="en-US" sz="1800" dirty="0">
                    <a:solidFill>
                      <a:srgbClr val="404040"/>
                    </a:solidFill>
                    <a:latin typeface="Tahoma"/>
                    <a:cs typeface="Tahoma"/>
                  </a:rPr>
                  <a:t>eliefs and Values</a:t>
                </a:r>
              </a:p>
            </p:txBody>
          </p:sp>
          <p:sp>
            <p:nvSpPr>
              <p:cNvPr id="9" name="Text Box 8"/>
              <p:cNvSpPr txBox="1">
                <a:spLocks noChangeArrowheads="1"/>
              </p:cNvSpPr>
              <p:nvPr/>
            </p:nvSpPr>
            <p:spPr bwMode="auto">
              <a:xfrm>
                <a:off x="4213301" y="4371198"/>
                <a:ext cx="2743200" cy="457200"/>
              </a:xfrm>
              <a:prstGeom prst="rect">
                <a:avLst/>
              </a:prstGeom>
              <a:noFill/>
              <a:ln w="25400">
                <a:solidFill>
                  <a:schemeClr val="bg2"/>
                </a:solidFill>
                <a:miter lim="800000"/>
                <a:headEnd/>
                <a:tailEnd/>
              </a:ln>
              <a:extLst>
                <a:ext uri="{909E8E84-426E-40dd-AFC4-6F175D3DCCD1}">
                  <a14:hiddenFill xmlns="" xmlns:a14="http://schemas.microsoft.com/office/drawing/2010/main">
                    <a:solidFill>
                      <a:srgbClr val="FFFFFF"/>
                    </a:solidFill>
                  </a14:hiddenFill>
                </a:ext>
              </a:extLst>
            </p:spPr>
            <p:txBody>
              <a:bodyPr wrap="square" anchor="ctr" anchorCtr="0">
                <a:no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b="1" dirty="0">
                    <a:solidFill>
                      <a:srgbClr val="AE4A32"/>
                    </a:solidFill>
                    <a:latin typeface="Tahoma"/>
                    <a:cs typeface="Tahoma"/>
                  </a:rPr>
                  <a:t>C</a:t>
                </a:r>
                <a:r>
                  <a:rPr lang="en-US" sz="1800" dirty="0">
                    <a:solidFill>
                      <a:srgbClr val="404040"/>
                    </a:solidFill>
                    <a:latin typeface="Tahoma"/>
                    <a:cs typeface="Tahoma"/>
                  </a:rPr>
                  <a:t>hannels and Language</a:t>
                </a:r>
              </a:p>
            </p:txBody>
          </p:sp>
          <p:sp>
            <p:nvSpPr>
              <p:cNvPr id="11" name="Text Box 10"/>
              <p:cNvSpPr txBox="1">
                <a:spLocks noChangeArrowheads="1"/>
              </p:cNvSpPr>
              <p:nvPr/>
            </p:nvSpPr>
            <p:spPr bwMode="auto">
              <a:xfrm>
                <a:off x="4213301" y="3733805"/>
                <a:ext cx="2743200" cy="457200"/>
              </a:xfrm>
              <a:prstGeom prst="rect">
                <a:avLst/>
              </a:prstGeom>
              <a:noFill/>
              <a:ln w="25400">
                <a:solidFill>
                  <a:schemeClr val="bg2"/>
                </a:solidFill>
                <a:miter lim="800000"/>
                <a:headEnd/>
                <a:tailEnd/>
              </a:ln>
              <a:extLst>
                <a:ext uri="{909E8E84-426E-40dd-AFC4-6F175D3DCCD1}">
                  <a14:hiddenFill xmlns="" xmlns:a14="http://schemas.microsoft.com/office/drawing/2010/main">
                    <a:solidFill>
                      <a:srgbClr val="FFFFFF"/>
                    </a:solidFill>
                  </a14:hiddenFill>
                </a:ext>
              </a:extLst>
            </p:spPr>
            <p:txBody>
              <a:bodyPr wrap="square" anchor="ctr" anchorCtr="0">
                <a:no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dirty="0">
                    <a:solidFill>
                      <a:srgbClr val="AE4A32"/>
                    </a:solidFill>
                    <a:latin typeface="Tahoma"/>
                    <a:cs typeface="Tahoma"/>
                  </a:rPr>
                  <a:t>I</a:t>
                </a:r>
                <a:r>
                  <a:rPr lang="en-US" sz="1800" dirty="0">
                    <a:solidFill>
                      <a:srgbClr val="404040"/>
                    </a:solidFill>
                    <a:latin typeface="Tahoma"/>
                    <a:cs typeface="Tahoma"/>
                  </a:rPr>
                  <a:t>nterests</a:t>
                </a:r>
              </a:p>
            </p:txBody>
          </p:sp>
        </p:grpSp>
        <p:sp>
          <p:nvSpPr>
            <p:cNvPr id="16" name="AutoShape 15"/>
            <p:cNvSpPr>
              <a:spLocks/>
            </p:cNvSpPr>
            <p:nvPr/>
          </p:nvSpPr>
          <p:spPr bwMode="auto">
            <a:xfrm>
              <a:off x="6994716" y="3739728"/>
              <a:ext cx="228600" cy="2134029"/>
            </a:xfrm>
            <a:prstGeom prst="rightBrace">
              <a:avLst>
                <a:gd name="adj1" fmla="val 72222"/>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r"/>
              <a:endParaRPr lang="en-US" dirty="0">
                <a:latin typeface="Tahoma"/>
                <a:cs typeface="Tahoma"/>
              </a:endParaRPr>
            </a:p>
          </p:txBody>
        </p:sp>
      </p:grpSp>
      <p:sp>
        <p:nvSpPr>
          <p:cNvPr id="18" name="AutoShape 18"/>
          <p:cNvSpPr>
            <a:spLocks noChangeArrowheads="1"/>
          </p:cNvSpPr>
          <p:nvPr/>
        </p:nvSpPr>
        <p:spPr bwMode="auto">
          <a:xfrm>
            <a:off x="952500" y="2958089"/>
            <a:ext cx="4043449" cy="929154"/>
          </a:xfrm>
          <a:prstGeom prst="wedgeEllipseCallout">
            <a:avLst>
              <a:gd name="adj1" fmla="val -49780"/>
              <a:gd name="adj2" fmla="val 90665"/>
            </a:avLst>
          </a:prstGeom>
          <a:solidFill>
            <a:srgbClr val="6A97D0"/>
          </a:solidFill>
          <a:ln w="9525">
            <a:noFill/>
            <a:miter lim="800000"/>
            <a:headEnd/>
            <a:tailEnd/>
          </a:ln>
          <a:extLst/>
        </p:spPr>
        <p:txBody>
          <a:bodyPr wrap="none" anchor="ctr"/>
          <a:lstStyle/>
          <a:p>
            <a:pPr algn="ctr"/>
            <a:r>
              <a:rPr lang="en-US" b="1" dirty="0">
                <a:solidFill>
                  <a:srgbClr val="404040"/>
                </a:solidFill>
                <a:latin typeface="Tahoma"/>
                <a:cs typeface="Tahoma"/>
              </a:rPr>
              <a:t>Why</a:t>
            </a:r>
            <a:r>
              <a:rPr lang="en-US" dirty="0">
                <a:solidFill>
                  <a:srgbClr val="404040"/>
                </a:solidFill>
                <a:latin typeface="Tahoma"/>
                <a:cs typeface="Tahoma"/>
              </a:rPr>
              <a:t> should I pay attention</a:t>
            </a:r>
            <a:br>
              <a:rPr lang="en-US" dirty="0">
                <a:solidFill>
                  <a:srgbClr val="404040"/>
                </a:solidFill>
                <a:latin typeface="Tahoma"/>
                <a:cs typeface="Tahoma"/>
              </a:rPr>
            </a:br>
            <a:r>
              <a:rPr lang="en-US" dirty="0">
                <a:solidFill>
                  <a:srgbClr val="404040"/>
                </a:solidFill>
                <a:latin typeface="Tahoma"/>
                <a:cs typeface="Tahoma"/>
              </a:rPr>
              <a:t>to you or your idea?</a:t>
            </a:r>
          </a:p>
        </p:txBody>
      </p:sp>
      <p:sp>
        <p:nvSpPr>
          <p:cNvPr id="25" name="Text Box 3"/>
          <p:cNvSpPr txBox="1">
            <a:spLocks noChangeArrowheads="1"/>
          </p:cNvSpPr>
          <p:nvPr/>
        </p:nvSpPr>
        <p:spPr bwMode="auto">
          <a:xfrm>
            <a:off x="952500" y="5910535"/>
            <a:ext cx="78105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a:spAutoFit/>
          </a:bodyPr>
          <a:lstStyle/>
          <a:p>
            <a:pPr>
              <a:spcBef>
                <a:spcPct val="50000"/>
              </a:spcBef>
              <a:defRPr/>
            </a:pPr>
            <a:r>
              <a:rPr lang="en-US" sz="1200" dirty="0">
                <a:solidFill>
                  <a:srgbClr val="404040"/>
                </a:solidFill>
                <a:latin typeface="Tahoma"/>
                <a:cs typeface="Tahoma"/>
              </a:rPr>
              <a:t>Source: Shell, G. Richard, and Mario Moussa. </a:t>
            </a:r>
            <a:r>
              <a:rPr lang="en-US" sz="1200" i="1" dirty="0">
                <a:solidFill>
                  <a:srgbClr val="404040"/>
                </a:solidFill>
                <a:latin typeface="Tahoma"/>
                <a:cs typeface="Tahoma"/>
              </a:rPr>
              <a:t>The Art of Woo: Using Strategic Persuasion to Sell Your Ideas</a:t>
            </a:r>
            <a:r>
              <a:rPr lang="en-US" sz="1200" dirty="0">
                <a:solidFill>
                  <a:srgbClr val="404040"/>
                </a:solidFill>
                <a:latin typeface="Tahoma"/>
                <a:cs typeface="Tahoma"/>
              </a:rPr>
              <a:t>. New York: Portfolio, 2007.</a:t>
            </a:r>
          </a:p>
        </p:txBody>
      </p:sp>
    </p:spTree>
    <p:extLst>
      <p:ext uri="{BB962C8B-B14F-4D97-AF65-F5344CB8AC3E}">
        <p14:creationId xmlns:p14="http://schemas.microsoft.com/office/powerpoint/2010/main" val="8223955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 their interests</a:t>
            </a:r>
          </a:p>
        </p:txBody>
      </p:sp>
      <p:sp>
        <p:nvSpPr>
          <p:cNvPr id="6" name="Rectangle 3"/>
          <p:cNvSpPr>
            <a:spLocks noGrp="1" noChangeArrowheads="1"/>
          </p:cNvSpPr>
          <p:nvPr>
            <p:ph idx="1"/>
          </p:nvPr>
        </p:nvSpPr>
        <p:spPr/>
        <p:txBody>
          <a:bodyPr/>
          <a:lstStyle/>
          <a:p>
            <a:pPr marL="320040">
              <a:buSzPct val="100000"/>
              <a:buFont typeface="+mj-lt"/>
              <a:buAutoNum type="arabicPeriod"/>
            </a:pPr>
            <a:r>
              <a:rPr lang="en-US" b="1" dirty="0"/>
              <a:t>Why might it be in the other party’</a:t>
            </a:r>
            <a:r>
              <a:rPr lang="en-US" altLang="ja-JP" b="1" dirty="0"/>
              <a:t>s interests to support my idea? </a:t>
            </a:r>
            <a:r>
              <a:rPr lang="en-US" altLang="ja-JP" dirty="0"/>
              <a:t>When</a:t>
            </a:r>
            <a:r>
              <a:rPr lang="en-US" dirty="0"/>
              <a:t> you can, avoid conflicting interests and build on shared interests.</a:t>
            </a:r>
          </a:p>
          <a:p>
            <a:pPr marL="320040">
              <a:buSzPct val="100000"/>
              <a:buFont typeface="+mj-lt"/>
              <a:buAutoNum type="arabicPeriod"/>
            </a:pPr>
            <a:r>
              <a:rPr lang="en-US" b="1" dirty="0" smtClean="0"/>
              <a:t>Are our interests aligned? What </a:t>
            </a:r>
            <a:r>
              <a:rPr lang="en-US" b="1" dirty="0"/>
              <a:t>do other parties want that I can give them to gain their support? </a:t>
            </a:r>
            <a:r>
              <a:rPr lang="en-US" dirty="0"/>
              <a:t>Look for low-cost ways to give others what they want.</a:t>
            </a:r>
          </a:p>
          <a:p>
            <a:pPr marL="320040">
              <a:buSzPct val="100000"/>
              <a:buFont typeface="+mj-lt"/>
              <a:buAutoNum type="arabicPeriod"/>
            </a:pPr>
            <a:r>
              <a:rPr lang="en-US" b="1" dirty="0"/>
              <a:t>Why might they say no? </a:t>
            </a:r>
            <a:r>
              <a:rPr lang="en-US" dirty="0"/>
              <a:t>Try to find shared interests that outweigh conflicting interests.</a:t>
            </a:r>
          </a:p>
        </p:txBody>
      </p:sp>
      <p:sp>
        <p:nvSpPr>
          <p:cNvPr id="4" name="Slide Number Placeholder 3"/>
          <p:cNvSpPr>
            <a:spLocks noGrp="1"/>
          </p:cNvSpPr>
          <p:nvPr>
            <p:ph type="sldNum" sz="quarter" idx="10"/>
          </p:nvPr>
        </p:nvSpPr>
        <p:spPr/>
        <p:txBody>
          <a:bodyPr/>
          <a:lstStyle/>
          <a:p>
            <a:fld id="{9858D551-15B1-9C44-A4A3-64D40101F6C0}" type="slidenum">
              <a:rPr lang="en-US" smtClean="0"/>
              <a:pPr/>
              <a:t>47</a:t>
            </a:fld>
            <a:endParaRPr lang="en-US" dirty="0"/>
          </a:p>
        </p:txBody>
      </p:sp>
    </p:spTree>
    <p:extLst>
      <p:ext uri="{BB962C8B-B14F-4D97-AF65-F5344CB8AC3E}">
        <p14:creationId xmlns:p14="http://schemas.microsoft.com/office/powerpoint/2010/main" val="32358821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get stuck on positions, not interests</a:t>
            </a:r>
          </a:p>
        </p:txBody>
      </p:sp>
      <p:sp>
        <p:nvSpPr>
          <p:cNvPr id="4" name="Slide Number Placeholder 3"/>
          <p:cNvSpPr>
            <a:spLocks noGrp="1"/>
          </p:cNvSpPr>
          <p:nvPr>
            <p:ph type="sldNum" sz="quarter" idx="10"/>
          </p:nvPr>
        </p:nvSpPr>
        <p:spPr/>
        <p:txBody>
          <a:bodyPr/>
          <a:lstStyle/>
          <a:p>
            <a:pPr>
              <a:defRPr/>
            </a:pPr>
            <a:fld id="{9858D551-15B1-9C44-A4A3-64D40101F6C0}" type="slidenum">
              <a:rPr lang="en-US" smtClean="0"/>
              <a:pPr>
                <a:defRPr/>
              </a:pPr>
              <a:t>48</a:t>
            </a:fld>
            <a:endParaRPr lang="en-US" dirty="0"/>
          </a:p>
        </p:txBody>
      </p:sp>
      <p:sp>
        <p:nvSpPr>
          <p:cNvPr id="9" name="Rectangle 8"/>
          <p:cNvSpPr/>
          <p:nvPr/>
        </p:nvSpPr>
        <p:spPr>
          <a:xfrm>
            <a:off x="0" y="2805112"/>
            <a:ext cx="9144000" cy="3570288"/>
          </a:xfrm>
          <a:prstGeom prst="rect">
            <a:avLst/>
          </a:prstGeom>
          <a:gradFill flip="none" rotWithShape="1">
            <a:gsLst>
              <a:gs pos="0">
                <a:schemeClr val="tx1">
                  <a:lumMod val="50000"/>
                  <a:lumOff val="50000"/>
                </a:schemeClr>
              </a:gs>
              <a:gs pos="100000">
                <a:srgbClr val="FFFFFF"/>
              </a:gs>
              <a:gs pos="50000">
                <a:srgbClr val="FFFFFF"/>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10" name="Diagram 9"/>
          <p:cNvGraphicFramePr/>
          <p:nvPr>
            <p:extLst/>
          </p:nvPr>
        </p:nvGraphicFramePr>
        <p:xfrm>
          <a:off x="3596546" y="1721748"/>
          <a:ext cx="5181600" cy="325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 Box 4"/>
          <p:cNvSpPr txBox="1">
            <a:spLocks noChangeArrowheads="1"/>
          </p:cNvSpPr>
          <p:nvPr/>
        </p:nvSpPr>
        <p:spPr bwMode="auto">
          <a:xfrm>
            <a:off x="932996" y="4255814"/>
            <a:ext cx="2695575" cy="707886"/>
          </a:xfrm>
          <a:prstGeom prst="rect">
            <a:avLst/>
          </a:prstGeom>
          <a:noFill/>
          <a:ln w="9525">
            <a:noFill/>
            <a:miter lim="800000"/>
            <a:headEnd/>
            <a:tailEnd/>
          </a:ln>
          <a:extLst/>
        </p:spPr>
        <p:txBody>
          <a:bodyPr wrap="square" lIns="0">
            <a:spAutoFit/>
          </a:bodyPr>
          <a:lstStyle/>
          <a:p>
            <a:pPr>
              <a:spcBef>
                <a:spcPct val="50000"/>
              </a:spcBef>
            </a:pPr>
            <a:r>
              <a:rPr lang="en-US" sz="2000" b="1" dirty="0">
                <a:solidFill>
                  <a:srgbClr val="404040"/>
                </a:solidFill>
                <a:latin typeface="Tahoma"/>
                <a:cs typeface="Tahoma"/>
              </a:rPr>
              <a:t>Look beneath </a:t>
            </a:r>
            <a:br>
              <a:rPr lang="en-US" sz="2000" b="1" dirty="0">
                <a:solidFill>
                  <a:srgbClr val="404040"/>
                </a:solidFill>
                <a:latin typeface="Tahoma"/>
                <a:cs typeface="Tahoma"/>
              </a:rPr>
            </a:br>
            <a:r>
              <a:rPr lang="en-US" sz="2000" b="1" dirty="0">
                <a:solidFill>
                  <a:srgbClr val="404040"/>
                </a:solidFill>
                <a:latin typeface="Tahoma"/>
                <a:cs typeface="Tahoma"/>
              </a:rPr>
              <a:t>the surface!</a:t>
            </a:r>
          </a:p>
        </p:txBody>
      </p:sp>
      <p:sp>
        <p:nvSpPr>
          <p:cNvPr id="12" name="Text Box 12"/>
          <p:cNvSpPr txBox="1">
            <a:spLocks noChangeArrowheads="1"/>
          </p:cNvSpPr>
          <p:nvPr/>
        </p:nvSpPr>
        <p:spPr bwMode="auto">
          <a:xfrm>
            <a:off x="932996" y="2349991"/>
            <a:ext cx="3012572" cy="40011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0">
            <a:spAutoFit/>
          </a:bodyPr>
          <a:lstStyle>
            <a:lvl1pPr>
              <a:defRPr sz="1400" b="1" i="1">
                <a:solidFill>
                  <a:schemeClr val="tx1"/>
                </a:solidFill>
                <a:latin typeface="Arial" charset="0"/>
                <a:ea typeface="ＭＳ Ｐゴシック" charset="0"/>
                <a:cs typeface="ＭＳ Ｐゴシック" charset="0"/>
              </a:defRPr>
            </a:lvl1pPr>
            <a:lvl2pPr marL="742950" indent="-285750">
              <a:defRPr sz="1400" b="1" i="1">
                <a:solidFill>
                  <a:schemeClr val="tx1"/>
                </a:solidFill>
                <a:latin typeface="Arial" charset="0"/>
                <a:ea typeface="ＭＳ Ｐゴシック" charset="0"/>
              </a:defRPr>
            </a:lvl2pPr>
            <a:lvl3pPr marL="1143000" indent="-228600">
              <a:defRPr sz="1400" b="1" i="1">
                <a:solidFill>
                  <a:schemeClr val="tx1"/>
                </a:solidFill>
                <a:latin typeface="Arial" charset="0"/>
                <a:ea typeface="ＭＳ Ｐゴシック" charset="0"/>
              </a:defRPr>
            </a:lvl3pPr>
            <a:lvl4pPr marL="1600200" indent="-228600">
              <a:defRPr sz="1400" b="1" i="1">
                <a:solidFill>
                  <a:schemeClr val="tx1"/>
                </a:solidFill>
                <a:latin typeface="Arial" charset="0"/>
                <a:ea typeface="ＭＳ Ｐゴシック" charset="0"/>
              </a:defRPr>
            </a:lvl4pPr>
            <a:lvl5pPr marL="2057400" indent="-228600">
              <a:defRPr sz="1400" b="1" i="1">
                <a:solidFill>
                  <a:schemeClr val="tx1"/>
                </a:solidFill>
                <a:latin typeface="Arial" charset="0"/>
                <a:ea typeface="ＭＳ Ｐゴシック" charset="0"/>
              </a:defRPr>
            </a:lvl5pPr>
            <a:lvl6pPr marL="2514600" indent="-228600" eaLnBrk="0" fontAlgn="base" hangingPunct="0">
              <a:spcBef>
                <a:spcPct val="0"/>
              </a:spcBef>
              <a:spcAft>
                <a:spcPct val="0"/>
              </a:spcAft>
              <a:defRPr sz="1400" b="1" i="1">
                <a:solidFill>
                  <a:schemeClr val="tx1"/>
                </a:solidFill>
                <a:latin typeface="Arial" charset="0"/>
                <a:ea typeface="ＭＳ Ｐゴシック" charset="0"/>
              </a:defRPr>
            </a:lvl6pPr>
            <a:lvl7pPr marL="2971800" indent="-228600" eaLnBrk="0" fontAlgn="base" hangingPunct="0">
              <a:spcBef>
                <a:spcPct val="0"/>
              </a:spcBef>
              <a:spcAft>
                <a:spcPct val="0"/>
              </a:spcAft>
              <a:defRPr sz="1400" b="1" i="1">
                <a:solidFill>
                  <a:schemeClr val="tx1"/>
                </a:solidFill>
                <a:latin typeface="Arial" charset="0"/>
                <a:ea typeface="ＭＳ Ｐゴシック" charset="0"/>
              </a:defRPr>
            </a:lvl7pPr>
            <a:lvl8pPr marL="3429000" indent="-228600" eaLnBrk="0" fontAlgn="base" hangingPunct="0">
              <a:spcBef>
                <a:spcPct val="0"/>
              </a:spcBef>
              <a:spcAft>
                <a:spcPct val="0"/>
              </a:spcAft>
              <a:defRPr sz="1400" b="1" i="1">
                <a:solidFill>
                  <a:schemeClr val="tx1"/>
                </a:solidFill>
                <a:latin typeface="Arial" charset="0"/>
                <a:ea typeface="ＭＳ Ｐゴシック" charset="0"/>
              </a:defRPr>
            </a:lvl8pPr>
            <a:lvl9pPr marL="3886200" indent="-228600" eaLnBrk="0" fontAlgn="base" hangingPunct="0">
              <a:spcBef>
                <a:spcPct val="0"/>
              </a:spcBef>
              <a:spcAft>
                <a:spcPct val="0"/>
              </a:spcAft>
              <a:defRPr sz="1400" b="1" i="1">
                <a:solidFill>
                  <a:schemeClr val="tx1"/>
                </a:solidFill>
                <a:latin typeface="Arial" charset="0"/>
                <a:ea typeface="ＭＳ Ｐゴシック" charset="0"/>
              </a:defRPr>
            </a:lvl9pPr>
          </a:lstStyle>
          <a:p>
            <a:pPr>
              <a:spcBef>
                <a:spcPct val="50000"/>
              </a:spcBef>
            </a:pPr>
            <a:r>
              <a:rPr lang="en-US" sz="2000" i="0" dirty="0">
                <a:solidFill>
                  <a:srgbClr val="404040"/>
                </a:solidFill>
                <a:latin typeface="Tahoma"/>
                <a:cs typeface="Tahoma"/>
              </a:rPr>
              <a:t>We get stuck here:</a:t>
            </a:r>
          </a:p>
        </p:txBody>
      </p:sp>
      <p:cxnSp>
        <p:nvCxnSpPr>
          <p:cNvPr id="13" name="Straight Arrow Connector 12"/>
          <p:cNvCxnSpPr/>
          <p:nvPr/>
        </p:nvCxnSpPr>
        <p:spPr bwMode="auto">
          <a:xfrm flipV="1">
            <a:off x="3510643" y="2550046"/>
            <a:ext cx="1882503" cy="0"/>
          </a:xfrm>
          <a:prstGeom prst="straightConnector1">
            <a:avLst/>
          </a:prstGeom>
          <a:solidFill>
            <a:schemeClr val="accent1"/>
          </a:solidFill>
          <a:ln w="25400" cap="flat" cmpd="sng" algn="ctr">
            <a:solidFill>
              <a:schemeClr val="tx1"/>
            </a:solidFill>
            <a:prstDash val="solid"/>
            <a:round/>
            <a:headEnd type="none" w="med" len="med"/>
            <a:tailEnd type="triangle" w="lg"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4" name="Text Box 4"/>
          <p:cNvSpPr txBox="1">
            <a:spLocks noChangeArrowheads="1"/>
          </p:cNvSpPr>
          <p:nvPr/>
        </p:nvSpPr>
        <p:spPr bwMode="auto">
          <a:xfrm>
            <a:off x="3567679" y="5005951"/>
            <a:ext cx="5203260" cy="1015663"/>
          </a:xfrm>
          <a:prstGeom prst="rect">
            <a:avLst/>
          </a:prstGeom>
          <a:noFill/>
          <a:ln w="9525">
            <a:noFill/>
            <a:miter lim="800000"/>
            <a:headEnd/>
            <a:tailEnd/>
          </a:ln>
          <a:extLst/>
        </p:spPr>
        <p:txBody>
          <a:bodyPr wrap="square">
            <a:spAutoFit/>
          </a:bodyPr>
          <a:lstStyle/>
          <a:p>
            <a:pPr algn="ctr">
              <a:spcBef>
                <a:spcPct val="50000"/>
              </a:spcBef>
            </a:pPr>
            <a:r>
              <a:rPr lang="en-US" sz="2000" dirty="0">
                <a:solidFill>
                  <a:srgbClr val="404040"/>
                </a:solidFill>
                <a:latin typeface="Tahoma"/>
                <a:cs typeface="Tahoma"/>
              </a:rPr>
              <a:t>Use </a:t>
            </a:r>
            <a:r>
              <a:rPr lang="en-US" sz="2000" b="1" dirty="0">
                <a:solidFill>
                  <a:srgbClr val="404040"/>
                </a:solidFill>
                <a:latin typeface="Tahoma"/>
                <a:cs typeface="Tahoma"/>
              </a:rPr>
              <a:t>issues and interests </a:t>
            </a:r>
            <a:r>
              <a:rPr lang="en-US" sz="2000" dirty="0">
                <a:solidFill>
                  <a:srgbClr val="404040"/>
                </a:solidFill>
                <a:latin typeface="Tahoma"/>
                <a:cs typeface="Tahoma"/>
              </a:rPr>
              <a:t>to explore </a:t>
            </a:r>
            <a:br>
              <a:rPr lang="en-US" sz="2000" dirty="0">
                <a:solidFill>
                  <a:srgbClr val="404040"/>
                </a:solidFill>
                <a:latin typeface="Tahoma"/>
                <a:cs typeface="Tahoma"/>
              </a:rPr>
            </a:br>
            <a:r>
              <a:rPr lang="en-US" sz="2000" dirty="0">
                <a:solidFill>
                  <a:srgbClr val="404040"/>
                </a:solidFill>
                <a:latin typeface="Tahoma"/>
                <a:cs typeface="Tahoma"/>
              </a:rPr>
              <a:t>the value that you can create </a:t>
            </a:r>
            <a:br>
              <a:rPr lang="en-US" sz="2000" dirty="0">
                <a:solidFill>
                  <a:srgbClr val="404040"/>
                </a:solidFill>
                <a:latin typeface="Tahoma"/>
                <a:cs typeface="Tahoma"/>
              </a:rPr>
            </a:br>
            <a:r>
              <a:rPr lang="en-US" sz="2000" dirty="0">
                <a:solidFill>
                  <a:srgbClr val="404040"/>
                </a:solidFill>
                <a:latin typeface="Tahoma"/>
                <a:cs typeface="Tahoma"/>
              </a:rPr>
              <a:t>for yourself and for your partners.</a:t>
            </a:r>
          </a:p>
        </p:txBody>
      </p:sp>
    </p:spTree>
    <p:extLst>
      <p:ext uri="{BB962C8B-B14F-4D97-AF65-F5344CB8AC3E}">
        <p14:creationId xmlns:p14="http://schemas.microsoft.com/office/powerpoint/2010/main" val="82055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2000"/>
                                        <p:tgtEl>
                                          <p:spTgt spid="10"/>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par>
                                <p:cTn id="12" presetID="22" presetClass="entr" presetSubtype="8"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1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2000"/>
                                        <p:tgtEl>
                                          <p:spTgt spid="11"/>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2000"/>
                                        <p:tgtEl>
                                          <p:spTgt spid="9"/>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Graphic spid="10" grpId="0">
        <p:bldAsOne/>
      </p:bldGraphic>
      <p:bldP spid="11" grpId="0"/>
      <p:bldP spid="12"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459417"/>
            <a:ext cx="7810500" cy="800100"/>
          </a:xfrm>
        </p:spPr>
        <p:txBody>
          <a:bodyPr>
            <a:noAutofit/>
          </a:bodyPr>
          <a:lstStyle/>
          <a:p>
            <a:r>
              <a:rPr lang="en-US" sz="2200" dirty="0"/>
              <a:t>A core skill in influence and persuasion: perspective-taking </a:t>
            </a:r>
          </a:p>
        </p:txBody>
      </p:sp>
      <p:sp>
        <p:nvSpPr>
          <p:cNvPr id="3" name="Content Placeholder 2"/>
          <p:cNvSpPr>
            <a:spLocks noGrp="1"/>
          </p:cNvSpPr>
          <p:nvPr>
            <p:ph idx="1"/>
          </p:nvPr>
        </p:nvSpPr>
        <p:spPr>
          <a:xfrm>
            <a:off x="1400431" y="1587823"/>
            <a:ext cx="7353123" cy="1972742"/>
          </a:xfrm>
        </p:spPr>
        <p:txBody>
          <a:bodyPr lIns="182880">
            <a:noAutofit/>
          </a:bodyPr>
          <a:lstStyle/>
          <a:p>
            <a:pPr marL="0" indent="0">
              <a:buNone/>
            </a:pPr>
            <a:r>
              <a:rPr lang="en-US" dirty="0"/>
              <a:t>If there is any secret to success, </a:t>
            </a:r>
            <a:r>
              <a:rPr lang="en-US" b="1" dirty="0"/>
              <a:t>it lies in the ability to get the other person’s point of view </a:t>
            </a:r>
            <a:r>
              <a:rPr lang="en-US" dirty="0"/>
              <a:t>and see things from that person’s angle as well as your own.” </a:t>
            </a:r>
            <a:br>
              <a:rPr lang="en-US" dirty="0"/>
            </a:br>
            <a:r>
              <a:rPr lang="en-US" sz="1800" dirty="0"/>
              <a:t>—Henry Ford </a:t>
            </a:r>
          </a:p>
        </p:txBody>
      </p:sp>
      <p:sp>
        <p:nvSpPr>
          <p:cNvPr id="4" name="Slide Number Placeholder 3"/>
          <p:cNvSpPr>
            <a:spLocks noGrp="1"/>
          </p:cNvSpPr>
          <p:nvPr>
            <p:ph type="sldNum" sz="quarter" idx="10"/>
          </p:nvPr>
        </p:nvSpPr>
        <p:spPr/>
        <p:txBody>
          <a:bodyPr/>
          <a:lstStyle/>
          <a:p>
            <a:pPr>
              <a:defRPr/>
            </a:pPr>
            <a:fld id="{9858D551-15B1-9C44-A4A3-64D40101F6C0}" type="slidenum">
              <a:rPr lang="en-US" smtClean="0"/>
              <a:pPr>
                <a:defRPr/>
              </a:pPr>
              <a:t>49</a:t>
            </a:fld>
            <a:endParaRPr lang="en-US" dirty="0"/>
          </a:p>
        </p:txBody>
      </p:sp>
      <p:sp>
        <p:nvSpPr>
          <p:cNvPr id="8" name="Slide Number Placeholder 3"/>
          <p:cNvSpPr txBox="1">
            <a:spLocks/>
          </p:cNvSpPr>
          <p:nvPr/>
        </p:nvSpPr>
        <p:spPr>
          <a:xfrm>
            <a:off x="8142288" y="6243638"/>
            <a:ext cx="620712" cy="477837"/>
          </a:xfrm>
          <a:prstGeom prst="rect">
            <a:avLst/>
          </a:prstGeom>
        </p:spPr>
        <p:txBody>
          <a:bodyPr vert="horz" lIns="0" tIns="0" rIns="0" bIns="0" rtlCol="0" anchor="ctr"/>
          <a:lstStyle>
            <a:defPPr>
              <a:defRPr lang="en-US"/>
            </a:defPPr>
            <a:lvl1pPr algn="r" defTabSz="457200" rtl="0" fontAlgn="auto">
              <a:spcBef>
                <a:spcPts val="0"/>
              </a:spcBef>
              <a:spcAft>
                <a:spcPts val="0"/>
              </a:spcAft>
              <a:defRPr sz="2400" kern="1200">
                <a:solidFill>
                  <a:srgbClr val="AE4A32"/>
                </a:solidFill>
                <a:latin typeface="Tahoma"/>
                <a:ea typeface="+mn-ea"/>
                <a:cs typeface="Tahoma"/>
              </a:defRPr>
            </a:lvl1pPr>
            <a:lvl2pPr marL="457200"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Tw Cen MT" charset="0"/>
                <a:ea typeface="ＭＳ Ｐゴシック" charset="0"/>
                <a:cs typeface="ＭＳ Ｐゴシック" charset="0"/>
              </a:defRPr>
            </a:lvl5pPr>
            <a:lvl6pPr marL="2286000" algn="l" defTabSz="457200" rtl="0" eaLnBrk="1" latinLnBrk="0" hangingPunct="1">
              <a:defRPr kern="1200">
                <a:solidFill>
                  <a:schemeClr val="tx1"/>
                </a:solidFill>
                <a:latin typeface="Tw Cen MT" charset="0"/>
                <a:ea typeface="ＭＳ Ｐゴシック" charset="0"/>
                <a:cs typeface="ＭＳ Ｐゴシック" charset="0"/>
              </a:defRPr>
            </a:lvl6pPr>
            <a:lvl7pPr marL="2743200" algn="l" defTabSz="457200" rtl="0" eaLnBrk="1" latinLnBrk="0" hangingPunct="1">
              <a:defRPr kern="1200">
                <a:solidFill>
                  <a:schemeClr val="tx1"/>
                </a:solidFill>
                <a:latin typeface="Tw Cen MT" charset="0"/>
                <a:ea typeface="ＭＳ Ｐゴシック" charset="0"/>
                <a:cs typeface="ＭＳ Ｐゴシック" charset="0"/>
              </a:defRPr>
            </a:lvl7pPr>
            <a:lvl8pPr marL="3200400" algn="l" defTabSz="457200" rtl="0" eaLnBrk="1" latinLnBrk="0" hangingPunct="1">
              <a:defRPr kern="1200">
                <a:solidFill>
                  <a:schemeClr val="tx1"/>
                </a:solidFill>
                <a:latin typeface="Tw Cen MT" charset="0"/>
                <a:ea typeface="ＭＳ Ｐゴシック" charset="0"/>
                <a:cs typeface="ＭＳ Ｐゴシック" charset="0"/>
              </a:defRPr>
            </a:lvl8pPr>
            <a:lvl9pPr marL="3657600" algn="l" defTabSz="457200" rtl="0" eaLnBrk="1" latinLnBrk="0" hangingPunct="1">
              <a:defRPr kern="1200">
                <a:solidFill>
                  <a:schemeClr val="tx1"/>
                </a:solidFill>
                <a:latin typeface="Tw Cen MT" charset="0"/>
                <a:ea typeface="ＭＳ Ｐゴシック" charset="0"/>
                <a:cs typeface="ＭＳ Ｐゴシック" charset="0"/>
              </a:defRPr>
            </a:lvl9pPr>
          </a:lstStyle>
          <a:p>
            <a:pPr>
              <a:defRPr/>
            </a:pPr>
            <a:fld id="{9858D551-15B1-9C44-A4A3-64D40101F6C0}" type="slidenum">
              <a:rPr lang="en-US" smtClean="0"/>
              <a:pPr>
                <a:defRPr/>
              </a:pPr>
              <a:t>49</a:t>
            </a:fld>
            <a:endParaRPr lang="en-US" dirty="0"/>
          </a:p>
        </p:txBody>
      </p:sp>
      <p:sp>
        <p:nvSpPr>
          <p:cNvPr id="13" name="TextBox 12"/>
          <p:cNvSpPr txBox="1">
            <a:spLocks noChangeArrowheads="1"/>
          </p:cNvSpPr>
          <p:nvPr/>
        </p:nvSpPr>
        <p:spPr bwMode="auto">
          <a:xfrm>
            <a:off x="841329" y="1442989"/>
            <a:ext cx="762956" cy="1246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w Cen MT" charset="0"/>
                <a:ea typeface="ＭＳ Ｐゴシック" charset="0"/>
                <a:cs typeface="ＭＳ Ｐゴシック" charset="0"/>
              </a:defRPr>
            </a:lvl1pPr>
            <a:lvl2pPr marL="742950" indent="-285750">
              <a:defRPr>
                <a:solidFill>
                  <a:schemeClr val="tx1"/>
                </a:solidFill>
                <a:latin typeface="Tw Cen MT" charset="0"/>
                <a:ea typeface="ＭＳ Ｐゴシック" charset="0"/>
              </a:defRPr>
            </a:lvl2pPr>
            <a:lvl3pPr marL="1143000" indent="-228600">
              <a:defRPr>
                <a:solidFill>
                  <a:schemeClr val="tx1"/>
                </a:solidFill>
                <a:latin typeface="Tw Cen MT" charset="0"/>
                <a:ea typeface="ＭＳ Ｐゴシック" charset="0"/>
              </a:defRPr>
            </a:lvl3pPr>
            <a:lvl4pPr marL="1600200" indent="-228600">
              <a:defRPr>
                <a:solidFill>
                  <a:schemeClr val="tx1"/>
                </a:solidFill>
                <a:latin typeface="Tw Cen MT" charset="0"/>
                <a:ea typeface="ＭＳ Ｐゴシック" charset="0"/>
              </a:defRPr>
            </a:lvl4pPr>
            <a:lvl5pPr marL="2057400" indent="-228600">
              <a:defRPr>
                <a:solidFill>
                  <a:schemeClr val="tx1"/>
                </a:solidFill>
                <a:latin typeface="Tw Cen MT" charset="0"/>
                <a:ea typeface="ＭＳ Ｐゴシック" charset="0"/>
              </a:defRPr>
            </a:lvl5pPr>
            <a:lvl6pPr marL="2514600" indent="-228600" fontAlgn="base">
              <a:spcBef>
                <a:spcPct val="0"/>
              </a:spcBef>
              <a:spcAft>
                <a:spcPct val="0"/>
              </a:spcAft>
              <a:defRPr>
                <a:solidFill>
                  <a:schemeClr val="tx1"/>
                </a:solidFill>
                <a:latin typeface="Tw Cen MT" charset="0"/>
                <a:ea typeface="ＭＳ Ｐゴシック" charset="0"/>
              </a:defRPr>
            </a:lvl6pPr>
            <a:lvl7pPr marL="2971800" indent="-228600" fontAlgn="base">
              <a:spcBef>
                <a:spcPct val="0"/>
              </a:spcBef>
              <a:spcAft>
                <a:spcPct val="0"/>
              </a:spcAft>
              <a:defRPr>
                <a:solidFill>
                  <a:schemeClr val="tx1"/>
                </a:solidFill>
                <a:latin typeface="Tw Cen MT" charset="0"/>
                <a:ea typeface="ＭＳ Ｐゴシック" charset="0"/>
              </a:defRPr>
            </a:lvl7pPr>
            <a:lvl8pPr marL="3429000" indent="-228600" fontAlgn="base">
              <a:spcBef>
                <a:spcPct val="0"/>
              </a:spcBef>
              <a:spcAft>
                <a:spcPct val="0"/>
              </a:spcAft>
              <a:defRPr>
                <a:solidFill>
                  <a:schemeClr val="tx1"/>
                </a:solidFill>
                <a:latin typeface="Tw Cen MT" charset="0"/>
                <a:ea typeface="ＭＳ Ｐゴシック" charset="0"/>
              </a:defRPr>
            </a:lvl8pPr>
            <a:lvl9pPr marL="3886200" indent="-228600" fontAlgn="base">
              <a:spcBef>
                <a:spcPct val="0"/>
              </a:spcBef>
              <a:spcAft>
                <a:spcPct val="0"/>
              </a:spcAft>
              <a:defRPr>
                <a:solidFill>
                  <a:schemeClr val="tx1"/>
                </a:solidFill>
                <a:latin typeface="Tw Cen MT" charset="0"/>
                <a:ea typeface="ＭＳ Ｐゴシック" charset="0"/>
              </a:defRPr>
            </a:lvl9pPr>
          </a:lstStyle>
          <a:p>
            <a:pPr defTabSz="457200" fontAlgn="base">
              <a:spcBef>
                <a:spcPct val="0"/>
              </a:spcBef>
              <a:spcAft>
                <a:spcPct val="0"/>
              </a:spcAft>
            </a:pPr>
            <a:r>
              <a:rPr lang="en-US" sz="7500" dirty="0">
                <a:solidFill>
                  <a:srgbClr val="6A97D0"/>
                </a:solidFill>
                <a:latin typeface="Arial Black" charset="0"/>
                <a:cs typeface="Arial Black" charset="0"/>
              </a:rPr>
              <a:t>“</a:t>
            </a:r>
          </a:p>
        </p:txBody>
      </p:sp>
      <p:pic>
        <p:nvPicPr>
          <p:cNvPr id="5" name="Picture 4"/>
          <p:cNvPicPr>
            <a:picLocks noChangeAspect="1"/>
          </p:cNvPicPr>
          <p:nvPr/>
        </p:nvPicPr>
        <p:blipFill>
          <a:blip r:embed="rId3"/>
          <a:stretch>
            <a:fillRect/>
          </a:stretch>
        </p:blipFill>
        <p:spPr>
          <a:xfrm>
            <a:off x="3292729" y="2879646"/>
            <a:ext cx="3114040" cy="1743862"/>
          </a:xfrm>
          <a:prstGeom prst="rect">
            <a:avLst/>
          </a:prstGeom>
        </p:spPr>
      </p:pic>
      <p:sp>
        <p:nvSpPr>
          <p:cNvPr id="10" name="TextBox 9"/>
          <p:cNvSpPr txBox="1"/>
          <p:nvPr/>
        </p:nvSpPr>
        <p:spPr>
          <a:xfrm>
            <a:off x="952500" y="4875749"/>
            <a:ext cx="7810499" cy="817880"/>
          </a:xfrm>
          <a:prstGeom prst="round2DiagRect">
            <a:avLst>
              <a:gd name="adj1" fmla="val 37480"/>
              <a:gd name="adj2" fmla="val 0"/>
            </a:avLst>
          </a:prstGeom>
          <a:solidFill>
            <a:srgbClr val="6A97D0"/>
          </a:solidFill>
          <a:ln w="25400">
            <a:noFill/>
          </a:ln>
          <a:effectLst/>
        </p:spPr>
        <p:txBody>
          <a:bodyPr wrap="square" rtlCol="0" anchor="ctr" anchorCtr="0">
            <a:noAutofit/>
          </a:bodyPr>
          <a:lstStyle/>
          <a:p>
            <a:pPr algn="ctr"/>
            <a:r>
              <a:rPr lang="en-US" sz="2000" dirty="0">
                <a:solidFill>
                  <a:srgbClr val="404040"/>
                </a:solidFill>
                <a:latin typeface="Tahoma"/>
                <a:cs typeface="Tahoma"/>
              </a:rPr>
              <a:t>How can one </a:t>
            </a:r>
            <a:r>
              <a:rPr lang="en-US" sz="2000" b="1" dirty="0">
                <a:solidFill>
                  <a:srgbClr val="404040"/>
                </a:solidFill>
                <a:latin typeface="Tahoma"/>
                <a:cs typeface="Tahoma"/>
              </a:rPr>
              <a:t>gain perspective </a:t>
            </a:r>
            <a:br>
              <a:rPr lang="en-US" sz="2000" b="1" dirty="0">
                <a:solidFill>
                  <a:srgbClr val="404040"/>
                </a:solidFill>
                <a:latin typeface="Tahoma"/>
                <a:cs typeface="Tahoma"/>
              </a:rPr>
            </a:br>
            <a:r>
              <a:rPr lang="en-US" sz="2000" dirty="0">
                <a:solidFill>
                  <a:srgbClr val="404040"/>
                </a:solidFill>
                <a:latin typeface="Tahoma"/>
                <a:cs typeface="Tahoma"/>
              </a:rPr>
              <a:t>(role reversals, asking questions, etc.)?</a:t>
            </a:r>
          </a:p>
        </p:txBody>
      </p:sp>
    </p:spTree>
    <p:extLst>
      <p:ext uri="{BB962C8B-B14F-4D97-AF65-F5344CB8AC3E}">
        <p14:creationId xmlns:p14="http://schemas.microsoft.com/office/powerpoint/2010/main" val="105377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7"/>
          <p:cNvSpPr>
            <a:spLocks noGrp="1" noChangeArrowheads="1"/>
          </p:cNvSpPr>
          <p:nvPr>
            <p:ph type="title"/>
          </p:nvPr>
        </p:nvSpPr>
        <p:spPr/>
        <p:txBody>
          <a:bodyPr/>
          <a:lstStyle/>
          <a:p>
            <a:r>
              <a:rPr lang="en-US" dirty="0"/>
              <a:t>Norms for our work together</a:t>
            </a:r>
          </a:p>
        </p:txBody>
      </p:sp>
      <p:sp>
        <p:nvSpPr>
          <p:cNvPr id="21507" name="Rectangle 3"/>
          <p:cNvSpPr>
            <a:spLocks noGrp="1" noChangeArrowheads="1"/>
          </p:cNvSpPr>
          <p:nvPr>
            <p:ph idx="1"/>
          </p:nvPr>
        </p:nvSpPr>
        <p:spPr/>
        <p:txBody>
          <a:bodyPr/>
          <a:lstStyle/>
          <a:p>
            <a:r>
              <a:rPr lang="en-US" dirty="0"/>
              <a:t>Can we agree to be:</a:t>
            </a:r>
          </a:p>
          <a:p>
            <a:pPr lvl="1"/>
            <a:r>
              <a:rPr lang="en-US" dirty="0"/>
              <a:t>Candid</a:t>
            </a:r>
          </a:p>
          <a:p>
            <a:pPr lvl="1"/>
            <a:r>
              <a:rPr lang="en-US" dirty="0"/>
              <a:t>Engaged</a:t>
            </a:r>
          </a:p>
          <a:p>
            <a:pPr lvl="1"/>
            <a:r>
              <a:rPr lang="en-US" dirty="0"/>
              <a:t>Welcoming of each other’s voices and ideas</a:t>
            </a:r>
          </a:p>
          <a:p>
            <a:pPr lvl="1"/>
            <a:r>
              <a:rPr lang="en-US" dirty="0"/>
              <a:t>Confidential with our discussions</a:t>
            </a:r>
          </a:p>
          <a:p>
            <a:endParaRPr lang="en-US" dirty="0"/>
          </a:p>
        </p:txBody>
      </p:sp>
      <p:sp>
        <p:nvSpPr>
          <p:cNvPr id="21508" name="Text Box 4"/>
          <p:cNvSpPr txBox="1">
            <a:spLocks noChangeArrowheads="1"/>
          </p:cNvSpPr>
          <p:nvPr/>
        </p:nvSpPr>
        <p:spPr bwMode="auto">
          <a:xfrm>
            <a:off x="982663" y="5164138"/>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1800" dirty="0"/>
          </a:p>
        </p:txBody>
      </p:sp>
      <p:sp>
        <p:nvSpPr>
          <p:cNvPr id="2" name="Slide Number Placeholder 1"/>
          <p:cNvSpPr>
            <a:spLocks noGrp="1"/>
          </p:cNvSpPr>
          <p:nvPr>
            <p:ph type="sldNum" sz="quarter" idx="10"/>
          </p:nvPr>
        </p:nvSpPr>
        <p:spPr/>
        <p:txBody>
          <a:bodyPr/>
          <a:lstStyle/>
          <a:p>
            <a:pPr>
              <a:defRPr/>
            </a:pPr>
            <a:fld id="{2028B9BA-8F2C-1C4E-BE0F-C158AFF88D4C}" type="slidenum">
              <a:rPr lang="en-US" smtClean="0"/>
              <a:pPr>
                <a:defRPr/>
              </a:pPr>
              <a:t>5</a:t>
            </a:fld>
            <a:endParaRPr lang="en-US" dirty="0"/>
          </a:p>
        </p:txBody>
      </p:sp>
    </p:spTree>
    <p:extLst>
      <p:ext uri="{BB962C8B-B14F-4D97-AF65-F5344CB8AC3E}">
        <p14:creationId xmlns:p14="http://schemas.microsoft.com/office/powerpoint/2010/main" val="2867670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cap="all" dirty="0" smtClean="0">
                <a:solidFill>
                  <a:srgbClr val="6A97D0"/>
                </a:solidFill>
              </a:rPr>
              <a:t>CaSe</a:t>
            </a:r>
            <a:r>
              <a:rPr lang="en-US" sz="1600" cap="all" dirty="0" smtClean="0">
                <a:solidFill>
                  <a:srgbClr val="6A97D0"/>
                </a:solidFill>
              </a:rPr>
              <a:t> work:</a:t>
            </a:r>
            <a:br>
              <a:rPr lang="en-US" sz="1600" cap="all" dirty="0" smtClean="0">
                <a:solidFill>
                  <a:srgbClr val="6A97D0"/>
                </a:solidFill>
              </a:rPr>
            </a:br>
            <a:r>
              <a:rPr lang="en-US" dirty="0" smtClean="0"/>
              <a:t>The </a:t>
            </a:r>
            <a:r>
              <a:rPr lang="en-US" dirty="0"/>
              <a:t>Case of the Judicial Role Switch </a:t>
            </a:r>
            <a:endParaRPr lang="en-US" dirty="0"/>
          </a:p>
        </p:txBody>
      </p:sp>
      <p:sp>
        <p:nvSpPr>
          <p:cNvPr id="3" name="Content Placeholder 2"/>
          <p:cNvSpPr>
            <a:spLocks noGrp="1"/>
          </p:cNvSpPr>
          <p:nvPr>
            <p:ph idx="1"/>
          </p:nvPr>
        </p:nvSpPr>
        <p:spPr>
          <a:xfrm>
            <a:off x="952500" y="1455576"/>
            <a:ext cx="7813547" cy="5122506"/>
          </a:xfrm>
        </p:spPr>
        <p:txBody>
          <a:bodyPr>
            <a:noAutofit/>
          </a:bodyPr>
          <a:lstStyle/>
          <a:p>
            <a:r>
              <a:rPr lang="en-US" sz="1900" dirty="0" smtClean="0"/>
              <a:t>Choose the role that is different from your current role (Judge versus Court Exec), and pair up with a different colleague at your table.</a:t>
            </a:r>
          </a:p>
          <a:p>
            <a:r>
              <a:rPr lang="en-US" sz="1900" dirty="0" smtClean="0"/>
              <a:t>Carefully read the case and prepare your thoughts about how to best approach this situation from that role perspective.</a:t>
            </a:r>
          </a:p>
          <a:p>
            <a:r>
              <a:rPr lang="en-US" sz="1900" dirty="0" smtClean="0"/>
              <a:t>Jot </a:t>
            </a:r>
            <a:r>
              <a:rPr lang="en-US" sz="1900" dirty="0"/>
              <a:t>down some notes about how you would approach this </a:t>
            </a:r>
            <a:r>
              <a:rPr lang="en-US" sz="1900" dirty="0" smtClean="0"/>
              <a:t>conversation: </a:t>
            </a:r>
          </a:p>
          <a:p>
            <a:pPr lvl="1"/>
            <a:r>
              <a:rPr lang="en-US" sz="1900" dirty="0" smtClean="0"/>
              <a:t>What </a:t>
            </a:r>
            <a:r>
              <a:rPr lang="en-US" sz="1900" dirty="0"/>
              <a:t>you would want to say to your </a:t>
            </a:r>
            <a:r>
              <a:rPr lang="en-US" sz="1900" dirty="0" smtClean="0"/>
              <a:t>colleague</a:t>
            </a:r>
            <a:r>
              <a:rPr lang="en-US" sz="1900" dirty="0"/>
              <a:t>?</a:t>
            </a:r>
            <a:endParaRPr lang="en-US" sz="1900" dirty="0" smtClean="0"/>
          </a:p>
          <a:p>
            <a:pPr lvl="1"/>
            <a:r>
              <a:rPr lang="en-US" sz="1900" dirty="0" smtClean="0"/>
              <a:t>What </a:t>
            </a:r>
            <a:r>
              <a:rPr lang="en-US" sz="1900" dirty="0"/>
              <a:t>would you ask </a:t>
            </a:r>
            <a:r>
              <a:rPr lang="en-US" sz="1900" dirty="0" smtClean="0"/>
              <a:t>them?</a:t>
            </a:r>
          </a:p>
          <a:p>
            <a:pPr lvl="1"/>
            <a:r>
              <a:rPr lang="en-US" sz="1900" dirty="0" smtClean="0"/>
              <a:t>How </a:t>
            </a:r>
            <a:r>
              <a:rPr lang="en-US" sz="1900" dirty="0"/>
              <a:t>can you approach the conversation to ensure that trust is </a:t>
            </a:r>
            <a:r>
              <a:rPr lang="en-US" sz="1900" dirty="0" smtClean="0"/>
              <a:t>maintained</a:t>
            </a:r>
            <a:r>
              <a:rPr lang="en-US" sz="1900" dirty="0"/>
              <a:t>?</a:t>
            </a:r>
            <a:endParaRPr lang="en-US" sz="1900" dirty="0"/>
          </a:p>
          <a:p>
            <a:r>
              <a:rPr lang="en-US" sz="1900" dirty="0" smtClean="0"/>
              <a:t>When you are both ready, engage in a conversation that tries to get to a constructive end that builds the relationship.</a:t>
            </a:r>
          </a:p>
          <a:p>
            <a:r>
              <a:rPr lang="en-US" sz="1900" dirty="0" smtClean="0"/>
              <a:t>After your conversation, talk at your tables about how you each approached this case and what can be learned.</a:t>
            </a:r>
          </a:p>
        </p:txBody>
      </p:sp>
      <p:sp>
        <p:nvSpPr>
          <p:cNvPr id="4" name="Slide Number Placeholder 3"/>
          <p:cNvSpPr>
            <a:spLocks noGrp="1"/>
          </p:cNvSpPr>
          <p:nvPr>
            <p:ph type="sldNum" sz="quarter" idx="10"/>
          </p:nvPr>
        </p:nvSpPr>
        <p:spPr/>
        <p:txBody>
          <a:bodyPr/>
          <a:lstStyle/>
          <a:p>
            <a:pPr>
              <a:defRPr/>
            </a:pPr>
            <a:fld id="{2028B9BA-8F2C-1C4E-BE0F-C158AFF88D4C}" type="slidenum">
              <a:rPr lang="en-US" smtClean="0"/>
              <a:pPr>
                <a:defRPr/>
              </a:pPr>
              <a:t>50</a:t>
            </a:fld>
            <a:endParaRPr lang="en-US" dirty="0"/>
          </a:p>
        </p:txBody>
      </p:sp>
    </p:spTree>
    <p:extLst>
      <p:ext uri="{BB962C8B-B14F-4D97-AF65-F5344CB8AC3E}">
        <p14:creationId xmlns:p14="http://schemas.microsoft.com/office/powerpoint/2010/main" val="9867982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Break </a:t>
            </a:r>
            <a:endParaRPr lang="en-US" dirty="0"/>
          </a:p>
        </p:txBody>
      </p:sp>
      <p:sp>
        <p:nvSpPr>
          <p:cNvPr id="3" name="Text Placeholder 2"/>
          <p:cNvSpPr>
            <a:spLocks noGrp="1"/>
          </p:cNvSpPr>
          <p:nvPr>
            <p:ph type="body" idx="16"/>
          </p:nvPr>
        </p:nvSpPr>
        <p:spPr/>
        <p:txBody>
          <a:bodyPr/>
          <a:lstStyle/>
          <a:p>
            <a:endParaRPr lang="en-US" dirty="0"/>
          </a:p>
        </p:txBody>
      </p:sp>
      <p:sp>
        <p:nvSpPr>
          <p:cNvPr id="4" name="Slide Number Placeholder 3"/>
          <p:cNvSpPr>
            <a:spLocks noGrp="1"/>
          </p:cNvSpPr>
          <p:nvPr>
            <p:ph type="sldNum" sz="quarter" idx="17"/>
          </p:nvPr>
        </p:nvSpPr>
        <p:spPr/>
        <p:txBody>
          <a:bodyPr/>
          <a:lstStyle/>
          <a:p>
            <a:pPr>
              <a:defRPr/>
            </a:pPr>
            <a:fld id="{17EDEAEE-4469-E945-B53C-0A8102AD5051}" type="slidenum">
              <a:rPr lang="en-US" smtClean="0"/>
              <a:pPr>
                <a:defRPr/>
              </a:pPr>
              <a:t>51</a:t>
            </a:fld>
            <a:endParaRPr lang="en-US" dirty="0"/>
          </a:p>
        </p:txBody>
      </p:sp>
    </p:spTree>
    <p:extLst>
      <p:ext uri="{BB962C8B-B14F-4D97-AF65-F5344CB8AC3E}">
        <p14:creationId xmlns:p14="http://schemas.microsoft.com/office/powerpoint/2010/main" val="7092137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cap="all" dirty="0">
                <a:solidFill>
                  <a:srgbClr val="6A97D0"/>
                </a:solidFill>
              </a:rPr>
              <a:t>Application:</a:t>
            </a:r>
            <a:br>
              <a:rPr lang="en-US" sz="1600" cap="all" dirty="0">
                <a:solidFill>
                  <a:srgbClr val="6A97D0"/>
                </a:solidFill>
              </a:rPr>
            </a:br>
            <a:r>
              <a:rPr lang="en-US" dirty="0"/>
              <a:t>Applying the three skills (Part 1)	</a:t>
            </a:r>
          </a:p>
        </p:txBody>
      </p:sp>
      <p:sp>
        <p:nvSpPr>
          <p:cNvPr id="3" name="Content Placeholder 2"/>
          <p:cNvSpPr>
            <a:spLocks noGrp="1"/>
          </p:cNvSpPr>
          <p:nvPr>
            <p:ph idx="1"/>
          </p:nvPr>
        </p:nvSpPr>
        <p:spPr>
          <a:xfrm>
            <a:off x="952500" y="1455576"/>
            <a:ext cx="7813547" cy="5122506"/>
          </a:xfrm>
        </p:spPr>
        <p:txBody>
          <a:bodyPr>
            <a:noAutofit/>
          </a:bodyPr>
          <a:lstStyle/>
          <a:p>
            <a:r>
              <a:rPr lang="en-US" dirty="0"/>
              <a:t>Think about the three skill areas we covered for improving your Productive Pairs:</a:t>
            </a:r>
          </a:p>
          <a:p>
            <a:pPr lvl="1"/>
            <a:r>
              <a:rPr lang="en-US" i="1" dirty="0" smtClean="0"/>
              <a:t>Clarifying Roles</a:t>
            </a:r>
          </a:p>
          <a:p>
            <a:pPr lvl="1"/>
            <a:r>
              <a:rPr lang="en-US" i="1" dirty="0" smtClean="0"/>
              <a:t>Building Trust</a:t>
            </a:r>
          </a:p>
          <a:p>
            <a:pPr lvl="1"/>
            <a:r>
              <a:rPr lang="en-US" i="1" dirty="0" smtClean="0"/>
              <a:t>Improving </a:t>
            </a:r>
            <a:r>
              <a:rPr lang="en-US" i="1" dirty="0"/>
              <a:t>Communication </a:t>
            </a:r>
          </a:p>
          <a:p>
            <a:r>
              <a:rPr lang="en-US" dirty="0"/>
              <a:t>How can you use the above skills and tools to strengthen leadership in your court?</a:t>
            </a:r>
          </a:p>
          <a:p>
            <a:r>
              <a:rPr lang="en-US" dirty="0"/>
              <a:t>What are the </a:t>
            </a:r>
            <a:r>
              <a:rPr lang="en-US" b="1" dirty="0"/>
              <a:t>challenges </a:t>
            </a:r>
            <a:r>
              <a:rPr lang="en-US" dirty="0"/>
              <a:t>doing this from </a:t>
            </a:r>
            <a:r>
              <a:rPr lang="en-US" b="1" dirty="0"/>
              <a:t>the perspective of your role</a:t>
            </a:r>
            <a:r>
              <a:rPr lang="en-US" dirty="0"/>
              <a:t>?</a:t>
            </a:r>
          </a:p>
          <a:p>
            <a:r>
              <a:rPr lang="en-US" dirty="0"/>
              <a:t>What are the </a:t>
            </a:r>
            <a:r>
              <a:rPr lang="en-US" b="1" dirty="0"/>
              <a:t>advantages </a:t>
            </a:r>
            <a:r>
              <a:rPr lang="en-US" dirty="0"/>
              <a:t>you have from </a:t>
            </a:r>
            <a:r>
              <a:rPr lang="en-US" b="1" dirty="0"/>
              <a:t>the perspective of your role </a:t>
            </a:r>
            <a:r>
              <a:rPr lang="en-US" dirty="0"/>
              <a:t>to use these skills?</a:t>
            </a:r>
          </a:p>
          <a:p>
            <a:pPr lvl="1"/>
            <a:r>
              <a:rPr lang="en-US" dirty="0"/>
              <a:t>Discuss this at your tables.</a:t>
            </a:r>
          </a:p>
          <a:p>
            <a:pPr lvl="1"/>
            <a:r>
              <a:rPr lang="en-US" dirty="0"/>
              <a:t>Be prepared to share insights about how these ideas can be applied.</a:t>
            </a:r>
          </a:p>
        </p:txBody>
      </p:sp>
      <p:sp>
        <p:nvSpPr>
          <p:cNvPr id="4" name="Slide Number Placeholder 3"/>
          <p:cNvSpPr>
            <a:spLocks noGrp="1"/>
          </p:cNvSpPr>
          <p:nvPr>
            <p:ph type="sldNum" sz="quarter" idx="10"/>
          </p:nvPr>
        </p:nvSpPr>
        <p:spPr/>
        <p:txBody>
          <a:bodyPr/>
          <a:lstStyle/>
          <a:p>
            <a:pPr>
              <a:defRPr/>
            </a:pPr>
            <a:fld id="{2028B9BA-8F2C-1C4E-BE0F-C158AFF88D4C}" type="slidenum">
              <a:rPr lang="en-US" smtClean="0"/>
              <a:pPr>
                <a:defRPr/>
              </a:pPr>
              <a:t>52</a:t>
            </a:fld>
            <a:endParaRPr lang="en-US" dirty="0"/>
          </a:p>
        </p:txBody>
      </p:sp>
    </p:spTree>
    <p:extLst>
      <p:ext uri="{BB962C8B-B14F-4D97-AF65-F5344CB8AC3E}">
        <p14:creationId xmlns:p14="http://schemas.microsoft.com/office/powerpoint/2010/main" val="7729308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cap="all" dirty="0">
                <a:solidFill>
                  <a:srgbClr val="6A97D0"/>
                </a:solidFill>
              </a:rPr>
              <a:t>Application: </a:t>
            </a:r>
            <a:r>
              <a:rPr lang="en-US" dirty="0">
                <a:solidFill>
                  <a:srgbClr val="FF0000"/>
                </a:solidFill>
              </a:rPr>
              <a:t/>
            </a:r>
            <a:br>
              <a:rPr lang="en-US" dirty="0">
                <a:solidFill>
                  <a:srgbClr val="FF0000"/>
                </a:solidFill>
              </a:rPr>
            </a:br>
            <a:r>
              <a:rPr lang="en-US" dirty="0"/>
              <a:t>The three skills (Part 2)</a:t>
            </a:r>
          </a:p>
        </p:txBody>
      </p:sp>
      <p:sp>
        <p:nvSpPr>
          <p:cNvPr id="3" name="Content Placeholder 2"/>
          <p:cNvSpPr>
            <a:spLocks noGrp="1"/>
          </p:cNvSpPr>
          <p:nvPr>
            <p:ph idx="1"/>
          </p:nvPr>
        </p:nvSpPr>
        <p:spPr/>
        <p:txBody>
          <a:bodyPr/>
          <a:lstStyle/>
          <a:p>
            <a:r>
              <a:rPr lang="en-US" dirty="0"/>
              <a:t>Return to your original colleagues and seats.</a:t>
            </a:r>
          </a:p>
          <a:p>
            <a:r>
              <a:rPr lang="en-US" dirty="0"/>
              <a:t>Share your insights from thinking in your role groups, and compare the discussions you had.</a:t>
            </a:r>
          </a:p>
          <a:p>
            <a:pPr lvl="1"/>
            <a:r>
              <a:rPr lang="en-US" dirty="0"/>
              <a:t>What can you learn about the other person/role that will help you work together with others?</a:t>
            </a:r>
          </a:p>
          <a:p>
            <a:pPr lvl="1"/>
            <a:r>
              <a:rPr lang="en-US" dirty="0"/>
              <a:t>What can you do differently in your role to strengthen your work together, and in your organization more broadly?</a:t>
            </a:r>
          </a:p>
        </p:txBody>
      </p:sp>
      <p:sp>
        <p:nvSpPr>
          <p:cNvPr id="4" name="Slide Number Placeholder 3"/>
          <p:cNvSpPr>
            <a:spLocks noGrp="1"/>
          </p:cNvSpPr>
          <p:nvPr>
            <p:ph type="sldNum" sz="quarter" idx="10"/>
          </p:nvPr>
        </p:nvSpPr>
        <p:spPr/>
        <p:txBody>
          <a:bodyPr/>
          <a:lstStyle/>
          <a:p>
            <a:pPr>
              <a:defRPr/>
            </a:pPr>
            <a:fld id="{2028B9BA-8F2C-1C4E-BE0F-C158AFF88D4C}" type="slidenum">
              <a:rPr lang="en-US" smtClean="0"/>
              <a:pPr>
                <a:defRPr/>
              </a:pPr>
              <a:t>53</a:t>
            </a:fld>
            <a:endParaRPr lang="en-US" dirty="0"/>
          </a:p>
        </p:txBody>
      </p:sp>
    </p:spTree>
    <p:extLst>
      <p:ext uri="{BB962C8B-B14F-4D97-AF65-F5344CB8AC3E}">
        <p14:creationId xmlns:p14="http://schemas.microsoft.com/office/powerpoint/2010/main" val="12912893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ChangeArrowheads="1"/>
          </p:cNvSpPr>
          <p:nvPr/>
        </p:nvSpPr>
        <p:spPr bwMode="auto">
          <a:xfrm>
            <a:off x="952501" y="1602258"/>
            <a:ext cx="78105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lstStyle/>
          <a:p>
            <a:pPr algn="ctr" eaLnBrk="1" hangingPunct="1">
              <a:spcBef>
                <a:spcPct val="50000"/>
              </a:spcBef>
              <a:buClr>
                <a:schemeClr val="hlink"/>
              </a:buClr>
              <a:buFont typeface="Times" charset="0"/>
              <a:buNone/>
            </a:pPr>
            <a:r>
              <a:rPr lang="en-US" sz="2000" dirty="0">
                <a:solidFill>
                  <a:srgbClr val="404040"/>
                </a:solidFill>
                <a:latin typeface="Tahoma" charset="0"/>
                <a:ea typeface="Tahoma" charset="0"/>
                <a:cs typeface="Tahoma" charset="0"/>
              </a:rPr>
              <a:t>Think of the next 30-60 days as your window of opportunity.</a:t>
            </a:r>
          </a:p>
        </p:txBody>
      </p:sp>
      <p:graphicFrame>
        <p:nvGraphicFramePr>
          <p:cNvPr id="10" name="Group 32"/>
          <p:cNvGraphicFramePr>
            <a:graphicFrameLocks noGrp="1"/>
          </p:cNvGraphicFramePr>
          <p:nvPr>
            <p:extLst>
              <p:ext uri="{D42A27DB-BD31-4B8C-83A1-F6EECF244321}">
                <p14:modId xmlns:p14="http://schemas.microsoft.com/office/powerpoint/2010/main" val="352495734"/>
              </p:ext>
            </p:extLst>
          </p:nvPr>
        </p:nvGraphicFramePr>
        <p:xfrm>
          <a:off x="952499" y="2092411"/>
          <a:ext cx="7807572" cy="4023908"/>
        </p:xfrm>
        <a:graphic>
          <a:graphicData uri="http://schemas.openxmlformats.org/drawingml/2006/table">
            <a:tbl>
              <a:tblPr/>
              <a:tblGrid>
                <a:gridCol w="1951893">
                  <a:extLst>
                    <a:ext uri="{9D8B030D-6E8A-4147-A177-3AD203B41FA5}">
                      <a16:colId xmlns:a16="http://schemas.microsoft.com/office/drawing/2014/main" xmlns="" val="20000"/>
                    </a:ext>
                  </a:extLst>
                </a:gridCol>
                <a:gridCol w="1951893">
                  <a:extLst>
                    <a:ext uri="{9D8B030D-6E8A-4147-A177-3AD203B41FA5}">
                      <a16:colId xmlns:a16="http://schemas.microsoft.com/office/drawing/2014/main" xmlns="" val="20001"/>
                    </a:ext>
                  </a:extLst>
                </a:gridCol>
                <a:gridCol w="1951893">
                  <a:extLst>
                    <a:ext uri="{9D8B030D-6E8A-4147-A177-3AD203B41FA5}">
                      <a16:colId xmlns:a16="http://schemas.microsoft.com/office/drawing/2014/main" xmlns="" val="20002"/>
                    </a:ext>
                  </a:extLst>
                </a:gridCol>
                <a:gridCol w="1951893">
                  <a:extLst>
                    <a:ext uri="{9D8B030D-6E8A-4147-A177-3AD203B41FA5}">
                      <a16:colId xmlns:a16="http://schemas.microsoft.com/office/drawing/2014/main" xmlns="" val="20003"/>
                    </a:ext>
                  </a:extLst>
                </a:gridCol>
              </a:tblGrid>
              <a:tr h="1005977">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r>
                        <a:rPr kumimoji="0" lang="en-US" sz="1600" b="1" i="0" u="none" strike="noStrike" cap="none" normalizeH="0" baseline="0" dirty="0">
                          <a:ln>
                            <a:noFill/>
                          </a:ln>
                          <a:solidFill>
                            <a:srgbClr val="404040"/>
                          </a:solidFill>
                          <a:effectLst/>
                          <a:latin typeface="Tahoma" charset="0"/>
                          <a:ea typeface="Tahoma" charset="0"/>
                          <a:cs typeface="Tahoma" charset="0"/>
                        </a:rPr>
                        <a:t>Area to </a:t>
                      </a:r>
                      <a:br>
                        <a:rPr kumimoji="0" lang="en-US" sz="1600" b="1" i="0" u="none" strike="noStrike" cap="none" normalizeH="0" baseline="0" dirty="0">
                          <a:ln>
                            <a:noFill/>
                          </a:ln>
                          <a:solidFill>
                            <a:srgbClr val="404040"/>
                          </a:solidFill>
                          <a:effectLst/>
                          <a:latin typeface="Tahoma" charset="0"/>
                          <a:ea typeface="Tahoma" charset="0"/>
                          <a:cs typeface="Tahoma" charset="0"/>
                        </a:rPr>
                      </a:br>
                      <a:r>
                        <a:rPr kumimoji="0" lang="en-US" sz="1600" b="1" i="0" u="none" strike="noStrike" cap="none" normalizeH="0" baseline="0" dirty="0">
                          <a:ln>
                            <a:noFill/>
                          </a:ln>
                          <a:solidFill>
                            <a:srgbClr val="404040"/>
                          </a:solidFill>
                          <a:effectLst/>
                          <a:latin typeface="Tahoma" charset="0"/>
                          <a:ea typeface="Tahoma" charset="0"/>
                          <a:cs typeface="Tahoma" charset="0"/>
                        </a:rPr>
                        <a:t>work on</a:t>
                      </a:r>
                    </a:p>
                  </a:txBody>
                  <a:tcPr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rgbClr val="A7B9AA"/>
                    </a:solid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defRPr/>
                      </a:pPr>
                      <a:r>
                        <a:rPr kumimoji="0" lang="en-US" sz="1600" b="1" i="0" u="none" strike="noStrike" cap="none" normalizeH="0" baseline="0" dirty="0">
                          <a:ln>
                            <a:noFill/>
                          </a:ln>
                          <a:solidFill>
                            <a:srgbClr val="404040"/>
                          </a:solidFill>
                          <a:effectLst/>
                          <a:latin typeface="Tahoma" charset="0"/>
                          <a:ea typeface="Tahoma" charset="0"/>
                          <a:cs typeface="Tahoma" charset="0"/>
                        </a:rPr>
                        <a:t>Actions </a:t>
                      </a:r>
                      <a:br>
                        <a:rPr kumimoji="0" lang="en-US" sz="1600" b="1" i="0" u="none" strike="noStrike" cap="none" normalizeH="0" baseline="0" dirty="0">
                          <a:ln>
                            <a:noFill/>
                          </a:ln>
                          <a:solidFill>
                            <a:srgbClr val="404040"/>
                          </a:solidFill>
                          <a:effectLst/>
                          <a:latin typeface="Tahoma" charset="0"/>
                          <a:ea typeface="Tahoma" charset="0"/>
                          <a:cs typeface="Tahoma" charset="0"/>
                        </a:rPr>
                      </a:br>
                      <a:r>
                        <a:rPr kumimoji="0" lang="en-US" sz="1600" b="1" i="0" u="none" strike="noStrike" cap="none" normalizeH="0" baseline="0" dirty="0">
                          <a:ln>
                            <a:noFill/>
                          </a:ln>
                          <a:solidFill>
                            <a:srgbClr val="404040"/>
                          </a:solidFill>
                          <a:effectLst/>
                          <a:latin typeface="Tahoma" charset="0"/>
                          <a:ea typeface="Tahoma" charset="0"/>
                          <a:cs typeface="Tahoma" charset="0"/>
                        </a:rPr>
                        <a:t>to take </a:t>
                      </a:r>
                    </a:p>
                  </a:txBody>
                  <a:tcPr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rgbClr val="A7B9AA"/>
                    </a:solid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defRPr/>
                      </a:pPr>
                      <a:r>
                        <a:rPr kumimoji="0" lang="en-US" sz="1600" b="1" i="0" u="none" strike="noStrike" cap="none" normalizeH="0" baseline="0" dirty="0">
                          <a:ln>
                            <a:noFill/>
                          </a:ln>
                          <a:solidFill>
                            <a:srgbClr val="404040"/>
                          </a:solidFill>
                          <a:effectLst/>
                          <a:latin typeface="Tahoma" charset="0"/>
                          <a:ea typeface="Tahoma" charset="0"/>
                          <a:cs typeface="Tahoma" charset="0"/>
                        </a:rPr>
                        <a:t>Expected challenges</a:t>
                      </a:r>
                    </a:p>
                  </a:txBody>
                  <a:tcPr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rgbClr val="A7B9AA"/>
                    </a:solid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Tx/>
                        <a:buFont typeface="Times" charset="0"/>
                        <a:buNone/>
                        <a:tabLst/>
                      </a:pPr>
                      <a:r>
                        <a:rPr kumimoji="0" lang="en-US" sz="1600" b="1" i="0" u="none" strike="noStrike" cap="none" normalizeH="0" baseline="0" dirty="0">
                          <a:ln>
                            <a:noFill/>
                          </a:ln>
                          <a:solidFill>
                            <a:srgbClr val="404040"/>
                          </a:solidFill>
                          <a:effectLst/>
                          <a:latin typeface="Tahoma" charset="0"/>
                          <a:ea typeface="Tahoma" charset="0"/>
                          <a:cs typeface="Tahoma" charset="0"/>
                        </a:rPr>
                        <a:t>Measures </a:t>
                      </a:r>
                      <a:br>
                        <a:rPr kumimoji="0" lang="en-US" sz="1600" b="1" i="0" u="none" strike="noStrike" cap="none" normalizeH="0" baseline="0" dirty="0">
                          <a:ln>
                            <a:noFill/>
                          </a:ln>
                          <a:solidFill>
                            <a:srgbClr val="404040"/>
                          </a:solidFill>
                          <a:effectLst/>
                          <a:latin typeface="Tahoma" charset="0"/>
                          <a:ea typeface="Tahoma" charset="0"/>
                          <a:cs typeface="Tahoma" charset="0"/>
                        </a:rPr>
                      </a:br>
                      <a:r>
                        <a:rPr kumimoji="0" lang="en-US" sz="1600" b="1" i="0" u="none" strike="noStrike" cap="none" normalizeH="0" baseline="0" dirty="0">
                          <a:ln>
                            <a:noFill/>
                          </a:ln>
                          <a:solidFill>
                            <a:srgbClr val="404040"/>
                          </a:solidFill>
                          <a:effectLst/>
                          <a:latin typeface="Tahoma" charset="0"/>
                          <a:ea typeface="Tahoma" charset="0"/>
                          <a:cs typeface="Tahoma" charset="0"/>
                        </a:rPr>
                        <a:t>of progress</a:t>
                      </a:r>
                    </a:p>
                  </a:txBody>
                  <a:tcPr anchor="ct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solidFill>
                      <a:srgbClr val="A7B9AA"/>
                    </a:solidFill>
                  </a:tcPr>
                </a:tc>
                <a:extLst>
                  <a:ext uri="{0D108BD9-81ED-4DB2-BD59-A6C34878D82A}">
                    <a16:rowId xmlns:a16="http://schemas.microsoft.com/office/drawing/2014/main" xmlns="" val="10000"/>
                  </a:ext>
                </a:extLst>
              </a:tr>
              <a:tr h="1005977">
                <a:tc>
                  <a:txBody>
                    <a:bodyPr/>
                    <a:lstStyle/>
                    <a:p>
                      <a:pPr marL="320040" marR="0" lvl="0" indent="-320040" algn="l" defTabSz="914400" rtl="0" eaLnBrk="1" fontAlgn="base" latinLnBrk="0" hangingPunct="1">
                        <a:lnSpc>
                          <a:spcPct val="100000"/>
                        </a:lnSpc>
                        <a:spcBef>
                          <a:spcPts val="500"/>
                        </a:spcBef>
                        <a:spcAft>
                          <a:spcPct val="0"/>
                        </a:spcAft>
                        <a:buClr>
                          <a:srgbClr val="AE4A32"/>
                        </a:buClr>
                        <a:buSzTx/>
                        <a:buFont typeface="+mj-lt"/>
                        <a:buNone/>
                        <a:tabLst/>
                        <a:defRPr/>
                      </a:pPr>
                      <a:r>
                        <a:rPr kumimoji="0" lang="en-US" sz="1600" b="1" i="0" u="none" strike="noStrike" cap="none" normalizeH="0" baseline="0" dirty="0">
                          <a:ln>
                            <a:noFill/>
                          </a:ln>
                          <a:solidFill>
                            <a:srgbClr val="AE4A32"/>
                          </a:solidFill>
                          <a:effectLst/>
                          <a:latin typeface="Tahoma" charset="0"/>
                          <a:ea typeface="Tahoma" charset="0"/>
                          <a:cs typeface="Tahoma" charset="0"/>
                        </a:rPr>
                        <a:t>1. </a:t>
                      </a:r>
                    </a:p>
                  </a:txBody>
                  <a:tcP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noFill/>
                  </a:tcPr>
                </a:tc>
                <a:tc>
                  <a:txBody>
                    <a:bodyPr/>
                    <a:lstStyle/>
                    <a:p>
                      <a:pPr marL="320040" marR="0" lvl="0" indent="-320040" algn="l" defTabSz="914400" rtl="0" eaLnBrk="1" fontAlgn="base" latinLnBrk="0" hangingPunct="1">
                        <a:lnSpc>
                          <a:spcPct val="100000"/>
                        </a:lnSpc>
                        <a:spcBef>
                          <a:spcPts val="500"/>
                        </a:spcBef>
                        <a:spcAft>
                          <a:spcPct val="0"/>
                        </a:spcAft>
                        <a:buClr>
                          <a:srgbClr val="AE4A32"/>
                        </a:buClr>
                        <a:buSzTx/>
                        <a:buFont typeface="+mj-lt"/>
                        <a:buNone/>
                        <a:tabLst/>
                        <a:defRPr/>
                      </a:pPr>
                      <a:r>
                        <a:rPr kumimoji="0" lang="en-US" sz="1600" b="1" i="0" u="none" strike="noStrike" cap="none" normalizeH="0" baseline="0" dirty="0">
                          <a:ln>
                            <a:noFill/>
                          </a:ln>
                          <a:solidFill>
                            <a:srgbClr val="AE4A32"/>
                          </a:solidFill>
                          <a:effectLst/>
                          <a:latin typeface="Tahoma" charset="0"/>
                          <a:ea typeface="Tahoma" charset="0"/>
                          <a:cs typeface="Tahoma" charset="0"/>
                        </a:rPr>
                        <a:t>1. </a:t>
                      </a:r>
                    </a:p>
                  </a:txBody>
                  <a:tcP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noFill/>
                  </a:tcPr>
                </a:tc>
                <a:tc>
                  <a:txBody>
                    <a:bodyPr/>
                    <a:lstStyle/>
                    <a:p>
                      <a:pPr marL="320040" marR="0" lvl="0" indent="-320040" algn="l" defTabSz="914400" rtl="0" eaLnBrk="1" fontAlgn="base" latinLnBrk="0" hangingPunct="1">
                        <a:lnSpc>
                          <a:spcPct val="100000"/>
                        </a:lnSpc>
                        <a:spcBef>
                          <a:spcPts val="500"/>
                        </a:spcBef>
                        <a:spcAft>
                          <a:spcPct val="0"/>
                        </a:spcAft>
                        <a:buClr>
                          <a:srgbClr val="AE4A32"/>
                        </a:buClr>
                        <a:buSzTx/>
                        <a:buFont typeface="+mj-lt"/>
                        <a:buNone/>
                        <a:tabLst/>
                        <a:defRPr/>
                      </a:pPr>
                      <a:r>
                        <a:rPr kumimoji="0" lang="en-US" sz="1600" b="1" i="0" u="none" strike="noStrike" cap="none" normalizeH="0" baseline="0" dirty="0">
                          <a:ln>
                            <a:noFill/>
                          </a:ln>
                          <a:solidFill>
                            <a:srgbClr val="AE4A32"/>
                          </a:solidFill>
                          <a:effectLst/>
                          <a:latin typeface="Tahoma" charset="0"/>
                          <a:ea typeface="Tahoma" charset="0"/>
                          <a:cs typeface="Tahoma" charset="0"/>
                        </a:rPr>
                        <a:t>1. </a:t>
                      </a:r>
                    </a:p>
                  </a:txBody>
                  <a:tcP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noFill/>
                  </a:tcPr>
                </a:tc>
                <a:tc>
                  <a:txBody>
                    <a:bodyPr/>
                    <a:lstStyle/>
                    <a:p>
                      <a:pPr marL="320040" marR="0" lvl="0" indent="-320040" algn="l" defTabSz="914400" rtl="0" eaLnBrk="1" fontAlgn="base" latinLnBrk="0" hangingPunct="1">
                        <a:lnSpc>
                          <a:spcPct val="100000"/>
                        </a:lnSpc>
                        <a:spcBef>
                          <a:spcPts val="500"/>
                        </a:spcBef>
                        <a:spcAft>
                          <a:spcPct val="0"/>
                        </a:spcAft>
                        <a:buClr>
                          <a:srgbClr val="AE4A32"/>
                        </a:buClr>
                        <a:buSzTx/>
                        <a:buFont typeface="+mj-lt"/>
                        <a:buNone/>
                        <a:tabLst/>
                        <a:defRPr/>
                      </a:pPr>
                      <a:r>
                        <a:rPr kumimoji="0" lang="en-US" sz="1600" b="1" i="0" u="none" strike="noStrike" cap="none" normalizeH="0" baseline="0" dirty="0">
                          <a:ln>
                            <a:noFill/>
                          </a:ln>
                          <a:solidFill>
                            <a:srgbClr val="AE4A32"/>
                          </a:solidFill>
                          <a:effectLst/>
                          <a:latin typeface="Tahoma" charset="0"/>
                          <a:ea typeface="Tahoma" charset="0"/>
                          <a:cs typeface="Tahoma" charset="0"/>
                        </a:rPr>
                        <a:t>1. </a:t>
                      </a:r>
                    </a:p>
                  </a:txBody>
                  <a:tcP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005977">
                <a:tc>
                  <a:txBody>
                    <a:bodyPr/>
                    <a:lstStyle/>
                    <a:p>
                      <a:pPr marL="320040" marR="0" lvl="0" indent="-320040" algn="l" defTabSz="914400" rtl="0" eaLnBrk="1" fontAlgn="base" latinLnBrk="0" hangingPunct="1">
                        <a:lnSpc>
                          <a:spcPct val="100000"/>
                        </a:lnSpc>
                        <a:spcBef>
                          <a:spcPts val="500"/>
                        </a:spcBef>
                        <a:spcAft>
                          <a:spcPct val="0"/>
                        </a:spcAft>
                        <a:buClr>
                          <a:srgbClr val="AE4A32"/>
                        </a:buClr>
                        <a:buSzTx/>
                        <a:buFont typeface="+mj-lt"/>
                        <a:buNone/>
                        <a:tabLst/>
                        <a:defRPr/>
                      </a:pPr>
                      <a:r>
                        <a:rPr kumimoji="0" lang="en-US" sz="1600" b="1" i="0" u="none" strike="noStrike" cap="none" normalizeH="0" baseline="0" dirty="0">
                          <a:ln>
                            <a:noFill/>
                          </a:ln>
                          <a:solidFill>
                            <a:srgbClr val="AE4A32"/>
                          </a:solidFill>
                          <a:effectLst/>
                          <a:latin typeface="Tahoma" charset="0"/>
                          <a:ea typeface="Tahoma" charset="0"/>
                          <a:cs typeface="Tahoma" charset="0"/>
                        </a:rPr>
                        <a:t>2.</a:t>
                      </a:r>
                    </a:p>
                  </a:txBody>
                  <a:tcP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noFill/>
                  </a:tcPr>
                </a:tc>
                <a:tc>
                  <a:txBody>
                    <a:bodyPr/>
                    <a:lstStyle/>
                    <a:p>
                      <a:pPr marL="320040" marR="0" lvl="0" indent="-320040" algn="l" defTabSz="914400" rtl="0" eaLnBrk="1" fontAlgn="base" latinLnBrk="0" hangingPunct="1">
                        <a:lnSpc>
                          <a:spcPct val="100000"/>
                        </a:lnSpc>
                        <a:spcBef>
                          <a:spcPts val="500"/>
                        </a:spcBef>
                        <a:spcAft>
                          <a:spcPct val="0"/>
                        </a:spcAft>
                        <a:buClr>
                          <a:srgbClr val="AE4A32"/>
                        </a:buClr>
                        <a:buSzTx/>
                        <a:buFont typeface="+mj-lt"/>
                        <a:buNone/>
                        <a:tabLst/>
                        <a:defRPr/>
                      </a:pPr>
                      <a:r>
                        <a:rPr kumimoji="0" lang="en-US" sz="1600" b="1" i="0" u="none" strike="noStrike" cap="none" normalizeH="0" baseline="0" dirty="0">
                          <a:ln>
                            <a:noFill/>
                          </a:ln>
                          <a:solidFill>
                            <a:srgbClr val="AE4A32"/>
                          </a:solidFill>
                          <a:effectLst/>
                          <a:latin typeface="Tahoma" charset="0"/>
                          <a:ea typeface="Tahoma" charset="0"/>
                          <a:cs typeface="Tahoma" charset="0"/>
                        </a:rPr>
                        <a:t>2.</a:t>
                      </a:r>
                    </a:p>
                  </a:txBody>
                  <a:tcP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noFill/>
                  </a:tcPr>
                </a:tc>
                <a:tc>
                  <a:txBody>
                    <a:bodyPr/>
                    <a:lstStyle/>
                    <a:p>
                      <a:pPr marL="320040" marR="0" lvl="0" indent="-320040" algn="l" defTabSz="914400" rtl="0" eaLnBrk="1" fontAlgn="base" latinLnBrk="0" hangingPunct="1">
                        <a:lnSpc>
                          <a:spcPct val="100000"/>
                        </a:lnSpc>
                        <a:spcBef>
                          <a:spcPts val="500"/>
                        </a:spcBef>
                        <a:spcAft>
                          <a:spcPct val="0"/>
                        </a:spcAft>
                        <a:buClr>
                          <a:srgbClr val="AE4A32"/>
                        </a:buClr>
                        <a:buSzTx/>
                        <a:buFont typeface="+mj-lt"/>
                        <a:buNone/>
                        <a:tabLst/>
                        <a:defRPr/>
                      </a:pPr>
                      <a:r>
                        <a:rPr kumimoji="0" lang="en-US" sz="1600" b="1" i="0" u="none" strike="noStrike" cap="none" normalizeH="0" baseline="0" dirty="0">
                          <a:ln>
                            <a:noFill/>
                          </a:ln>
                          <a:solidFill>
                            <a:srgbClr val="AE4A32"/>
                          </a:solidFill>
                          <a:effectLst/>
                          <a:latin typeface="Tahoma" charset="0"/>
                          <a:ea typeface="Tahoma" charset="0"/>
                          <a:cs typeface="Tahoma" charset="0"/>
                        </a:rPr>
                        <a:t>2.</a:t>
                      </a:r>
                    </a:p>
                  </a:txBody>
                  <a:tcP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noFill/>
                  </a:tcPr>
                </a:tc>
                <a:tc>
                  <a:txBody>
                    <a:bodyPr/>
                    <a:lstStyle/>
                    <a:p>
                      <a:pPr marL="320040" marR="0" lvl="0" indent="-320040" algn="l" defTabSz="914400" rtl="0" eaLnBrk="1" fontAlgn="base" latinLnBrk="0" hangingPunct="1">
                        <a:lnSpc>
                          <a:spcPct val="100000"/>
                        </a:lnSpc>
                        <a:spcBef>
                          <a:spcPts val="500"/>
                        </a:spcBef>
                        <a:spcAft>
                          <a:spcPct val="0"/>
                        </a:spcAft>
                        <a:buClr>
                          <a:srgbClr val="AE4A32"/>
                        </a:buClr>
                        <a:buSzTx/>
                        <a:buFont typeface="+mj-lt"/>
                        <a:buNone/>
                        <a:tabLst/>
                        <a:defRPr/>
                      </a:pPr>
                      <a:r>
                        <a:rPr kumimoji="0" lang="en-US" sz="1600" b="1" i="0" u="none" strike="noStrike" cap="none" normalizeH="0" baseline="0" dirty="0">
                          <a:ln>
                            <a:noFill/>
                          </a:ln>
                          <a:solidFill>
                            <a:srgbClr val="AE4A32"/>
                          </a:solidFill>
                          <a:effectLst/>
                          <a:latin typeface="Tahoma" charset="0"/>
                          <a:ea typeface="Tahoma" charset="0"/>
                          <a:cs typeface="Tahoma" charset="0"/>
                        </a:rPr>
                        <a:t>2.</a:t>
                      </a:r>
                    </a:p>
                  </a:txBody>
                  <a:tcP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005977">
                <a:tc>
                  <a:txBody>
                    <a:bodyPr/>
                    <a:lstStyle/>
                    <a:p>
                      <a:pPr marL="320040" marR="0" lvl="0" indent="-320040" algn="l" defTabSz="914400" rtl="0" eaLnBrk="1" fontAlgn="base" latinLnBrk="0" hangingPunct="1">
                        <a:lnSpc>
                          <a:spcPct val="100000"/>
                        </a:lnSpc>
                        <a:spcBef>
                          <a:spcPts val="500"/>
                        </a:spcBef>
                        <a:spcAft>
                          <a:spcPct val="0"/>
                        </a:spcAft>
                        <a:buClr>
                          <a:srgbClr val="AE4A32"/>
                        </a:buClr>
                        <a:buSzTx/>
                        <a:buFont typeface="+mj-lt"/>
                        <a:buNone/>
                        <a:tabLst/>
                        <a:defRPr/>
                      </a:pPr>
                      <a:r>
                        <a:rPr kumimoji="0" lang="en-US" sz="1600" b="1" i="0" u="none" strike="noStrike" cap="none" normalizeH="0" baseline="0" dirty="0">
                          <a:ln>
                            <a:noFill/>
                          </a:ln>
                          <a:solidFill>
                            <a:srgbClr val="AE4A32"/>
                          </a:solidFill>
                          <a:effectLst/>
                          <a:latin typeface="Tahoma" charset="0"/>
                          <a:ea typeface="Tahoma" charset="0"/>
                          <a:cs typeface="Tahoma" charset="0"/>
                        </a:rPr>
                        <a:t>3. </a:t>
                      </a:r>
                    </a:p>
                  </a:txBody>
                  <a:tcP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noFill/>
                  </a:tcPr>
                </a:tc>
                <a:tc>
                  <a:txBody>
                    <a:bodyPr/>
                    <a:lstStyle/>
                    <a:p>
                      <a:pPr marL="320040" marR="0" lvl="0" indent="-320040" algn="l" defTabSz="914400" rtl="0" eaLnBrk="1" fontAlgn="base" latinLnBrk="0" hangingPunct="1">
                        <a:lnSpc>
                          <a:spcPct val="100000"/>
                        </a:lnSpc>
                        <a:spcBef>
                          <a:spcPts val="500"/>
                        </a:spcBef>
                        <a:spcAft>
                          <a:spcPct val="0"/>
                        </a:spcAft>
                        <a:buClr>
                          <a:srgbClr val="AE4A32"/>
                        </a:buClr>
                        <a:buSzTx/>
                        <a:buFont typeface="+mj-lt"/>
                        <a:buNone/>
                        <a:tabLst/>
                        <a:defRPr/>
                      </a:pPr>
                      <a:r>
                        <a:rPr kumimoji="0" lang="en-US" sz="1600" b="1" i="0" u="none" strike="noStrike" cap="none" normalizeH="0" baseline="0" dirty="0">
                          <a:ln>
                            <a:noFill/>
                          </a:ln>
                          <a:solidFill>
                            <a:srgbClr val="AE4A32"/>
                          </a:solidFill>
                          <a:effectLst/>
                          <a:latin typeface="Tahoma" charset="0"/>
                          <a:ea typeface="Tahoma" charset="0"/>
                          <a:cs typeface="Tahoma" charset="0"/>
                        </a:rPr>
                        <a:t>3. </a:t>
                      </a:r>
                    </a:p>
                  </a:txBody>
                  <a:tcP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noFill/>
                  </a:tcPr>
                </a:tc>
                <a:tc>
                  <a:txBody>
                    <a:bodyPr/>
                    <a:lstStyle/>
                    <a:p>
                      <a:pPr marL="320040" marR="0" lvl="0" indent="-320040" algn="l" defTabSz="914400" rtl="0" eaLnBrk="1" fontAlgn="base" latinLnBrk="0" hangingPunct="1">
                        <a:lnSpc>
                          <a:spcPct val="100000"/>
                        </a:lnSpc>
                        <a:spcBef>
                          <a:spcPts val="500"/>
                        </a:spcBef>
                        <a:spcAft>
                          <a:spcPct val="0"/>
                        </a:spcAft>
                        <a:buClr>
                          <a:srgbClr val="AE4A32"/>
                        </a:buClr>
                        <a:buSzTx/>
                        <a:buFont typeface="+mj-lt"/>
                        <a:buNone/>
                        <a:tabLst/>
                        <a:defRPr/>
                      </a:pPr>
                      <a:r>
                        <a:rPr kumimoji="0" lang="en-US" sz="1600" b="1" i="0" u="none" strike="noStrike" cap="none" normalizeH="0" baseline="0" dirty="0">
                          <a:ln>
                            <a:noFill/>
                          </a:ln>
                          <a:solidFill>
                            <a:srgbClr val="AE4A32"/>
                          </a:solidFill>
                          <a:effectLst/>
                          <a:latin typeface="Tahoma" charset="0"/>
                          <a:ea typeface="Tahoma" charset="0"/>
                          <a:cs typeface="Tahoma" charset="0"/>
                        </a:rPr>
                        <a:t>3. </a:t>
                      </a:r>
                    </a:p>
                  </a:txBody>
                  <a:tcP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noFill/>
                  </a:tcPr>
                </a:tc>
                <a:tc>
                  <a:txBody>
                    <a:bodyPr/>
                    <a:lstStyle/>
                    <a:p>
                      <a:pPr marL="320040" marR="0" lvl="0" indent="-320040" algn="l" defTabSz="914400" rtl="0" eaLnBrk="1" fontAlgn="base" latinLnBrk="0" hangingPunct="1">
                        <a:lnSpc>
                          <a:spcPct val="100000"/>
                        </a:lnSpc>
                        <a:spcBef>
                          <a:spcPts val="500"/>
                        </a:spcBef>
                        <a:spcAft>
                          <a:spcPct val="0"/>
                        </a:spcAft>
                        <a:buClr>
                          <a:srgbClr val="AE4A32"/>
                        </a:buClr>
                        <a:buSzTx/>
                        <a:buFont typeface="+mj-lt"/>
                        <a:buNone/>
                        <a:tabLst/>
                        <a:defRPr/>
                      </a:pPr>
                      <a:r>
                        <a:rPr kumimoji="0" lang="en-US" sz="1600" b="1" i="0" u="none" strike="noStrike" cap="none" normalizeH="0" baseline="0" dirty="0">
                          <a:ln>
                            <a:noFill/>
                          </a:ln>
                          <a:solidFill>
                            <a:srgbClr val="AE4A32"/>
                          </a:solidFill>
                          <a:effectLst/>
                          <a:latin typeface="Tahoma" charset="0"/>
                          <a:ea typeface="Tahoma" charset="0"/>
                          <a:cs typeface="Tahoma" charset="0"/>
                        </a:rPr>
                        <a:t>3. </a:t>
                      </a:r>
                    </a:p>
                  </a:txBody>
                  <a:tcPr horzOverflow="overflow">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
        <p:nvSpPr>
          <p:cNvPr id="2" name="Title 1"/>
          <p:cNvSpPr>
            <a:spLocks noGrp="1"/>
          </p:cNvSpPr>
          <p:nvPr>
            <p:ph type="title"/>
          </p:nvPr>
        </p:nvSpPr>
        <p:spPr/>
        <p:txBody>
          <a:bodyPr/>
          <a:lstStyle/>
          <a:p>
            <a:r>
              <a:rPr lang="en-US" sz="1600" cap="all" dirty="0">
                <a:solidFill>
                  <a:srgbClr val="6A97D0"/>
                </a:solidFill>
              </a:rPr>
              <a:t>Application:</a:t>
            </a:r>
            <a:r>
              <a:rPr lang="en-US" dirty="0"/>
              <a:t/>
            </a:r>
            <a:br>
              <a:rPr lang="en-US" dirty="0"/>
            </a:br>
            <a:r>
              <a:rPr lang="en-US" dirty="0"/>
              <a:t>Action Plan—Applying skills and concepts</a:t>
            </a:r>
          </a:p>
        </p:txBody>
      </p:sp>
      <p:sp>
        <p:nvSpPr>
          <p:cNvPr id="3" name="Slide Number Placeholder 2"/>
          <p:cNvSpPr>
            <a:spLocks noGrp="1"/>
          </p:cNvSpPr>
          <p:nvPr>
            <p:ph type="sldNum" sz="quarter" idx="10"/>
          </p:nvPr>
        </p:nvSpPr>
        <p:spPr/>
        <p:txBody>
          <a:bodyPr/>
          <a:lstStyle/>
          <a:p>
            <a:pPr>
              <a:defRPr/>
            </a:pPr>
            <a:fld id="{2028B9BA-8F2C-1C4E-BE0F-C158AFF88D4C}" type="slidenum">
              <a:rPr lang="en-US" smtClean="0"/>
              <a:pPr>
                <a:defRPr/>
              </a:pPr>
              <a:t>54</a:t>
            </a:fld>
            <a:endParaRPr lang="en-US" dirty="0"/>
          </a:p>
        </p:txBody>
      </p:sp>
    </p:spTree>
    <p:extLst>
      <p:ext uri="{BB962C8B-B14F-4D97-AF65-F5344CB8AC3E}">
        <p14:creationId xmlns:p14="http://schemas.microsoft.com/office/powerpoint/2010/main" val="1509008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Productive Pairs: Lesson from the Ark</a:t>
            </a:r>
          </a:p>
        </p:txBody>
      </p:sp>
      <p:sp>
        <p:nvSpPr>
          <p:cNvPr id="5" name="Slide Number Placeholder 4"/>
          <p:cNvSpPr>
            <a:spLocks noGrp="1"/>
          </p:cNvSpPr>
          <p:nvPr>
            <p:ph type="sldNum" sz="quarter" idx="10"/>
          </p:nvPr>
        </p:nvSpPr>
        <p:spPr/>
        <p:txBody>
          <a:bodyPr/>
          <a:lstStyle/>
          <a:p>
            <a:fld id="{0CFEC368-1D7A-4F81-ABF6-AE0E36BAF64C}" type="slidenum">
              <a:rPr lang="en-US" smtClean="0"/>
              <a:pPr/>
              <a:t>55</a:t>
            </a:fld>
            <a:endParaRPr lang="en-US" dirty="0"/>
          </a:p>
        </p:txBody>
      </p:sp>
      <p:sp>
        <p:nvSpPr>
          <p:cNvPr id="6" name="Content Placeholder 3"/>
          <p:cNvSpPr txBox="1">
            <a:spLocks/>
          </p:cNvSpPr>
          <p:nvPr/>
        </p:nvSpPr>
        <p:spPr bwMode="auto">
          <a:xfrm>
            <a:off x="2164624" y="1567313"/>
            <a:ext cx="5137129" cy="3327416"/>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82880" tIns="45720" rIns="91440" bIns="45720" numCol="1" anchor="t" anchorCtr="0" compatLnSpc="1">
            <a:prstTxWarp prst="textNoShape">
              <a:avLst/>
            </a:prstTxWarp>
            <a:noAutofit/>
          </a:bodyPr>
          <a:lstStyle>
            <a:lvl1pPr marL="319088" indent="-320040" algn="l" rtl="0" fontAlgn="base">
              <a:spcBef>
                <a:spcPts val="700"/>
              </a:spcBef>
              <a:spcAft>
                <a:spcPct val="0"/>
              </a:spcAft>
              <a:buClr>
                <a:srgbClr val="AE4A32"/>
              </a:buClr>
              <a:buSzPct val="65000"/>
              <a:buFont typeface="Lucida Grande" charset="0"/>
              <a:buChar char="►"/>
              <a:defRPr sz="2000" kern="1200">
                <a:solidFill>
                  <a:srgbClr val="404040"/>
                </a:solidFill>
                <a:latin typeface="Tahoma"/>
                <a:ea typeface="ＭＳ Ｐゴシック" charset="0"/>
                <a:cs typeface="Tahoma"/>
              </a:defRPr>
            </a:lvl1pPr>
            <a:lvl2pPr marL="639763" indent="-320040" algn="l" rtl="0" fontAlgn="base">
              <a:spcBef>
                <a:spcPts val="700"/>
              </a:spcBef>
              <a:spcAft>
                <a:spcPct val="0"/>
              </a:spcAft>
              <a:buClr>
                <a:srgbClr val="AE4A32"/>
              </a:buClr>
              <a:buSzPct val="100000"/>
              <a:buFont typeface="Arial"/>
              <a:buChar char="•"/>
              <a:defRPr sz="2000" kern="1200">
                <a:solidFill>
                  <a:srgbClr val="404040"/>
                </a:solidFill>
                <a:latin typeface="Tahoma"/>
                <a:ea typeface="ＭＳ Ｐゴシック" charset="0"/>
                <a:cs typeface="Tahoma"/>
              </a:defRPr>
            </a:lvl2pPr>
            <a:lvl3pPr marL="958850" indent="-320040" algn="l" rtl="0" fontAlgn="base">
              <a:spcBef>
                <a:spcPts val="700"/>
              </a:spcBef>
              <a:spcAft>
                <a:spcPct val="0"/>
              </a:spcAft>
              <a:buClr>
                <a:srgbClr val="AE4A32"/>
              </a:buClr>
              <a:buSzPct val="65000"/>
              <a:buFont typeface="Lucida Grande" charset="0"/>
              <a:buChar char="►"/>
              <a:defRPr sz="2000" kern="1200">
                <a:solidFill>
                  <a:srgbClr val="404040"/>
                </a:solidFill>
                <a:latin typeface="Tahoma"/>
                <a:ea typeface="ＭＳ Ｐゴシック" charset="0"/>
                <a:cs typeface="Tahoma"/>
              </a:defRPr>
            </a:lvl3pPr>
            <a:lvl4pPr marL="1371600" indent="-320040" algn="l" rtl="0" fontAlgn="base">
              <a:spcBef>
                <a:spcPts val="700"/>
              </a:spcBef>
              <a:spcAft>
                <a:spcPct val="0"/>
              </a:spcAft>
              <a:buClr>
                <a:srgbClr val="AE4A32"/>
              </a:buClr>
              <a:buSzPct val="100000"/>
              <a:buFont typeface="Arial"/>
              <a:buChar char="•"/>
              <a:defRPr sz="2000" kern="1200">
                <a:solidFill>
                  <a:srgbClr val="404040"/>
                </a:solidFill>
                <a:latin typeface="Tahoma"/>
                <a:ea typeface="ＭＳ Ｐゴシック" charset="0"/>
                <a:cs typeface="Tahoma"/>
              </a:defRPr>
            </a:lvl4pPr>
            <a:lvl5pPr marL="1600200" indent="-320040" algn="l" rtl="0" fontAlgn="base">
              <a:spcBef>
                <a:spcPts val="700"/>
              </a:spcBef>
              <a:spcAft>
                <a:spcPct val="0"/>
              </a:spcAft>
              <a:buClr>
                <a:srgbClr val="AE4A32"/>
              </a:buClr>
              <a:buSzPct val="65000"/>
              <a:buFont typeface="Lucida Grande" charset="0"/>
              <a:buChar char="►"/>
              <a:defRPr sz="2000" kern="1200">
                <a:solidFill>
                  <a:srgbClr val="404040"/>
                </a:solidFill>
                <a:latin typeface="Tahoma"/>
                <a:ea typeface="ＭＳ Ｐゴシック" charset="0"/>
                <a:cs typeface="Tahoma"/>
              </a:defRPr>
            </a:lvl5pPr>
            <a:lvl6pPr marL="1874520" indent="0" algn="l" rtl="0" eaLnBrk="1" latinLnBrk="0" hangingPunct="1">
              <a:spcBef>
                <a:spcPct val="20000"/>
              </a:spcBef>
              <a:buClr>
                <a:schemeClr val="accent1"/>
              </a:buClr>
              <a:buFont typeface="Wingdings" charset="2"/>
              <a:buNone/>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defTabSz="914400">
              <a:buNone/>
            </a:pPr>
            <a:r>
              <a:rPr lang="en-US" dirty="0"/>
              <a:t>By energizing and mobilizing talented judges and court staff, by promoting and empowering our court leaders, by providing those leaders with resources they will need to do the difficult work ahead</a:t>
            </a:r>
            <a:r>
              <a:rPr lang="is-IS"/>
              <a:t>… </a:t>
            </a:r>
            <a:r>
              <a:rPr lang="en-US" dirty="0"/>
              <a:t>we will bring greater efficiency to our courts—while always promoting the fair administration of justice.</a:t>
            </a:r>
          </a:p>
          <a:p>
            <a:pPr marL="0" indent="0" defTabSz="914400">
              <a:spcBef>
                <a:spcPts val="1000"/>
              </a:spcBef>
              <a:buNone/>
            </a:pPr>
            <a:r>
              <a:rPr lang="en-US" sz="1800" dirty="0"/>
              <a:t>— Chief Judge Janet DiFiore, Investiture Remarks, February 8, 2016</a:t>
            </a:r>
          </a:p>
        </p:txBody>
      </p:sp>
      <p:sp>
        <p:nvSpPr>
          <p:cNvPr id="7" name="TextBox 6"/>
          <p:cNvSpPr txBox="1"/>
          <p:nvPr/>
        </p:nvSpPr>
        <p:spPr>
          <a:xfrm>
            <a:off x="1646448" y="1444214"/>
            <a:ext cx="633507" cy="1169551"/>
          </a:xfrm>
          <a:prstGeom prst="rect">
            <a:avLst/>
          </a:prstGeom>
          <a:noFill/>
        </p:spPr>
        <p:txBody>
          <a:bodyPr wrap="none" rtlCol="0">
            <a:spAutoFit/>
          </a:bodyPr>
          <a:lstStyle/>
          <a:p>
            <a:r>
              <a:rPr lang="en-US" sz="7000" b="1" dirty="0">
                <a:solidFill>
                  <a:srgbClr val="6A97D0"/>
                </a:solidFill>
                <a:latin typeface="Arial Black" charset="0"/>
                <a:ea typeface="Arial Black" charset="0"/>
                <a:cs typeface="Arial Black" charset="0"/>
              </a:rPr>
              <a:t>“</a:t>
            </a:r>
          </a:p>
        </p:txBody>
      </p:sp>
    </p:spTree>
    <p:extLst>
      <p:ext uri="{BB962C8B-B14F-4D97-AF65-F5344CB8AC3E}">
        <p14:creationId xmlns:p14="http://schemas.microsoft.com/office/powerpoint/2010/main" val="3479888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Content Placeholder 4"/>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762000"/>
            <a:ext cx="9144000" cy="6096000"/>
          </a:xfrm>
        </p:spPr>
      </p:pic>
      <p:sp>
        <p:nvSpPr>
          <p:cNvPr id="106497" name="Title 1"/>
          <p:cNvSpPr>
            <a:spLocks noGrp="1"/>
          </p:cNvSpPr>
          <p:nvPr>
            <p:ph type="title"/>
          </p:nvPr>
        </p:nvSpPr>
        <p:spPr>
          <a:xfrm>
            <a:off x="952500" y="2025053"/>
            <a:ext cx="8191500" cy="625475"/>
          </a:xfrm>
          <a:prstGeom prst="rect">
            <a:avLst/>
          </a:prstGeom>
          <a:noFill/>
          <a:effectLst/>
        </p:spPr>
        <p:txBody>
          <a:bodyPr anchor="ctr" anchorCtr="0"/>
          <a:lstStyle/>
          <a:p>
            <a:pPr eaLnBrk="1" hangingPunct="1"/>
            <a:r>
              <a:rPr lang="en-US" sz="2700" cap="all" dirty="0">
                <a:solidFill>
                  <a:srgbClr val="6A97D0"/>
                </a:solidFill>
                <a:latin typeface="Tahoma" charset="0"/>
              </a:rPr>
              <a:t>Reflections</a:t>
            </a:r>
          </a:p>
        </p:txBody>
      </p:sp>
      <p:sp>
        <p:nvSpPr>
          <p:cNvPr id="106499"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fontAlgn="base">
              <a:spcBef>
                <a:spcPct val="0"/>
              </a:spcBef>
              <a:spcAft>
                <a:spcPct val="0"/>
              </a:spcAft>
            </a:pPr>
            <a:fld id="{12497B4F-2D06-5C49-87AE-34EAA0F21023}" type="slidenum">
              <a:rPr lang="en-US">
                <a:solidFill>
                  <a:schemeClr val="bg1"/>
                </a:solidFill>
                <a:latin typeface="Tahoma" charset="0"/>
              </a:rPr>
              <a:pPr fontAlgn="base">
                <a:spcBef>
                  <a:spcPct val="0"/>
                </a:spcBef>
                <a:spcAft>
                  <a:spcPct val="0"/>
                </a:spcAft>
              </a:pPr>
              <a:t>56</a:t>
            </a:fld>
            <a:endParaRPr lang="en-US" dirty="0">
              <a:solidFill>
                <a:schemeClr val="bg1"/>
              </a:solidFill>
              <a:latin typeface="Tahoma" charset="0"/>
            </a:endParaRPr>
          </a:p>
        </p:txBody>
      </p:sp>
    </p:spTree>
    <p:extLst>
      <p:ext uri="{BB962C8B-B14F-4D97-AF65-F5344CB8AC3E}">
        <p14:creationId xmlns:p14="http://schemas.microsoft.com/office/powerpoint/2010/main" val="21219878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Bibliography and further reading</a:t>
            </a:r>
          </a:p>
        </p:txBody>
      </p:sp>
      <p:sp>
        <p:nvSpPr>
          <p:cNvPr id="4" name="Content Placeholder 3"/>
          <p:cNvSpPr>
            <a:spLocks noGrp="1"/>
          </p:cNvSpPr>
          <p:nvPr>
            <p:ph idx="1"/>
          </p:nvPr>
        </p:nvSpPr>
        <p:spPr>
          <a:xfrm>
            <a:off x="952500" y="1590540"/>
            <a:ext cx="7813547" cy="4772160"/>
          </a:xfrm>
        </p:spPr>
        <p:txBody>
          <a:bodyPr numCol="2" spcCol="182880">
            <a:noAutofit/>
          </a:bodyPr>
          <a:lstStyle/>
          <a:p>
            <a:pPr marL="0" lvl="0" indent="0">
              <a:spcBef>
                <a:spcPts val="300"/>
              </a:spcBef>
              <a:buNone/>
            </a:pPr>
            <a:r>
              <a:rPr lang="en-US" sz="1300" b="1" dirty="0"/>
              <a:t>Organizational Skills</a:t>
            </a:r>
          </a:p>
          <a:p>
            <a:pPr marL="320040" lvl="0">
              <a:spcBef>
                <a:spcPts val="300"/>
              </a:spcBef>
            </a:pPr>
            <a:r>
              <a:rPr lang="en-US" sz="1300" dirty="0"/>
              <a:t>Cialdini, Robert B. Influence: The Psychology of Persuasion. New York: Quill, 1993.</a:t>
            </a:r>
          </a:p>
          <a:p>
            <a:pPr marL="320040" lvl="0">
              <a:spcBef>
                <a:spcPts val="300"/>
              </a:spcBef>
            </a:pPr>
            <a:r>
              <a:rPr lang="en-US" sz="1300" dirty="0"/>
              <a:t>CFAR. Strategic Choices Tool. </a:t>
            </a:r>
          </a:p>
          <a:p>
            <a:pPr marL="320040" lvl="0">
              <a:spcBef>
                <a:spcPts val="300"/>
              </a:spcBef>
            </a:pPr>
            <a:r>
              <a:rPr lang="en-US" sz="1300" dirty="0"/>
              <a:t>CFAR. “Approach to Tops, Middles, Bottoms and Customers.” 1995. </a:t>
            </a:r>
          </a:p>
          <a:p>
            <a:pPr marL="320040" lvl="0">
              <a:spcBef>
                <a:spcPts val="300"/>
              </a:spcBef>
            </a:pPr>
            <a:r>
              <a:rPr lang="en-US" sz="1300" dirty="0"/>
              <a:t>Edmondson, Amy. “Psychological Safety and Learning Behavior in Work Teams.” Administrative Science Quarterly, Vol. 4 No. 22, 1999.</a:t>
            </a:r>
          </a:p>
          <a:p>
            <a:pPr marL="320040" lvl="0">
              <a:spcBef>
                <a:spcPts val="300"/>
              </a:spcBef>
            </a:pPr>
            <a:r>
              <a:rPr lang="en-US" sz="1300" dirty="0"/>
              <a:t>Edmondson, Amy. Teaming to Innovate. 2013. Jossey-Bass.</a:t>
            </a:r>
          </a:p>
          <a:p>
            <a:pPr marL="320040" lvl="0">
              <a:spcBef>
                <a:spcPts val="300"/>
              </a:spcBef>
            </a:pPr>
            <a:r>
              <a:rPr lang="en-US" sz="1300" dirty="0"/>
              <a:t>Eisenhardt, Kathleen. “Speed and Strategic Choice: How Managers Accelerate Decision Making.” California Management Review, Spring 1990, pp. 39 – 54.</a:t>
            </a:r>
          </a:p>
          <a:p>
            <a:pPr marL="320040" lvl="0">
              <a:spcBef>
                <a:spcPts val="300"/>
              </a:spcBef>
            </a:pPr>
            <a:r>
              <a:rPr lang="en-US" sz="1300" dirty="0"/>
              <a:t>Floyd, Steven W., and Bill Wooldridge. The Strategic Middle Manager: How to Create and Sustain Competitive Advantage. San Francisco: Jossey-Bass, 1996.</a:t>
            </a:r>
          </a:p>
          <a:p>
            <a:pPr marL="320040" lvl="0">
              <a:spcBef>
                <a:spcPts val="300"/>
              </a:spcBef>
            </a:pPr>
            <a:r>
              <a:rPr lang="en-US" sz="1300" dirty="0"/>
              <a:t>Gilmore, Thomas N. “Leaders as Middles.” June 1997.</a:t>
            </a:r>
          </a:p>
          <a:p>
            <a:pPr marL="320040" lvl="0">
              <a:spcBef>
                <a:spcPts val="300"/>
              </a:spcBef>
            </a:pPr>
            <a:r>
              <a:rPr lang="en-US" sz="1300" dirty="0"/>
              <a:t>Gilmore, Tom, Larry Hirschhorn and Michael Kelly. “Challenges of Leading and Planning in Loosely Coupled Systems.” Philadelphia: CFAR, 1999.</a:t>
            </a:r>
          </a:p>
          <a:p>
            <a:pPr marL="320040" lvl="0">
              <a:spcBef>
                <a:spcPts val="300"/>
              </a:spcBef>
            </a:pPr>
            <a:r>
              <a:rPr lang="en-US" sz="1300" dirty="0"/>
              <a:t>Gilmore, T.N., and Krantz, J. “Innovation in the public sector: Dilemmas in the use of ad hoc processes.” Journal of Policy Analysis and Management 10(3), 1991, pp. 455 – 468.</a:t>
            </a:r>
          </a:p>
          <a:p>
            <a:pPr marL="320040" lvl="0">
              <a:spcBef>
                <a:spcPts val="300"/>
              </a:spcBef>
            </a:pPr>
            <a:r>
              <a:rPr lang="en-US" sz="1300" dirty="0"/>
              <a:t>Heath, Chip, and Heath, Dan. Made to Stick: Why Some Ideas Survive and Others Die. New York: Random House, 2007.</a:t>
            </a:r>
          </a:p>
          <a:p>
            <a:pPr marL="320040">
              <a:spcBef>
                <a:spcPts val="300"/>
              </a:spcBef>
            </a:pPr>
            <a:r>
              <a:rPr lang="en-US" sz="1300" dirty="0"/>
              <a:t>Hirschhorn, Larry and Linda May. “The Campaign Approach to Change,” Change, May – June 2000.</a:t>
            </a:r>
          </a:p>
          <a:p>
            <a:pPr marL="320040">
              <a:spcBef>
                <a:spcPts val="300"/>
              </a:spcBef>
            </a:pPr>
            <a:r>
              <a:rPr lang="en-US" sz="1300" dirty="0"/>
              <a:t>Katzenbach, Jon R., and Douglas K. Smith. The Wisdom of Teams: Creating the High-performance Organization. Boston, MA: Harvard Business School Press, 1993.</a:t>
            </a:r>
          </a:p>
          <a:p>
            <a:pPr marL="320040" lvl="0">
              <a:spcBef>
                <a:spcPts val="300"/>
              </a:spcBef>
            </a:pPr>
            <a:r>
              <a:rPr lang="en-US" sz="1300" dirty="0"/>
              <a:t>Lester, Richard K., Michael J. Piore and Kamal M. Malek. “Interpretive Management: What General Managers Can Learn from Design,” </a:t>
            </a:r>
            <a:r>
              <a:rPr lang="en-US" sz="1300" i="1" dirty="0"/>
              <a:t>Harvard Business Review</a:t>
            </a:r>
            <a:r>
              <a:rPr lang="en-US" sz="1300" dirty="0"/>
              <a:t>, March – April 1998.</a:t>
            </a:r>
          </a:p>
        </p:txBody>
      </p:sp>
      <p:sp>
        <p:nvSpPr>
          <p:cNvPr id="5" name="Slide Number Placeholder 4"/>
          <p:cNvSpPr>
            <a:spLocks noGrp="1"/>
          </p:cNvSpPr>
          <p:nvPr>
            <p:ph type="sldNum" sz="quarter" idx="10"/>
          </p:nvPr>
        </p:nvSpPr>
        <p:spPr/>
        <p:txBody>
          <a:bodyPr/>
          <a:lstStyle/>
          <a:p>
            <a:fld id="{2028B9BA-8F2C-1C4E-BE0F-C158AFF88D4C}" type="slidenum">
              <a:rPr lang="en-US" smtClean="0"/>
              <a:pPr/>
              <a:t>57</a:t>
            </a:fld>
            <a:endParaRPr lang="en-US" dirty="0"/>
          </a:p>
        </p:txBody>
      </p:sp>
    </p:spTree>
    <p:extLst>
      <p:ext uri="{BB962C8B-B14F-4D97-AF65-F5344CB8AC3E}">
        <p14:creationId xmlns:p14="http://schemas.microsoft.com/office/powerpoint/2010/main" val="18152398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Bibliography and further reading (cont’d)</a:t>
            </a:r>
          </a:p>
        </p:txBody>
      </p:sp>
      <p:sp>
        <p:nvSpPr>
          <p:cNvPr id="4" name="Content Placeholder 3"/>
          <p:cNvSpPr>
            <a:spLocks noGrp="1"/>
          </p:cNvSpPr>
          <p:nvPr>
            <p:ph idx="1"/>
          </p:nvPr>
        </p:nvSpPr>
        <p:spPr>
          <a:xfrm>
            <a:off x="952500" y="1597652"/>
            <a:ext cx="7810500" cy="4765048"/>
          </a:xfrm>
        </p:spPr>
        <p:txBody>
          <a:bodyPr numCol="2" spcCol="182880">
            <a:noAutofit/>
          </a:bodyPr>
          <a:lstStyle/>
          <a:p>
            <a:pPr lvl="0">
              <a:spcBef>
                <a:spcPts val="300"/>
              </a:spcBef>
            </a:pPr>
            <a:r>
              <a:rPr lang="en-US" sz="1300" dirty="0"/>
              <a:t>McCaskey, M. </a:t>
            </a:r>
            <a:r>
              <a:rPr lang="en-US" sz="1300" i="1" dirty="0"/>
              <a:t>The Executive Challenge: Managing Change and Ambiguity. </a:t>
            </a:r>
            <a:r>
              <a:rPr lang="en-US" sz="1300" dirty="0"/>
              <a:t>Boston: Putnam, 1982. </a:t>
            </a:r>
          </a:p>
          <a:p>
            <a:pPr lvl="0">
              <a:spcBef>
                <a:spcPts val="300"/>
              </a:spcBef>
            </a:pPr>
            <a:r>
              <a:rPr lang="en-US" sz="1300" dirty="0"/>
              <a:t>Orton, Douglas J. and Karl Weick. “Loosely Coupled Systems: A Reconceptualization.” Academy of Management Review, 1990, Vol. 15, No. 2, pp. 203 – 223.</a:t>
            </a:r>
          </a:p>
          <a:p>
            <a:pPr lvl="0">
              <a:spcBef>
                <a:spcPts val="300"/>
              </a:spcBef>
            </a:pPr>
            <a:r>
              <a:rPr lang="en-US" sz="1300" dirty="0"/>
              <a:t>Oshry, Barry. </a:t>
            </a:r>
            <a:r>
              <a:rPr lang="en-US" sz="1300" i="1" dirty="0"/>
              <a:t>Middle Power</a:t>
            </a:r>
            <a:r>
              <a:rPr lang="en-US" sz="1300" dirty="0"/>
              <a:t>. Boston: Power and Systems, Inc., 1988, p. 37.</a:t>
            </a:r>
          </a:p>
          <a:p>
            <a:pPr lvl="0">
              <a:spcBef>
                <a:spcPts val="300"/>
              </a:spcBef>
            </a:pPr>
            <a:r>
              <a:rPr lang="en-US" sz="1300" dirty="0"/>
              <a:t>Oshry, Barry. “Seeing Systems: Unlocking the Mysteries of Organizational Life.”</a:t>
            </a:r>
          </a:p>
          <a:p>
            <a:pPr>
              <a:spcBef>
                <a:spcPts val="300"/>
              </a:spcBef>
            </a:pPr>
            <a:r>
              <a:rPr lang="en-US" sz="1300" dirty="0"/>
              <a:t>Schein, Edgar H. “Dialogue, Culture, and Organizational Learning.” </a:t>
            </a:r>
            <a:r>
              <a:rPr lang="en-US" sz="1300" i="1" dirty="0"/>
              <a:t>Organizational Dynamics</a:t>
            </a:r>
            <a:r>
              <a:rPr lang="en-US" sz="1300" dirty="0"/>
              <a:t>, Autumn 1993, pp. 40 – 51.</a:t>
            </a:r>
          </a:p>
          <a:p>
            <a:pPr lvl="0">
              <a:spcBef>
                <a:spcPts val="300"/>
              </a:spcBef>
            </a:pPr>
            <a:r>
              <a:rPr lang="en-US" sz="1300" dirty="0"/>
              <a:t>Schein, Edgar H. </a:t>
            </a:r>
            <a:r>
              <a:rPr lang="en-US" sz="1300" i="1" dirty="0"/>
              <a:t>The Corporate Culture Survival Guide: Sense and Nonsense about Culture Change.</a:t>
            </a:r>
            <a:r>
              <a:rPr lang="en-US" sz="1300" dirty="0"/>
              <a:t> San Francisco: Jossey-Bass, 1999.</a:t>
            </a:r>
          </a:p>
          <a:p>
            <a:pPr lvl="0">
              <a:spcBef>
                <a:spcPts val="300"/>
              </a:spcBef>
            </a:pPr>
            <a:r>
              <a:rPr lang="en-US" sz="1300" dirty="0"/>
              <a:t>Shell, G. Richard and Mario Moussa. </a:t>
            </a:r>
            <a:r>
              <a:rPr lang="en-US" sz="1300" i="1" dirty="0"/>
              <a:t>The Art of Woo: Using Strategic Persuasion to Sell Your Ideas</a:t>
            </a:r>
            <a:r>
              <a:rPr lang="en-US" sz="1300" dirty="0"/>
              <a:t>. New York: Portfolio/Penguin, 2007.</a:t>
            </a:r>
          </a:p>
          <a:p>
            <a:pPr lvl="0">
              <a:spcBef>
                <a:spcPts val="300"/>
              </a:spcBef>
            </a:pPr>
            <a:r>
              <a:rPr lang="en-US" sz="1300" dirty="0"/>
              <a:t>Shell, G. Richard. </a:t>
            </a:r>
            <a:r>
              <a:rPr lang="en-US" sz="1300" i="1" dirty="0"/>
              <a:t>Bargaining for Advantage: Negotiation Strategies for Reasonable People.</a:t>
            </a:r>
            <a:r>
              <a:rPr lang="en-US" sz="1300" dirty="0"/>
              <a:t> New York: Viking Press, 1999.</a:t>
            </a:r>
          </a:p>
          <a:p>
            <a:pPr lvl="0">
              <a:spcBef>
                <a:spcPts val="300"/>
              </a:spcBef>
            </a:pPr>
            <a:r>
              <a:rPr lang="en-US" sz="1300" dirty="0"/>
              <a:t>Useem, Michael. </a:t>
            </a:r>
            <a:r>
              <a:rPr lang="en-US" sz="1300" i="1" dirty="0"/>
              <a:t>Leading Up: How to Lead Your Boss so You Both Win</a:t>
            </a:r>
            <a:r>
              <a:rPr lang="en-US" sz="1300" dirty="0"/>
              <a:t>. New York: Crown Business, 2001.</a:t>
            </a:r>
          </a:p>
          <a:p>
            <a:pPr marL="0" indent="0">
              <a:spcBef>
                <a:spcPts val="300"/>
              </a:spcBef>
              <a:buNone/>
            </a:pPr>
            <a:r>
              <a:rPr lang="en-US" sz="1300" b="1" dirty="0"/>
              <a:t>Court Governance</a:t>
            </a:r>
          </a:p>
          <a:p>
            <a:pPr>
              <a:spcBef>
                <a:spcPts val="300"/>
              </a:spcBef>
            </a:pPr>
            <a:r>
              <a:rPr lang="en-US" sz="1300" dirty="0"/>
              <a:t>American Bar Association (1990). Standards Relating to Court Organization. (Chicago: American Bar Association, Judicial Division).</a:t>
            </a:r>
          </a:p>
          <a:p>
            <a:pPr>
              <a:spcBef>
                <a:spcPts val="300"/>
              </a:spcBef>
            </a:pPr>
            <a:r>
              <a:rPr lang="en-US" sz="1300" dirty="0"/>
              <a:t>CFAR (2010). “Briefing Notes: Productive Pairs.” CFAR, Philadelphia, Pa., and Cambridge, Mass. </a:t>
            </a:r>
          </a:p>
          <a:p>
            <a:pPr>
              <a:spcBef>
                <a:spcPts val="300"/>
              </a:spcBef>
            </a:pPr>
            <a:r>
              <a:rPr lang="en-US" sz="1300" dirty="0"/>
              <a:t>CFAR (2008). “Briefing Notes: Decision Charting in the Executive Suite.” CFAR, Philadelphia, Pa., and Cambridge, Mass.</a:t>
            </a:r>
          </a:p>
          <a:p>
            <a:pPr>
              <a:spcBef>
                <a:spcPts val="300"/>
              </a:spcBef>
            </a:pPr>
            <a:r>
              <a:rPr lang="en-US" sz="1300" dirty="0"/>
              <a:t>Cohn, Kenneth H. (2007). Collaborate for Success! ACHE Management Series (Chicago: Foundation of the American College of Healthcare Executives), p. 81.</a:t>
            </a:r>
          </a:p>
          <a:p>
            <a:pPr>
              <a:spcBef>
                <a:spcPts val="300"/>
              </a:spcBef>
            </a:pPr>
            <a:r>
              <a:rPr lang="en-US" sz="1300" dirty="0"/>
              <a:t>Kissick, William L. (1995). “Bridging the Cultural Gaps.” Physician Executive 20, no. 2.</a:t>
            </a:r>
          </a:p>
          <a:p>
            <a:pPr>
              <a:spcBef>
                <a:spcPts val="300"/>
              </a:spcBef>
            </a:pPr>
            <a:endParaRPr lang="en-US" sz="1300" dirty="0"/>
          </a:p>
        </p:txBody>
      </p:sp>
      <p:sp>
        <p:nvSpPr>
          <p:cNvPr id="2" name="Slide Number Placeholder 1"/>
          <p:cNvSpPr>
            <a:spLocks noGrp="1"/>
          </p:cNvSpPr>
          <p:nvPr>
            <p:ph type="sldNum" sz="quarter" idx="10"/>
          </p:nvPr>
        </p:nvSpPr>
        <p:spPr/>
        <p:txBody>
          <a:bodyPr/>
          <a:lstStyle/>
          <a:p>
            <a:pPr>
              <a:defRPr/>
            </a:pPr>
            <a:fld id="{2028B9BA-8F2C-1C4E-BE0F-C158AFF88D4C}" type="slidenum">
              <a:rPr lang="en-US" smtClean="0"/>
              <a:pPr>
                <a:defRPr/>
              </a:pPr>
              <a:t>58</a:t>
            </a:fld>
            <a:endParaRPr lang="en-US" dirty="0"/>
          </a:p>
        </p:txBody>
      </p:sp>
    </p:spTree>
    <p:extLst>
      <p:ext uri="{BB962C8B-B14F-4D97-AF65-F5344CB8AC3E}">
        <p14:creationId xmlns:p14="http://schemas.microsoft.com/office/powerpoint/2010/main" val="15835873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Bibliography and further reading (cont’d)</a:t>
            </a:r>
          </a:p>
        </p:txBody>
      </p:sp>
      <p:sp>
        <p:nvSpPr>
          <p:cNvPr id="3" name="Content Placeholder 2"/>
          <p:cNvSpPr>
            <a:spLocks noGrp="1"/>
          </p:cNvSpPr>
          <p:nvPr>
            <p:ph idx="1"/>
          </p:nvPr>
        </p:nvSpPr>
        <p:spPr>
          <a:xfrm>
            <a:off x="952500" y="1590540"/>
            <a:ext cx="7813547" cy="2666500"/>
          </a:xfrm>
        </p:spPr>
        <p:txBody>
          <a:bodyPr numCol="2" spcCol="182880">
            <a:noAutofit/>
          </a:bodyPr>
          <a:lstStyle/>
          <a:p>
            <a:pPr>
              <a:spcBef>
                <a:spcPts val="300"/>
              </a:spcBef>
            </a:pPr>
            <a:r>
              <a:rPr lang="en-US" sz="1300" dirty="0"/>
              <a:t>Krantz, James (1989). “The Managerial Couple: Superior-Subordinate Relationship as a Unit of Analysis.” 28 Human Resource Management 161-175.</a:t>
            </a:r>
          </a:p>
          <a:p>
            <a:pPr>
              <a:spcBef>
                <a:spcPts val="300"/>
              </a:spcBef>
            </a:pPr>
            <a:r>
              <a:rPr lang="en-US" sz="1300" dirty="0"/>
              <a:t>McQueen, Mary C. (2013). Governance: The Final Frontier. Executive Session for State Court Leaders in the 21st Century (Williamsburg, VA: National Center for State Courts).</a:t>
            </a:r>
          </a:p>
          <a:p>
            <a:pPr>
              <a:spcBef>
                <a:spcPts val="300"/>
              </a:spcBef>
            </a:pPr>
            <a:r>
              <a:rPr lang="en-US" sz="1300" dirty="0"/>
              <a:t>National Association for Court Management (2011). The Court Administrator: A Manual. (Williamsburg, VA: National Association for Court Management).</a:t>
            </a:r>
          </a:p>
          <a:p>
            <a:pPr>
              <a:spcBef>
                <a:spcPts val="300"/>
              </a:spcBef>
            </a:pPr>
            <a:endParaRPr lang="en-US" sz="1300" dirty="0"/>
          </a:p>
          <a:p>
            <a:pPr>
              <a:spcBef>
                <a:spcPts val="300"/>
              </a:spcBef>
            </a:pPr>
            <a:endParaRPr lang="en-US" sz="1300" dirty="0"/>
          </a:p>
          <a:p>
            <a:pPr>
              <a:spcBef>
                <a:spcPts val="300"/>
              </a:spcBef>
            </a:pPr>
            <a:r>
              <a:rPr lang="en-US" sz="1300" dirty="0"/>
              <a:t>National Center for State Courts (2006). “Key Elements of an Effective Rule of Court on the Role of the Presiding Judge in the Trial Courts.” Report, NCSC, Williamsburg, Va., June. </a:t>
            </a:r>
          </a:p>
          <a:p>
            <a:pPr>
              <a:spcBef>
                <a:spcPts val="300"/>
              </a:spcBef>
            </a:pPr>
            <a:r>
              <a:rPr lang="en-US" sz="1300" dirty="0"/>
              <a:t>O’Connor, Edward J., and C. Marlena Fiol (2010). “Separately Together.” Healthcare Executive (January/February 2010).</a:t>
            </a:r>
          </a:p>
          <a:p>
            <a:pPr marL="320040">
              <a:spcBef>
                <a:spcPts val="300"/>
              </a:spcBef>
            </a:pPr>
            <a:r>
              <a:rPr lang="en-US" sz="1300" dirty="0"/>
              <a:t>Tobin, Robert W. (1999). Creating the Judicial Branch: The Unfinished Reform. (Williamsburg, VA: National Center for State Courts).</a:t>
            </a:r>
          </a:p>
          <a:p>
            <a:pPr marL="320040">
              <a:spcBef>
                <a:spcPts val="300"/>
              </a:spcBef>
            </a:pPr>
            <a:r>
              <a:rPr lang="en-US" sz="1300" dirty="0"/>
              <a:t>Wheeler, Russell (1988). Judicial Administration: Its Relation to Judicial Independence (Williamsburg, VA: National Center for State Courts), p. 23. </a:t>
            </a:r>
          </a:p>
          <a:p>
            <a:pPr>
              <a:spcBef>
                <a:spcPts val="300"/>
              </a:spcBef>
            </a:pPr>
            <a:endParaRPr lang="en-US" sz="1300" dirty="0"/>
          </a:p>
        </p:txBody>
      </p:sp>
      <p:sp>
        <p:nvSpPr>
          <p:cNvPr id="4" name="Slide Number Placeholder 3"/>
          <p:cNvSpPr>
            <a:spLocks noGrp="1"/>
          </p:cNvSpPr>
          <p:nvPr>
            <p:ph type="sldNum" sz="quarter" idx="10"/>
          </p:nvPr>
        </p:nvSpPr>
        <p:spPr/>
        <p:txBody>
          <a:bodyPr/>
          <a:lstStyle/>
          <a:p>
            <a:pPr>
              <a:defRPr/>
            </a:pPr>
            <a:fld id="{2028B9BA-8F2C-1C4E-BE0F-C158AFF88D4C}" type="slidenum">
              <a:rPr lang="en-US" smtClean="0"/>
              <a:pPr>
                <a:defRPr/>
              </a:pPr>
              <a:t>59</a:t>
            </a:fld>
            <a:endParaRPr lang="en-US" dirty="0"/>
          </a:p>
        </p:txBody>
      </p:sp>
    </p:spTree>
    <p:extLst>
      <p:ext uri="{BB962C8B-B14F-4D97-AF65-F5344CB8AC3E}">
        <p14:creationId xmlns:p14="http://schemas.microsoft.com/office/powerpoint/2010/main" val="612404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What are your learning goals for this session?</a:t>
            </a:r>
          </a:p>
        </p:txBody>
      </p:sp>
      <p:sp>
        <p:nvSpPr>
          <p:cNvPr id="20" name="Content Placeholder 19"/>
          <p:cNvSpPr>
            <a:spLocks noGrp="1"/>
          </p:cNvSpPr>
          <p:nvPr>
            <p:ph idx="1"/>
          </p:nvPr>
        </p:nvSpPr>
        <p:spPr/>
        <p:txBody>
          <a:bodyPr/>
          <a:lstStyle/>
          <a:p>
            <a:r>
              <a:rPr lang="en-US" dirty="0"/>
              <a:t>Take a few minutes to jot down your thoughts on what you want to get out of this program and how you can ensure that this opportunity contributes to your developmental path.</a:t>
            </a:r>
          </a:p>
          <a:p>
            <a:r>
              <a:rPr lang="en-US" dirty="0"/>
              <a:t>Share your goals with a colleague.</a:t>
            </a:r>
          </a:p>
          <a:p>
            <a:endParaRPr lang="en-US" dirty="0"/>
          </a:p>
        </p:txBody>
      </p:sp>
      <p:sp>
        <p:nvSpPr>
          <p:cNvPr id="18" name="Slide Number Placeholder 17"/>
          <p:cNvSpPr>
            <a:spLocks noGrp="1"/>
          </p:cNvSpPr>
          <p:nvPr>
            <p:ph type="sldNum" sz="quarter" idx="10"/>
          </p:nvPr>
        </p:nvSpPr>
        <p:spPr/>
        <p:txBody>
          <a:bodyPr/>
          <a:lstStyle/>
          <a:p>
            <a:fld id="{E30847B2-BF07-E740-AC65-64E9E4E859B4}" type="slidenum">
              <a:rPr lang="en-US" smtClean="0"/>
              <a:pPr/>
              <a:t>6</a:t>
            </a:fld>
            <a:endParaRPr lang="en-US" dirty="0"/>
          </a:p>
        </p:txBody>
      </p:sp>
    </p:spTree>
    <p:extLst>
      <p:ext uri="{BB962C8B-B14F-4D97-AF65-F5344CB8AC3E}">
        <p14:creationId xmlns:p14="http://schemas.microsoft.com/office/powerpoint/2010/main" val="3339915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28600" indent="-457200">
              <a:spcBef>
                <a:spcPts val="960"/>
              </a:spcBef>
              <a:spcAft>
                <a:spcPts val="384"/>
              </a:spcAft>
            </a:pPr>
            <a:r>
              <a:rPr lang="en-US" cap="none" dirty="0"/>
              <a:t>About CFAR</a:t>
            </a:r>
          </a:p>
        </p:txBody>
      </p:sp>
      <p:sp>
        <p:nvSpPr>
          <p:cNvPr id="3" name="Slide Number Placeholder 2"/>
          <p:cNvSpPr>
            <a:spLocks noGrp="1"/>
          </p:cNvSpPr>
          <p:nvPr>
            <p:ph type="sldNum" sz="quarter" idx="10"/>
          </p:nvPr>
        </p:nvSpPr>
        <p:spPr/>
        <p:txBody>
          <a:bodyPr/>
          <a:lstStyle/>
          <a:p>
            <a:pPr marL="228600" indent="-457200">
              <a:spcBef>
                <a:spcPts val="960"/>
              </a:spcBef>
              <a:spcAft>
                <a:spcPts val="384"/>
              </a:spcAft>
              <a:defRPr/>
            </a:pPr>
            <a:fld id="{0C69C898-C463-BF40-973C-113081377F5B}" type="slidenum">
              <a:rPr lang="en-US" smtClean="0"/>
              <a:pPr marL="228600" indent="-457200">
                <a:spcBef>
                  <a:spcPts val="960"/>
                </a:spcBef>
                <a:spcAft>
                  <a:spcPts val="384"/>
                </a:spcAft>
                <a:defRPr/>
              </a:pPr>
              <a:t>60</a:t>
            </a:fld>
            <a:endParaRPr lang="en-US" dirty="0"/>
          </a:p>
        </p:txBody>
      </p:sp>
      <p:graphicFrame>
        <p:nvGraphicFramePr>
          <p:cNvPr id="9" name="Table 8"/>
          <p:cNvGraphicFramePr>
            <a:graphicFrameLocks noGrp="1"/>
          </p:cNvGraphicFramePr>
          <p:nvPr>
            <p:extLst/>
          </p:nvPr>
        </p:nvGraphicFramePr>
        <p:xfrm>
          <a:off x="972083" y="1587501"/>
          <a:ext cx="4361917" cy="4622282"/>
        </p:xfrm>
        <a:graphic>
          <a:graphicData uri="http://schemas.openxmlformats.org/drawingml/2006/table">
            <a:tbl>
              <a:tblPr firstRow="1" bandRow="1">
                <a:tableStyleId>{5C22544A-7EE6-4342-B048-85BDC9FD1C3A}</a:tableStyleId>
              </a:tblPr>
              <a:tblGrid>
                <a:gridCol w="4361917">
                  <a:extLst>
                    <a:ext uri="{9D8B030D-6E8A-4147-A177-3AD203B41FA5}">
                      <a16:colId xmlns:a16="http://schemas.microsoft.com/office/drawing/2014/main" xmlns="" val="20000"/>
                    </a:ext>
                  </a:extLst>
                </a:gridCol>
              </a:tblGrid>
              <a:tr h="1483557">
                <a:tc>
                  <a:txBody>
                    <a:bodyPr/>
                    <a:lstStyle/>
                    <a:p>
                      <a:pPr marL="0" indent="0">
                        <a:spcBef>
                          <a:spcPts val="960"/>
                        </a:spcBef>
                        <a:spcAft>
                          <a:spcPts val="384"/>
                        </a:spcAft>
                        <a:buNone/>
                      </a:pPr>
                      <a:r>
                        <a:rPr lang="en-US" sz="1500" b="0" dirty="0">
                          <a:solidFill>
                            <a:srgbClr val="404040"/>
                          </a:solidFill>
                          <a:latin typeface="Tahoma"/>
                          <a:cs typeface="Tahoma"/>
                        </a:rPr>
                        <a:t>CFAR is a private </a:t>
                      </a:r>
                      <a:r>
                        <a:rPr lang="en-US" sz="1500" b="1" dirty="0">
                          <a:solidFill>
                            <a:srgbClr val="404040"/>
                          </a:solidFill>
                          <a:latin typeface="Tahoma"/>
                          <a:cs typeface="Tahoma"/>
                        </a:rPr>
                        <a:t>management consulting firm </a:t>
                      </a:r>
                      <a:r>
                        <a:rPr lang="en-US" sz="1500" b="0" dirty="0">
                          <a:solidFill>
                            <a:srgbClr val="404040"/>
                          </a:solidFill>
                          <a:latin typeface="Tahoma"/>
                          <a:cs typeface="Tahoma"/>
                        </a:rPr>
                        <a:t>that helps leaders create organizations in which talent and innovation flow freely across the enterprise. People own the changes they need to make, and behavior is aligned with mission and strategy.</a:t>
                      </a:r>
                    </a:p>
                  </a:txBody>
                  <a:tcPr marL="0" marR="0">
                    <a:lnL w="12700" cmpd="sng">
                      <a:noFill/>
                    </a:lnL>
                    <a:lnR w="12700" cmpd="sng">
                      <a:noFill/>
                    </a:lnR>
                    <a:lnT w="3175" cap="flat" cmpd="sng" algn="ctr">
                      <a:noFill/>
                      <a:prstDash val="solid"/>
                      <a:round/>
                      <a:headEnd type="none" w="med" len="med"/>
                      <a:tailEnd type="none" w="med" len="med"/>
                    </a:lnT>
                    <a:lnB w="6350" cap="flat" cmpd="sng" algn="ctr">
                      <a:solidFill>
                        <a:srgbClr val="AE4A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019945">
                <a:tc>
                  <a:txBody>
                    <a:bodyPr/>
                    <a:lstStyle/>
                    <a:p>
                      <a:pPr marL="0" indent="0">
                        <a:spcBef>
                          <a:spcPts val="960"/>
                        </a:spcBef>
                        <a:spcAft>
                          <a:spcPts val="384"/>
                        </a:spcAft>
                        <a:buNone/>
                      </a:pPr>
                      <a:r>
                        <a:rPr lang="en-US" sz="1500" dirty="0">
                          <a:solidFill>
                            <a:srgbClr val="404040"/>
                          </a:solidFill>
                          <a:latin typeface="Tahoma"/>
                          <a:cs typeface="Tahoma"/>
                        </a:rPr>
                        <a:t>CFAR spun off from </a:t>
                      </a:r>
                      <a:r>
                        <a:rPr lang="en-US" sz="1500" b="1" dirty="0">
                          <a:solidFill>
                            <a:srgbClr val="404040"/>
                          </a:solidFill>
                          <a:latin typeface="Tahoma"/>
                          <a:cs typeface="Tahoma"/>
                        </a:rPr>
                        <a:t>The Wharton School </a:t>
                      </a:r>
                      <a:r>
                        <a:rPr lang="en-US" sz="1500" dirty="0">
                          <a:solidFill>
                            <a:srgbClr val="404040"/>
                          </a:solidFill>
                          <a:latin typeface="Tahoma"/>
                          <a:cs typeface="Tahoma"/>
                        </a:rPr>
                        <a:t>in 1987. We leverage our academic roots in strategy, management and the social sciences to help clients work through complex organizational issues.</a:t>
                      </a:r>
                    </a:p>
                  </a:txBody>
                  <a:tcPr marL="0" marR="0">
                    <a:lnL w="12700" cmpd="sng">
                      <a:noFill/>
                    </a:lnL>
                    <a:lnR w="12700" cmpd="sng">
                      <a:noFill/>
                    </a:lnR>
                    <a:lnT w="6350" cap="flat" cmpd="sng" algn="ctr">
                      <a:solidFill>
                        <a:srgbClr val="AE4A32"/>
                      </a:solidFill>
                      <a:prstDash val="solid"/>
                      <a:round/>
                      <a:headEnd type="none" w="med" len="med"/>
                      <a:tailEnd type="none" w="med" len="med"/>
                    </a:lnT>
                    <a:lnB w="6350" cap="flat" cmpd="sng" algn="ctr">
                      <a:solidFill>
                        <a:srgbClr val="AE4A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098835">
                <a:tc>
                  <a:txBody>
                    <a:bodyPr/>
                    <a:lstStyle/>
                    <a:p>
                      <a:pPr marL="0" indent="0">
                        <a:spcBef>
                          <a:spcPts val="960"/>
                        </a:spcBef>
                        <a:spcAft>
                          <a:spcPts val="384"/>
                        </a:spcAft>
                        <a:buNone/>
                      </a:pPr>
                      <a:r>
                        <a:rPr lang="en-US" sz="1500" dirty="0">
                          <a:solidFill>
                            <a:srgbClr val="404040"/>
                          </a:solidFill>
                          <a:latin typeface="Tahoma"/>
                          <a:cs typeface="Tahoma"/>
                        </a:rPr>
                        <a:t>Our clients are </a:t>
                      </a:r>
                      <a:r>
                        <a:rPr lang="en-US" sz="1500" b="1" dirty="0">
                          <a:solidFill>
                            <a:srgbClr val="404040"/>
                          </a:solidFill>
                          <a:latin typeface="Tahoma"/>
                          <a:cs typeface="Tahoma"/>
                        </a:rPr>
                        <a:t>mission-driven organizations</a:t>
                      </a:r>
                      <a:r>
                        <a:rPr lang="en-US" sz="1500" dirty="0">
                          <a:solidFill>
                            <a:srgbClr val="404040"/>
                          </a:solidFill>
                          <a:latin typeface="Tahoma"/>
                          <a:cs typeface="Tahoma"/>
                        </a:rPr>
                        <a:t>—including health systems, academic medical centers, family enterprises, life science companies, universities, foundations and associations. </a:t>
                      </a:r>
                    </a:p>
                  </a:txBody>
                  <a:tcPr marL="0" marR="0">
                    <a:lnL w="12700" cmpd="sng">
                      <a:noFill/>
                    </a:lnL>
                    <a:lnR w="12700" cmpd="sng">
                      <a:noFill/>
                    </a:lnR>
                    <a:lnT w="6350" cap="flat" cmpd="sng" algn="ctr">
                      <a:solidFill>
                        <a:srgbClr val="AE4A32"/>
                      </a:solidFill>
                      <a:prstDash val="solid"/>
                      <a:round/>
                      <a:headEnd type="none" w="med" len="med"/>
                      <a:tailEnd type="none" w="med" len="med"/>
                    </a:lnT>
                    <a:lnB w="6350" cap="flat" cmpd="sng" algn="ctr">
                      <a:solidFill>
                        <a:srgbClr val="AE4A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1019945">
                <a:tc>
                  <a:txBody>
                    <a:bodyPr/>
                    <a:lstStyle/>
                    <a:p>
                      <a:pPr marL="0" marR="0" indent="0" algn="l" defTabSz="914400" rtl="0" eaLnBrk="1" fontAlgn="auto" latinLnBrk="0" hangingPunct="1">
                        <a:lnSpc>
                          <a:spcPct val="100000"/>
                        </a:lnSpc>
                        <a:spcBef>
                          <a:spcPts val="960"/>
                        </a:spcBef>
                        <a:spcAft>
                          <a:spcPts val="384"/>
                        </a:spcAft>
                        <a:buClrTx/>
                        <a:buSzTx/>
                        <a:buFontTx/>
                        <a:buNone/>
                        <a:tabLst/>
                        <a:defRPr/>
                      </a:pPr>
                      <a:r>
                        <a:rPr lang="en-US" sz="1500" dirty="0">
                          <a:solidFill>
                            <a:srgbClr val="404040"/>
                          </a:solidFill>
                          <a:latin typeface="Tahoma"/>
                          <a:cs typeface="Tahoma"/>
                        </a:rPr>
                        <a:t>We </a:t>
                      </a:r>
                      <a:r>
                        <a:rPr lang="en-US" sz="1500" b="1" dirty="0">
                          <a:solidFill>
                            <a:srgbClr val="404040"/>
                          </a:solidFill>
                          <a:latin typeface="Tahoma"/>
                          <a:cs typeface="Tahoma"/>
                        </a:rPr>
                        <a:t>partner with our clients </a:t>
                      </a:r>
                      <a:r>
                        <a:rPr lang="en-US" sz="1500" dirty="0">
                          <a:solidFill>
                            <a:srgbClr val="404040"/>
                          </a:solidFill>
                          <a:latin typeface="Tahoma"/>
                          <a:cs typeface="Tahoma"/>
                        </a:rPr>
                        <a:t>to understand obstacles to their success and offer ideas, tools and approaches that improve outcomes and performance.</a:t>
                      </a:r>
                    </a:p>
                  </a:txBody>
                  <a:tcPr marL="0" marR="0">
                    <a:lnL w="12700" cmpd="sng">
                      <a:noFill/>
                    </a:lnL>
                    <a:lnR w="12700" cmpd="sng">
                      <a:noFill/>
                    </a:lnR>
                    <a:lnT w="6350" cap="flat" cmpd="sng" algn="ctr">
                      <a:solidFill>
                        <a:srgbClr val="AE4A3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485694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Court Leadership Challenges </a:t>
            </a:r>
          </a:p>
        </p:txBody>
      </p:sp>
      <p:sp>
        <p:nvSpPr>
          <p:cNvPr id="8" name="Text Placeholder 7"/>
          <p:cNvSpPr>
            <a:spLocks noGrp="1"/>
          </p:cNvSpPr>
          <p:nvPr>
            <p:ph type="body" idx="16"/>
          </p:nvPr>
        </p:nvSpPr>
        <p:spPr/>
        <p:txBody>
          <a:bodyPr/>
          <a:lstStyle/>
          <a:p>
            <a:endParaRPr lang="en-US" dirty="0"/>
          </a:p>
        </p:txBody>
      </p:sp>
      <p:sp>
        <p:nvSpPr>
          <p:cNvPr id="4" name="Slide Number Placeholder 4"/>
          <p:cNvSpPr>
            <a:spLocks noGrp="1"/>
          </p:cNvSpPr>
          <p:nvPr>
            <p:ph type="sldNum" sz="quarter" idx="17"/>
          </p:nvPr>
        </p:nvSpPr>
        <p:spPr/>
        <p:txBody>
          <a:bodyPr/>
          <a:lstStyle>
            <a:lvl1pPr algn="r" fontAlgn="auto">
              <a:spcBef>
                <a:spcPts val="0"/>
              </a:spcBef>
              <a:spcAft>
                <a:spcPts val="0"/>
              </a:spcAft>
              <a:defRPr sz="2400" smtClean="0">
                <a:solidFill>
                  <a:srgbClr val="AE4A32"/>
                </a:solidFill>
                <a:latin typeface="Tahoma"/>
                <a:ea typeface="+mn-ea"/>
                <a:cs typeface="Tahoma"/>
              </a:defRPr>
            </a:lvl1pPr>
          </a:lstStyle>
          <a:p>
            <a:fld id="{776887B2-C19E-5547-8D93-0BA6D0A0742D}" type="slidenum">
              <a:rPr lang="en-US" smtClean="0"/>
              <a:pPr/>
              <a:t>7</a:t>
            </a:fld>
            <a:endParaRPr lang="en-US" dirty="0"/>
          </a:p>
        </p:txBody>
      </p:sp>
    </p:spTree>
    <p:extLst>
      <p:ext uri="{BB962C8B-B14F-4D97-AF65-F5344CB8AC3E}">
        <p14:creationId xmlns:p14="http://schemas.microsoft.com/office/powerpoint/2010/main" val="1872371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Loosely Coupled Organization</a:t>
            </a:r>
          </a:p>
        </p:txBody>
      </p:sp>
      <p:sp>
        <p:nvSpPr>
          <p:cNvPr id="3" name="Content Placeholder 2"/>
          <p:cNvSpPr>
            <a:spLocks noGrp="1"/>
          </p:cNvSpPr>
          <p:nvPr>
            <p:ph idx="1"/>
          </p:nvPr>
        </p:nvSpPr>
        <p:spPr/>
        <p:txBody>
          <a:bodyPr>
            <a:normAutofit/>
          </a:bodyPr>
          <a:lstStyle/>
          <a:p>
            <a:pPr>
              <a:lnSpc>
                <a:spcPct val="150000"/>
              </a:lnSpc>
            </a:pPr>
            <a:r>
              <a:rPr lang="en-US" sz="3600" dirty="0"/>
              <a:t> Complex-Knowledge-based decisions</a:t>
            </a:r>
          </a:p>
          <a:p>
            <a:pPr>
              <a:lnSpc>
                <a:spcPct val="150000"/>
              </a:lnSpc>
            </a:pPr>
            <a:r>
              <a:rPr lang="en-US" sz="3600" dirty="0"/>
              <a:t> Professional Autonomy</a:t>
            </a:r>
          </a:p>
          <a:p>
            <a:pPr>
              <a:lnSpc>
                <a:spcPct val="150000"/>
              </a:lnSpc>
            </a:pPr>
            <a:r>
              <a:rPr lang="en-US" sz="3600" dirty="0"/>
              <a:t> Accountability v. Independence</a:t>
            </a:r>
          </a:p>
          <a:p>
            <a:pPr>
              <a:lnSpc>
                <a:spcPct val="150000"/>
              </a:lnSpc>
            </a:pPr>
            <a:r>
              <a:rPr lang="en-US" sz="3600" dirty="0"/>
              <a:t> Unpredictable connections</a:t>
            </a:r>
          </a:p>
        </p:txBody>
      </p:sp>
    </p:spTree>
    <p:extLst>
      <p:ext uri="{BB962C8B-B14F-4D97-AF65-F5344CB8AC3E}">
        <p14:creationId xmlns:p14="http://schemas.microsoft.com/office/powerpoint/2010/main" val="4056982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a:spLocks noGrp="1"/>
          </p:cNvSpPr>
          <p:nvPr>
            <p:ph idx="1"/>
          </p:nvPr>
        </p:nvSpPr>
        <p:spPr>
          <a:xfrm>
            <a:off x="636608" y="1650453"/>
            <a:ext cx="3910256" cy="4543858"/>
          </a:xfrm>
        </p:spPr>
        <p:txBody>
          <a:bodyPr numCol="1" spcCol="457200">
            <a:normAutofit/>
          </a:bodyPr>
          <a:lstStyle/>
          <a:p>
            <a:pPr marL="0" indent="0">
              <a:lnSpc>
                <a:spcPct val="110000"/>
              </a:lnSpc>
              <a:buNone/>
            </a:pPr>
            <a:r>
              <a:rPr lang="en-US" b="1" dirty="0"/>
              <a:t>Complex-Knowledge-based 		        decisions</a:t>
            </a:r>
            <a:r>
              <a:rPr lang="en-US" sz="2000" b="1" dirty="0"/>
              <a:t/>
            </a:r>
            <a:br>
              <a:rPr lang="en-US" sz="2000" b="1" dirty="0"/>
            </a:br>
            <a:endParaRPr lang="en-US" sz="2000" b="1" dirty="0"/>
          </a:p>
          <a:p>
            <a:pPr marL="0" indent="0">
              <a:lnSpc>
                <a:spcPct val="110000"/>
              </a:lnSpc>
              <a:buNone/>
            </a:pPr>
            <a:r>
              <a:rPr lang="en-US" b="1" dirty="0"/>
              <a:t>Professional Autonomy</a:t>
            </a:r>
            <a:r>
              <a:rPr lang="en-US" sz="2000" dirty="0"/>
              <a:t/>
            </a:r>
            <a:br>
              <a:rPr lang="en-US" sz="2000" dirty="0"/>
            </a:br>
            <a:endParaRPr lang="en-US" sz="2000" dirty="0"/>
          </a:p>
          <a:p>
            <a:pPr marL="0" indent="0">
              <a:lnSpc>
                <a:spcPct val="110000"/>
              </a:lnSpc>
              <a:buNone/>
            </a:pPr>
            <a:endParaRPr lang="en-US" sz="700" dirty="0"/>
          </a:p>
          <a:p>
            <a:pPr marL="0" indent="0">
              <a:lnSpc>
                <a:spcPct val="110000"/>
              </a:lnSpc>
              <a:buNone/>
            </a:pPr>
            <a:r>
              <a:rPr lang="en-US" b="1" dirty="0"/>
              <a:t>Accountability v. Autonomy</a:t>
            </a:r>
          </a:p>
          <a:p>
            <a:pPr marL="0" indent="0">
              <a:lnSpc>
                <a:spcPct val="110000"/>
              </a:lnSpc>
              <a:buNone/>
            </a:pPr>
            <a:endParaRPr lang="en-US" sz="2000" dirty="0"/>
          </a:p>
          <a:p>
            <a:pPr marL="0" indent="0">
              <a:lnSpc>
                <a:spcPct val="110000"/>
              </a:lnSpc>
              <a:buNone/>
            </a:pPr>
            <a:endParaRPr lang="en-US" sz="1200" dirty="0"/>
          </a:p>
          <a:p>
            <a:pPr marL="0" indent="0">
              <a:lnSpc>
                <a:spcPct val="110000"/>
              </a:lnSpc>
              <a:buNone/>
            </a:pPr>
            <a:r>
              <a:rPr lang="en-US" b="1" dirty="0"/>
              <a:t>Unpredictable Connections</a:t>
            </a:r>
          </a:p>
          <a:p>
            <a:pPr>
              <a:lnSpc>
                <a:spcPct val="110000"/>
              </a:lnSpc>
            </a:pPr>
            <a:endParaRPr lang="en-US" dirty="0"/>
          </a:p>
          <a:p>
            <a:pPr>
              <a:lnSpc>
                <a:spcPct val="140000"/>
              </a:lnSpc>
            </a:pPr>
            <a:endParaRPr lang="en-US" dirty="0"/>
          </a:p>
          <a:p>
            <a:pPr>
              <a:lnSpc>
                <a:spcPct val="140000"/>
              </a:lnSpc>
            </a:pPr>
            <a:endParaRPr lang="en-US" dirty="0"/>
          </a:p>
          <a:p>
            <a:pPr>
              <a:lnSpc>
                <a:spcPct val="140000"/>
              </a:lnSpc>
            </a:pPr>
            <a:endParaRPr lang="en-US" dirty="0"/>
          </a:p>
        </p:txBody>
      </p:sp>
      <p:sp>
        <p:nvSpPr>
          <p:cNvPr id="14" name="Content Placeholder 2"/>
          <p:cNvSpPr txBox="1">
            <a:spLocks/>
          </p:cNvSpPr>
          <p:nvPr/>
        </p:nvSpPr>
        <p:spPr>
          <a:xfrm>
            <a:off x="6054482" y="1650453"/>
            <a:ext cx="2954306" cy="1097695"/>
          </a:xfrm>
          <a:prstGeom prst="rect">
            <a:avLst/>
          </a:prstGeom>
        </p:spPr>
        <p:txBody>
          <a:bodyPr vert="horz" lIns="91440" tIns="45720" rIns="91440" bIns="45720" numCol="1" spcCol="45720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nSpc>
                <a:spcPct val="110000"/>
              </a:lnSpc>
              <a:buNone/>
            </a:pPr>
            <a:r>
              <a:rPr lang="en-US" sz="2000" i="1" dirty="0"/>
              <a:t>Rapidly Changing</a:t>
            </a:r>
            <a:br>
              <a:rPr lang="en-US" sz="2000" i="1" dirty="0"/>
            </a:br>
            <a:r>
              <a:rPr lang="en-US" sz="2000" i="1" dirty="0"/>
              <a:t>Life; death; family; property; freedom</a:t>
            </a:r>
            <a:endParaRPr lang="en-US" sz="2000" dirty="0"/>
          </a:p>
          <a:p>
            <a:pPr marL="0" indent="0">
              <a:lnSpc>
                <a:spcPct val="110000"/>
              </a:lnSpc>
              <a:buNone/>
            </a:pPr>
            <a:endParaRPr lang="en-US" sz="2000" dirty="0"/>
          </a:p>
          <a:p>
            <a:pPr marL="0" indent="0">
              <a:lnSpc>
                <a:spcPct val="110000"/>
              </a:lnSpc>
              <a:buNone/>
            </a:pPr>
            <a:endParaRPr lang="en-US" sz="2000" dirty="0"/>
          </a:p>
        </p:txBody>
      </p:sp>
      <p:sp>
        <p:nvSpPr>
          <p:cNvPr id="2" name="Title 1"/>
          <p:cNvSpPr>
            <a:spLocks noGrp="1"/>
          </p:cNvSpPr>
          <p:nvPr>
            <p:ph type="title"/>
          </p:nvPr>
        </p:nvSpPr>
        <p:spPr>
          <a:xfrm>
            <a:off x="914400" y="349200"/>
            <a:ext cx="7581418" cy="822595"/>
          </a:xfrm>
        </p:spPr>
        <p:txBody>
          <a:bodyPr>
            <a:normAutofit/>
          </a:bodyPr>
          <a:lstStyle/>
          <a:p>
            <a:r>
              <a:rPr lang="en-US" sz="4400" dirty="0"/>
              <a:t>Courts As LCOs</a:t>
            </a:r>
          </a:p>
        </p:txBody>
      </p:sp>
      <p:sp>
        <p:nvSpPr>
          <p:cNvPr id="3" name="Right Arrow 2"/>
          <p:cNvSpPr/>
          <p:nvPr/>
        </p:nvSpPr>
        <p:spPr>
          <a:xfrm>
            <a:off x="4788958" y="1868128"/>
            <a:ext cx="1023421" cy="2122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TextBox 4"/>
          <p:cNvSpPr txBox="1"/>
          <p:nvPr/>
        </p:nvSpPr>
        <p:spPr>
          <a:xfrm>
            <a:off x="6107834" y="2972325"/>
            <a:ext cx="2954311" cy="707886"/>
          </a:xfrm>
          <a:prstGeom prst="rect">
            <a:avLst/>
          </a:prstGeom>
          <a:noFill/>
        </p:spPr>
        <p:txBody>
          <a:bodyPr wrap="square" rtlCol="0">
            <a:spAutoFit/>
          </a:bodyPr>
          <a:lstStyle/>
          <a:p>
            <a:r>
              <a:rPr lang="en-US" sz="2000" i="1" dirty="0"/>
              <a:t>Judicial selection</a:t>
            </a:r>
          </a:p>
          <a:p>
            <a:endParaRPr lang="en-US" sz="2000" i="1" dirty="0"/>
          </a:p>
        </p:txBody>
      </p:sp>
      <p:sp>
        <p:nvSpPr>
          <p:cNvPr id="6" name="TextBox 5"/>
          <p:cNvSpPr txBox="1"/>
          <p:nvPr/>
        </p:nvSpPr>
        <p:spPr>
          <a:xfrm>
            <a:off x="6081158" y="3747252"/>
            <a:ext cx="2900953" cy="1292662"/>
          </a:xfrm>
          <a:prstGeom prst="rect">
            <a:avLst/>
          </a:prstGeom>
          <a:noFill/>
        </p:spPr>
        <p:txBody>
          <a:bodyPr wrap="square" rtlCol="0">
            <a:spAutoFit/>
          </a:bodyPr>
          <a:lstStyle/>
          <a:p>
            <a:r>
              <a:rPr lang="en-US" sz="2000" i="1" dirty="0"/>
              <a:t>“My” cases</a:t>
            </a:r>
            <a:br>
              <a:rPr lang="en-US" sz="2000" i="1" dirty="0"/>
            </a:br>
            <a:r>
              <a:rPr lang="en-US" sz="2000" i="1" dirty="0"/>
              <a:t>Conflict resolution or problem solving</a:t>
            </a:r>
          </a:p>
          <a:p>
            <a:endParaRPr lang="en-US" i="1" dirty="0"/>
          </a:p>
        </p:txBody>
      </p:sp>
      <p:sp>
        <p:nvSpPr>
          <p:cNvPr id="7" name="TextBox 6"/>
          <p:cNvSpPr txBox="1"/>
          <p:nvPr/>
        </p:nvSpPr>
        <p:spPr>
          <a:xfrm>
            <a:off x="6039887" y="4901649"/>
            <a:ext cx="3022258" cy="1292662"/>
          </a:xfrm>
          <a:prstGeom prst="rect">
            <a:avLst/>
          </a:prstGeom>
          <a:noFill/>
        </p:spPr>
        <p:txBody>
          <a:bodyPr wrap="square" rtlCol="0">
            <a:spAutoFit/>
          </a:bodyPr>
          <a:lstStyle/>
          <a:p>
            <a:r>
              <a:rPr lang="en-US" sz="2000" i="1" dirty="0"/>
              <a:t>State-local-federal-tribal</a:t>
            </a:r>
            <a:br>
              <a:rPr lang="en-US" sz="2000" i="1" dirty="0"/>
            </a:br>
            <a:r>
              <a:rPr lang="en-US" sz="2000" i="1" dirty="0"/>
              <a:t>Executive-Legislative-Private Sector</a:t>
            </a:r>
          </a:p>
          <a:p>
            <a:endParaRPr lang="en-US" i="1" dirty="0"/>
          </a:p>
        </p:txBody>
      </p:sp>
      <p:sp>
        <p:nvSpPr>
          <p:cNvPr id="21" name="Right Arrow 20"/>
          <p:cNvSpPr/>
          <p:nvPr/>
        </p:nvSpPr>
        <p:spPr>
          <a:xfrm>
            <a:off x="4788958" y="5128467"/>
            <a:ext cx="1023421" cy="2122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2" name="Right Arrow 21"/>
          <p:cNvSpPr/>
          <p:nvPr/>
        </p:nvSpPr>
        <p:spPr>
          <a:xfrm>
            <a:off x="4785310" y="3978703"/>
            <a:ext cx="1023421" cy="2122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3" name="Right Arrow 22"/>
          <p:cNvSpPr/>
          <p:nvPr/>
        </p:nvSpPr>
        <p:spPr>
          <a:xfrm>
            <a:off x="4785311" y="3037663"/>
            <a:ext cx="1023421" cy="2122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00611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1_SlideDeck_Template_IdeaGallery_140626">
  <a:themeElements>
    <a:clrScheme name="Custom 3">
      <a:dk1>
        <a:srgbClr val="313131"/>
      </a:dk1>
      <a:lt1>
        <a:sysClr val="window" lastClr="FFFFFF"/>
      </a:lt1>
      <a:dk2>
        <a:srgbClr val="301F49"/>
      </a:dk2>
      <a:lt2>
        <a:srgbClr val="AE4A32"/>
      </a:lt2>
      <a:accent1>
        <a:srgbClr val="6A97D0"/>
      </a:accent1>
      <a:accent2>
        <a:srgbClr val="CB9A07"/>
      </a:accent2>
      <a:accent3>
        <a:srgbClr val="AE4A32"/>
      </a:accent3>
      <a:accent4>
        <a:srgbClr val="301F49"/>
      </a:accent4>
      <a:accent5>
        <a:srgbClr val="003366"/>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lide_Deck" id="{175D90A3-C2AC-6441-ADD0-65B7C6E1AB89}" vid="{52BB47A5-69F1-AD43-A32D-344EFCFCD3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client_pptx_Project_Session.pptx</Template>
  <TotalTime>13019</TotalTime>
  <Words>4223</Words>
  <Application>Microsoft Macintosh PowerPoint</Application>
  <PresentationFormat>On-screen Show (4:3)</PresentationFormat>
  <Paragraphs>572</Paragraphs>
  <Slides>60</Slides>
  <Notes>39</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60</vt:i4>
      </vt:variant>
    </vt:vector>
  </HeadingPairs>
  <TitlesOfParts>
    <vt:vector size="73" baseType="lpstr">
      <vt:lpstr>Arial Black</vt:lpstr>
      <vt:lpstr>Calibri</vt:lpstr>
      <vt:lpstr>Lucida Grande</vt:lpstr>
      <vt:lpstr>Lucida Sans</vt:lpstr>
      <vt:lpstr>LucidaGrande</vt:lpstr>
      <vt:lpstr>MS PGothic</vt:lpstr>
      <vt:lpstr>ＭＳ Ｐゴシック</vt:lpstr>
      <vt:lpstr>Tahoma</vt:lpstr>
      <vt:lpstr>Times</vt:lpstr>
      <vt:lpstr>Tw Cen MT</vt:lpstr>
      <vt:lpstr>Wingdings</vt:lpstr>
      <vt:lpstr>Arial</vt:lpstr>
      <vt:lpstr>1_SlideDeck_Template_IdeaGallery_140626</vt:lpstr>
      <vt:lpstr>Leading in Loosely Coupled Systems: Productive Pairs</vt:lpstr>
      <vt:lpstr>Why create the Leadership Academy?</vt:lpstr>
      <vt:lpstr>Goals for today</vt:lpstr>
      <vt:lpstr>Our agenda</vt:lpstr>
      <vt:lpstr>Norms for our work together</vt:lpstr>
      <vt:lpstr>What are your learning goals for this session?</vt:lpstr>
      <vt:lpstr>PowerPoint Presentation</vt:lpstr>
      <vt:lpstr>Loosely Coupled Organization</vt:lpstr>
      <vt:lpstr>Courts As LCOs</vt:lpstr>
      <vt:lpstr>Comparing LCOs</vt:lpstr>
      <vt:lpstr>The challenges of leading in loosely coupled systems</vt:lpstr>
      <vt:lpstr>Share your challenges around leading in loosely coupled organizations</vt:lpstr>
      <vt:lpstr>The value of productive pairs . . . </vt:lpstr>
      <vt:lpstr>Characteristics of Productive Pairs </vt:lpstr>
      <vt:lpstr>Moving towards productive pairs</vt:lpstr>
      <vt:lpstr>Two tools for strengthening productive pairs</vt:lpstr>
      <vt:lpstr>Role Negotiation: A tool to build productive pairs </vt:lpstr>
      <vt:lpstr>Successful role negotiations take the mystery out of understanding the other’s point of view through:</vt:lpstr>
      <vt:lpstr>Successful Role Negotiation relies on feedback</vt:lpstr>
      <vt:lpstr>Role Negotiation: Three types of questions</vt:lpstr>
      <vt:lpstr>Application: Role Negotiation </vt:lpstr>
      <vt:lpstr>PowerPoint Presentation</vt:lpstr>
      <vt:lpstr>Lack of clarity about roles can hurt collaboration</vt:lpstr>
      <vt:lpstr>Decision Charting is a tool that can help…</vt:lpstr>
      <vt:lpstr>It is a deceptively simple process…</vt:lpstr>
      <vt:lpstr>The third element describes one’s participation  in a decision...</vt:lpstr>
      <vt:lpstr>Consider a simple example: The decision to approve the department’s budget for 2017 (or budget item)</vt:lpstr>
      <vt:lpstr>Consider a simple example: The decision to approve the department’s budget for 2017 (or budget item)</vt:lpstr>
      <vt:lpstr>Consider a simple example: The decision to approve the department’s budget for 2017 (or budget item)</vt:lpstr>
      <vt:lpstr>Consider a simple example: The decision to approve the department’s budget for 2017 (or budget item)</vt:lpstr>
      <vt:lpstr>Consider a simple example: The decision to approve the department’s budget for 2017 (or budget item)</vt:lpstr>
      <vt:lpstr>Consider a simple example: The decision to approve the department’s budget for 2017 (or budget item)</vt:lpstr>
      <vt:lpstr>PowerPoint Presentation</vt:lpstr>
      <vt:lpstr>Application:  Decision Charting</vt:lpstr>
      <vt:lpstr>PowerPoint Presentation</vt:lpstr>
      <vt:lpstr>Trust is…</vt:lpstr>
      <vt:lpstr>Factors that impact trust in group processes</vt:lpstr>
      <vt:lpstr>You develop trust through a cycle of behavior…</vt:lpstr>
      <vt:lpstr>… and through transparency and accountability</vt:lpstr>
      <vt:lpstr>Build the relationship to the level of trust</vt:lpstr>
      <vt:lpstr>PowerPoint Presentation</vt:lpstr>
      <vt:lpstr>Best practices in communication </vt:lpstr>
      <vt:lpstr>Application: Best practices in communication</vt:lpstr>
      <vt:lpstr>Use influence to communicate more effectively</vt:lpstr>
      <vt:lpstr>“Some of my most difficult negotiations are internal.”</vt:lpstr>
      <vt:lpstr>Remove barriers to effective influence and persuasion </vt:lpstr>
      <vt:lpstr>Understand their interests</vt:lpstr>
      <vt:lpstr>We get stuck on positions, not interests</vt:lpstr>
      <vt:lpstr>A core skill in influence and persuasion: perspective-taking </vt:lpstr>
      <vt:lpstr>CaSe work: The Case of the Judicial Role Switch </vt:lpstr>
      <vt:lpstr>PowerPoint Presentation</vt:lpstr>
      <vt:lpstr>Application: Applying the three skills (Part 1) </vt:lpstr>
      <vt:lpstr>Application:  The three skills (Part 2)</vt:lpstr>
      <vt:lpstr>Application: Action Plan—Applying skills and concepts</vt:lpstr>
      <vt:lpstr>Productive Pairs: Lesson from the Ark</vt:lpstr>
      <vt:lpstr>Reflections</vt:lpstr>
      <vt:lpstr>Bibliography and further reading</vt:lpstr>
      <vt:lpstr>Bibliography and further reading (cont’d)</vt:lpstr>
      <vt:lpstr>Bibliography and further reading (cont’d)</vt:lpstr>
      <vt:lpstr>About CFAR</vt:lpstr>
    </vt:vector>
  </TitlesOfParts>
  <Company>CFAR</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Annamarya Scaccia</dc:creator>
  <cp:lastModifiedBy>Barry Dornfeld</cp:lastModifiedBy>
  <cp:revision>908</cp:revision>
  <cp:lastPrinted>2016-09-21T18:02:08Z</cp:lastPrinted>
  <dcterms:created xsi:type="dcterms:W3CDTF">2014-01-16T21:28:00Z</dcterms:created>
  <dcterms:modified xsi:type="dcterms:W3CDTF">2016-09-23T17:58:51Z</dcterms:modified>
</cp:coreProperties>
</file>