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64" r:id="rId3"/>
    <p:sldId id="263" r:id="rId4"/>
    <p:sldId id="265" r:id="rId5"/>
    <p:sldId id="266" r:id="rId6"/>
    <p:sldId id="269" r:id="rId7"/>
    <p:sldId id="270" r:id="rId8"/>
    <p:sldId id="268" r:id="rId9"/>
    <p:sldId id="256" r:id="rId10"/>
    <p:sldId id="258" r:id="rId11"/>
    <p:sldId id="259" r:id="rId12"/>
    <p:sldId id="271" r:id="rId13"/>
    <p:sldId id="260" r:id="rId14"/>
    <p:sldId id="272" r:id="rId15"/>
    <p:sldId id="280" r:id="rId16"/>
    <p:sldId id="274" r:id="rId17"/>
    <p:sldId id="285" r:id="rId18"/>
    <p:sldId id="286" r:id="rId19"/>
    <p:sldId id="282" r:id="rId20"/>
    <p:sldId id="281" r:id="rId21"/>
    <p:sldId id="275" r:id="rId22"/>
    <p:sldId id="279" r:id="rId23"/>
    <p:sldId id="283" r:id="rId24"/>
    <p:sldId id="277" r:id="rId25"/>
    <p:sldId id="273" r:id="rId26"/>
    <p:sldId id="284" r:id="rId2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D949"/>
    <a:srgbClr val="00FF00"/>
    <a:srgbClr val="E0BA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2" autoAdjust="0"/>
    <p:restoredTop sz="68563" autoAdjust="0"/>
  </p:normalViewPr>
  <p:slideViewPr>
    <p:cSldViewPr snapToGrid="0" showGuides="1">
      <p:cViewPr varScale="1">
        <p:scale>
          <a:sx n="75" d="100"/>
          <a:sy n="75" d="100"/>
        </p:scale>
        <p:origin x="1146" y="78"/>
      </p:cViewPr>
      <p:guideLst>
        <p:guide orient="horz" pos="2184"/>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D7A83A-3ABB-420E-A202-3E45DE8AC5BF}"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485781DE-F87A-44B9-AF12-7D4C28046BFD}">
      <dgm:prSet phldrT="[Text]" custT="1"/>
      <dgm:spPr>
        <a:solidFill>
          <a:schemeClr val="accent2">
            <a:lumMod val="75000"/>
          </a:schemeClr>
        </a:solidFill>
        <a:ln w="47625">
          <a:solidFill>
            <a:schemeClr val="bg1"/>
          </a:solidFill>
        </a:ln>
      </dgm:spPr>
      <dgm:t>
        <a:bodyPr/>
        <a:lstStyle/>
        <a:p>
          <a:r>
            <a:rPr lang="en-US" sz="3200" dirty="0" smtClean="0"/>
            <a:t>Courts</a:t>
          </a:r>
          <a:endParaRPr lang="en-US" sz="3200" dirty="0"/>
        </a:p>
      </dgm:t>
    </dgm:pt>
    <dgm:pt modelId="{D6C260ED-A239-4D3E-B025-8F87C04E1455}" type="parTrans" cxnId="{1D7EE70D-CD41-4646-942C-0127106376CF}">
      <dgm:prSet/>
      <dgm:spPr/>
      <dgm:t>
        <a:bodyPr/>
        <a:lstStyle/>
        <a:p>
          <a:endParaRPr lang="en-US"/>
        </a:p>
      </dgm:t>
    </dgm:pt>
    <dgm:pt modelId="{77111728-BDCD-4087-A157-3A825697ABC5}" type="sibTrans" cxnId="{1D7EE70D-CD41-4646-942C-0127106376CF}">
      <dgm:prSet/>
      <dgm:spPr/>
      <dgm:t>
        <a:bodyPr/>
        <a:lstStyle/>
        <a:p>
          <a:endParaRPr lang="en-US"/>
        </a:p>
      </dgm:t>
    </dgm:pt>
    <dgm:pt modelId="{9CD287EE-139C-480E-9302-09C8E86BCB2E}">
      <dgm:prSet phldrT="[Text]" custT="1"/>
      <dgm:spPr/>
      <dgm:t>
        <a:bodyPr lIns="0" tIns="0" rIns="0"/>
        <a:lstStyle/>
        <a:p>
          <a:r>
            <a:rPr lang="en-US" sz="1600" b="1" dirty="0" smtClean="0"/>
            <a:t>Funding Body</a:t>
          </a:r>
          <a:endParaRPr lang="en-US" sz="1600" b="1" dirty="0"/>
        </a:p>
      </dgm:t>
    </dgm:pt>
    <dgm:pt modelId="{64A66B90-A27A-48C0-9CE6-3B18725E1084}" type="parTrans" cxnId="{B7B7B8E0-0341-44E4-BC83-04957BBB77F4}">
      <dgm:prSet/>
      <dgm:spPr/>
      <dgm:t>
        <a:bodyPr/>
        <a:lstStyle/>
        <a:p>
          <a:endParaRPr lang="en-US" dirty="0"/>
        </a:p>
      </dgm:t>
    </dgm:pt>
    <dgm:pt modelId="{3BB8104E-43E2-4A94-BC35-711FA8262363}" type="sibTrans" cxnId="{B7B7B8E0-0341-44E4-BC83-04957BBB77F4}">
      <dgm:prSet/>
      <dgm:spPr/>
      <dgm:t>
        <a:bodyPr/>
        <a:lstStyle/>
        <a:p>
          <a:endParaRPr lang="en-US"/>
        </a:p>
      </dgm:t>
    </dgm:pt>
    <dgm:pt modelId="{6C3CC1FF-7EF9-4698-99B6-1BB1B57F4E52}">
      <dgm:prSet phldrT="[Text]" custT="1"/>
      <dgm:spPr/>
      <dgm:t>
        <a:bodyPr/>
        <a:lstStyle/>
        <a:p>
          <a:r>
            <a:rPr lang="en-US" sz="1600" b="1" dirty="0" smtClean="0"/>
            <a:t>Constable(s)</a:t>
          </a:r>
          <a:endParaRPr lang="en-US" sz="1600" b="1" dirty="0"/>
        </a:p>
      </dgm:t>
    </dgm:pt>
    <dgm:pt modelId="{D229F2CE-B3FE-430B-B0FB-195B566F5578}" type="parTrans" cxnId="{0CAFAD88-7898-47A5-8647-4AF34C4D97D7}">
      <dgm:prSet/>
      <dgm:spPr/>
      <dgm:t>
        <a:bodyPr/>
        <a:lstStyle/>
        <a:p>
          <a:endParaRPr lang="en-US" dirty="0"/>
        </a:p>
      </dgm:t>
    </dgm:pt>
    <dgm:pt modelId="{42A2F398-E071-4792-9424-1FDC4BA7C3A8}" type="sibTrans" cxnId="{0CAFAD88-7898-47A5-8647-4AF34C4D97D7}">
      <dgm:prSet/>
      <dgm:spPr/>
      <dgm:t>
        <a:bodyPr/>
        <a:lstStyle/>
        <a:p>
          <a:endParaRPr lang="en-US"/>
        </a:p>
      </dgm:t>
    </dgm:pt>
    <dgm:pt modelId="{DF49D012-9853-46E5-A279-544CFF6B1557}">
      <dgm:prSet phldrT="[Text]" custT="1"/>
      <dgm:spPr/>
      <dgm:t>
        <a:bodyPr/>
        <a:lstStyle/>
        <a:p>
          <a:r>
            <a:rPr lang="en-US" sz="1600" b="1" dirty="0" smtClean="0"/>
            <a:t>Probation</a:t>
          </a:r>
          <a:endParaRPr lang="en-US" sz="1600" b="1" dirty="0"/>
        </a:p>
      </dgm:t>
    </dgm:pt>
    <dgm:pt modelId="{4A86CA1B-8DC4-42DF-A0D0-6FAA11D00D4A}" type="parTrans" cxnId="{26F348FB-8B3D-4CD2-82C2-F663E47751A7}">
      <dgm:prSet/>
      <dgm:spPr/>
      <dgm:t>
        <a:bodyPr/>
        <a:lstStyle/>
        <a:p>
          <a:endParaRPr lang="en-US" dirty="0"/>
        </a:p>
      </dgm:t>
    </dgm:pt>
    <dgm:pt modelId="{B1D22B57-7686-4783-A5D0-1BE943F09274}" type="sibTrans" cxnId="{26F348FB-8B3D-4CD2-82C2-F663E47751A7}">
      <dgm:prSet/>
      <dgm:spPr/>
      <dgm:t>
        <a:bodyPr/>
        <a:lstStyle/>
        <a:p>
          <a:endParaRPr lang="en-US"/>
        </a:p>
      </dgm:t>
    </dgm:pt>
    <dgm:pt modelId="{EA94D13A-6D22-43ED-BCA8-D94B5369D956}">
      <dgm:prSet phldrT="[Text]" custT="1"/>
      <dgm:spPr/>
      <dgm:t>
        <a:bodyPr/>
        <a:lstStyle/>
        <a:p>
          <a:r>
            <a:rPr lang="en-US" sz="1600" b="1" dirty="0" smtClean="0"/>
            <a:t>Prosecutor</a:t>
          </a:r>
          <a:endParaRPr lang="en-US" sz="1600" b="1" dirty="0"/>
        </a:p>
      </dgm:t>
    </dgm:pt>
    <dgm:pt modelId="{E90D74F3-FFE7-4C60-980D-480A20EB49FF}" type="parTrans" cxnId="{F2B4F004-1994-4995-A4E2-85A1F399D254}">
      <dgm:prSet/>
      <dgm:spPr/>
      <dgm:t>
        <a:bodyPr/>
        <a:lstStyle/>
        <a:p>
          <a:endParaRPr lang="en-US" dirty="0"/>
        </a:p>
      </dgm:t>
    </dgm:pt>
    <dgm:pt modelId="{A376AA29-1447-4B08-B333-D489B5D37E65}" type="sibTrans" cxnId="{F2B4F004-1994-4995-A4E2-85A1F399D254}">
      <dgm:prSet/>
      <dgm:spPr/>
      <dgm:t>
        <a:bodyPr/>
        <a:lstStyle/>
        <a:p>
          <a:endParaRPr lang="en-US"/>
        </a:p>
      </dgm:t>
    </dgm:pt>
    <dgm:pt modelId="{B20E5D2C-19BA-4C89-A0FC-17299468368B}">
      <dgm:prSet phldrT="[Text]" custT="1"/>
      <dgm:spPr/>
      <dgm:t>
        <a:bodyPr/>
        <a:lstStyle/>
        <a:p>
          <a:r>
            <a:rPr lang="en-US" sz="1600" b="1" dirty="0" smtClean="0"/>
            <a:t>Defense Bar</a:t>
          </a:r>
          <a:endParaRPr lang="en-US" sz="1600" b="1" dirty="0"/>
        </a:p>
      </dgm:t>
    </dgm:pt>
    <dgm:pt modelId="{F802D284-1676-4B4D-AC94-35DE1A3563DB}" type="parTrans" cxnId="{E11AB640-6C9F-43D7-87D6-E609B049FFB2}">
      <dgm:prSet/>
      <dgm:spPr/>
      <dgm:t>
        <a:bodyPr/>
        <a:lstStyle/>
        <a:p>
          <a:endParaRPr lang="en-US" dirty="0"/>
        </a:p>
      </dgm:t>
    </dgm:pt>
    <dgm:pt modelId="{C5A36503-07BF-4BA1-A38D-25869827A3FC}" type="sibTrans" cxnId="{E11AB640-6C9F-43D7-87D6-E609B049FFB2}">
      <dgm:prSet/>
      <dgm:spPr/>
      <dgm:t>
        <a:bodyPr/>
        <a:lstStyle/>
        <a:p>
          <a:endParaRPr lang="en-US"/>
        </a:p>
      </dgm:t>
    </dgm:pt>
    <dgm:pt modelId="{B19EE948-9996-4330-8BC0-DEF5DF247D73}">
      <dgm:prSet phldrT="[Text]" custT="1"/>
      <dgm:spPr/>
      <dgm:t>
        <a:bodyPr/>
        <a:lstStyle/>
        <a:p>
          <a:r>
            <a:rPr lang="en-US" sz="1600" b="1" dirty="0" smtClean="0"/>
            <a:t>Clerk of Court</a:t>
          </a:r>
          <a:endParaRPr lang="en-US" sz="1600" b="1" dirty="0"/>
        </a:p>
      </dgm:t>
    </dgm:pt>
    <dgm:pt modelId="{C60ED7A0-3CC6-4A7E-96CB-7FFBC962846B}" type="parTrans" cxnId="{32AF60C3-CB41-4FA7-BF91-922E7E814C86}">
      <dgm:prSet/>
      <dgm:spPr/>
      <dgm:t>
        <a:bodyPr/>
        <a:lstStyle/>
        <a:p>
          <a:endParaRPr lang="en-US" dirty="0"/>
        </a:p>
      </dgm:t>
    </dgm:pt>
    <dgm:pt modelId="{CD891711-4DFA-46B0-90A0-85A890F0A717}" type="sibTrans" cxnId="{32AF60C3-CB41-4FA7-BF91-922E7E814C86}">
      <dgm:prSet/>
      <dgm:spPr/>
      <dgm:t>
        <a:bodyPr/>
        <a:lstStyle/>
        <a:p>
          <a:endParaRPr lang="en-US"/>
        </a:p>
      </dgm:t>
    </dgm:pt>
    <dgm:pt modelId="{6602273A-A96D-43BE-9F0B-F075932F886D}">
      <dgm:prSet phldrT="[Text]" custT="1"/>
      <dgm:spPr/>
      <dgm:t>
        <a:bodyPr/>
        <a:lstStyle/>
        <a:p>
          <a:r>
            <a:rPr lang="en-US" sz="1600" b="0" i="1" dirty="0" smtClean="0"/>
            <a:t>Other Support Depts.</a:t>
          </a:r>
          <a:endParaRPr lang="en-US" sz="1600" b="0" i="1" dirty="0"/>
        </a:p>
      </dgm:t>
    </dgm:pt>
    <dgm:pt modelId="{75383F52-0BAF-42AB-8E4E-0B459C54C28B}" type="parTrans" cxnId="{0B8A6242-F0EC-4BF2-9249-4D1E4BD02D85}">
      <dgm:prSet/>
      <dgm:spPr/>
      <dgm:t>
        <a:bodyPr/>
        <a:lstStyle/>
        <a:p>
          <a:endParaRPr lang="en-US" dirty="0"/>
        </a:p>
      </dgm:t>
    </dgm:pt>
    <dgm:pt modelId="{8D096FF3-AC65-459E-8438-63D507E7FBAA}" type="sibTrans" cxnId="{0B8A6242-F0EC-4BF2-9249-4D1E4BD02D85}">
      <dgm:prSet/>
      <dgm:spPr/>
      <dgm:t>
        <a:bodyPr/>
        <a:lstStyle/>
        <a:p>
          <a:endParaRPr lang="en-US"/>
        </a:p>
      </dgm:t>
    </dgm:pt>
    <dgm:pt modelId="{8165F833-E243-4922-B174-3739C6E0662F}">
      <dgm:prSet phldrT="[Text]" custT="1"/>
      <dgm:spPr/>
      <dgm:t>
        <a:bodyPr/>
        <a:lstStyle/>
        <a:p>
          <a:r>
            <a:rPr lang="en-US" sz="1600" b="1" dirty="0" smtClean="0"/>
            <a:t>Pre-Trial Services</a:t>
          </a:r>
          <a:endParaRPr lang="en-US" sz="1600" b="1" dirty="0"/>
        </a:p>
      </dgm:t>
    </dgm:pt>
    <dgm:pt modelId="{BEDF1F3E-62C5-4AEA-9466-417E19A84479}" type="parTrans" cxnId="{B4D233DA-8271-4F6C-BC30-5D79BEA34B0B}">
      <dgm:prSet/>
      <dgm:spPr/>
      <dgm:t>
        <a:bodyPr/>
        <a:lstStyle/>
        <a:p>
          <a:endParaRPr lang="en-US" dirty="0"/>
        </a:p>
      </dgm:t>
    </dgm:pt>
    <dgm:pt modelId="{96877A69-B259-42CD-ADE5-9F1F26A764E3}" type="sibTrans" cxnId="{B4D233DA-8271-4F6C-BC30-5D79BEA34B0B}">
      <dgm:prSet/>
      <dgm:spPr/>
      <dgm:t>
        <a:bodyPr/>
        <a:lstStyle/>
        <a:p>
          <a:endParaRPr lang="en-US"/>
        </a:p>
      </dgm:t>
    </dgm:pt>
    <dgm:pt modelId="{9A917459-F6C2-4B8F-BB19-4C7045D4B359}">
      <dgm:prSet phldrT="[Text]" custT="1"/>
      <dgm:spPr/>
      <dgm:t>
        <a:bodyPr/>
        <a:lstStyle/>
        <a:p>
          <a:r>
            <a:rPr lang="en-US" sz="1600" b="1" dirty="0" smtClean="0"/>
            <a:t>Public Defender</a:t>
          </a:r>
          <a:endParaRPr lang="en-US" sz="1600" b="1" dirty="0"/>
        </a:p>
      </dgm:t>
    </dgm:pt>
    <dgm:pt modelId="{C160DF50-BD42-43DB-A696-D4509F08E0DF}" type="parTrans" cxnId="{E2EDD1BF-0C57-4A94-AD95-F12864A0E38B}">
      <dgm:prSet/>
      <dgm:spPr/>
      <dgm:t>
        <a:bodyPr/>
        <a:lstStyle/>
        <a:p>
          <a:endParaRPr lang="en-US" dirty="0"/>
        </a:p>
      </dgm:t>
    </dgm:pt>
    <dgm:pt modelId="{D0AE189B-84A2-4E27-9FB2-F09F9762F838}" type="sibTrans" cxnId="{E2EDD1BF-0C57-4A94-AD95-F12864A0E38B}">
      <dgm:prSet/>
      <dgm:spPr/>
      <dgm:t>
        <a:bodyPr/>
        <a:lstStyle/>
        <a:p>
          <a:endParaRPr lang="en-US"/>
        </a:p>
      </dgm:t>
    </dgm:pt>
    <dgm:pt modelId="{8C99F898-2052-42C3-ACC7-B56FC88956A3}">
      <dgm:prSet phldrT="[Text]" custT="1"/>
      <dgm:spPr/>
      <dgm:t>
        <a:bodyPr/>
        <a:lstStyle/>
        <a:p>
          <a:r>
            <a:rPr lang="en-US" sz="1600" b="1" dirty="0" smtClean="0"/>
            <a:t>Sheriff</a:t>
          </a:r>
          <a:endParaRPr lang="en-US" sz="1600" b="1" dirty="0"/>
        </a:p>
      </dgm:t>
    </dgm:pt>
    <dgm:pt modelId="{D75C0AEE-E4DF-4698-BD1A-A3F17BA60FBB}" type="parTrans" cxnId="{E464B4AC-116C-4753-9119-7374D6CFCCF5}">
      <dgm:prSet/>
      <dgm:spPr/>
      <dgm:t>
        <a:bodyPr/>
        <a:lstStyle/>
        <a:p>
          <a:endParaRPr lang="en-US" dirty="0"/>
        </a:p>
      </dgm:t>
    </dgm:pt>
    <dgm:pt modelId="{2A5426B1-8365-42F2-822B-229420A1132D}" type="sibTrans" cxnId="{E464B4AC-116C-4753-9119-7374D6CFCCF5}">
      <dgm:prSet/>
      <dgm:spPr/>
      <dgm:t>
        <a:bodyPr/>
        <a:lstStyle/>
        <a:p>
          <a:endParaRPr lang="en-US"/>
        </a:p>
      </dgm:t>
    </dgm:pt>
    <dgm:pt modelId="{5F8D34D4-FC6D-4730-B5C6-E5EEABD98678}">
      <dgm:prSet phldrT="[Text]" custT="1"/>
      <dgm:spPr/>
      <dgm:t>
        <a:bodyPr/>
        <a:lstStyle/>
        <a:p>
          <a:r>
            <a:rPr lang="en-US" sz="1400" b="1" dirty="0" smtClean="0"/>
            <a:t>Other Law Enforcement</a:t>
          </a:r>
          <a:endParaRPr lang="en-US" sz="1400" b="1" dirty="0"/>
        </a:p>
      </dgm:t>
    </dgm:pt>
    <dgm:pt modelId="{5DC71865-B814-4AB8-B39A-DE80E1FF4BA6}" type="parTrans" cxnId="{1DF088F0-6F4C-4948-98E1-8B98A35F9EA7}">
      <dgm:prSet/>
      <dgm:spPr/>
      <dgm:t>
        <a:bodyPr/>
        <a:lstStyle/>
        <a:p>
          <a:endParaRPr lang="en-US" dirty="0"/>
        </a:p>
      </dgm:t>
    </dgm:pt>
    <dgm:pt modelId="{7F6B9647-70F0-427D-B459-676E736AD3A2}" type="sibTrans" cxnId="{1DF088F0-6F4C-4948-98E1-8B98A35F9EA7}">
      <dgm:prSet/>
      <dgm:spPr/>
      <dgm:t>
        <a:bodyPr/>
        <a:lstStyle/>
        <a:p>
          <a:endParaRPr lang="en-US"/>
        </a:p>
      </dgm:t>
    </dgm:pt>
    <dgm:pt modelId="{5461C724-1FE2-4FBE-A173-D9413CD0C059}">
      <dgm:prSet/>
      <dgm:spPr/>
      <dgm:t>
        <a:bodyPr/>
        <a:lstStyle/>
        <a:p>
          <a:endParaRPr lang="en-US"/>
        </a:p>
      </dgm:t>
    </dgm:pt>
    <dgm:pt modelId="{B37C6D00-6A5B-4842-9DD1-756062C1D32E}" type="parTrans" cxnId="{72F8DD90-0C30-4A4F-9C79-937AAFC37B9E}">
      <dgm:prSet/>
      <dgm:spPr/>
      <dgm:t>
        <a:bodyPr/>
        <a:lstStyle/>
        <a:p>
          <a:endParaRPr lang="en-US"/>
        </a:p>
      </dgm:t>
    </dgm:pt>
    <dgm:pt modelId="{1765EEB9-B3CD-41EE-ABD5-5978C86AFEEB}" type="sibTrans" cxnId="{72F8DD90-0C30-4A4F-9C79-937AAFC37B9E}">
      <dgm:prSet/>
      <dgm:spPr/>
      <dgm:t>
        <a:bodyPr/>
        <a:lstStyle/>
        <a:p>
          <a:endParaRPr lang="en-US"/>
        </a:p>
      </dgm:t>
    </dgm:pt>
    <dgm:pt modelId="{4537C0A1-590C-44B4-B542-998F350ACE9E}">
      <dgm:prSet/>
      <dgm:spPr/>
      <dgm:t>
        <a:bodyPr/>
        <a:lstStyle/>
        <a:p>
          <a:endParaRPr lang="en-US"/>
        </a:p>
      </dgm:t>
    </dgm:pt>
    <dgm:pt modelId="{1A88F796-9723-49F4-9C1E-4BA049E9FE48}" type="parTrans" cxnId="{D166D5FE-EF96-4A41-BD1A-4594D57B06F9}">
      <dgm:prSet/>
      <dgm:spPr/>
      <dgm:t>
        <a:bodyPr/>
        <a:lstStyle/>
        <a:p>
          <a:endParaRPr lang="en-US"/>
        </a:p>
      </dgm:t>
    </dgm:pt>
    <dgm:pt modelId="{8A7F5E73-1713-47D8-AE76-D85F52B53A0D}" type="sibTrans" cxnId="{D166D5FE-EF96-4A41-BD1A-4594D57B06F9}">
      <dgm:prSet/>
      <dgm:spPr/>
      <dgm:t>
        <a:bodyPr/>
        <a:lstStyle/>
        <a:p>
          <a:endParaRPr lang="en-US"/>
        </a:p>
      </dgm:t>
    </dgm:pt>
    <dgm:pt modelId="{8FC17396-C95F-42B9-BE58-4CA63962DB9F}">
      <dgm:prSet/>
      <dgm:spPr/>
      <dgm:t>
        <a:bodyPr/>
        <a:lstStyle/>
        <a:p>
          <a:endParaRPr lang="en-US"/>
        </a:p>
      </dgm:t>
    </dgm:pt>
    <dgm:pt modelId="{FEF13FF3-D760-4E4E-84D0-B8249158ACA7}" type="parTrans" cxnId="{9A60BD2D-8BF3-4785-9602-DFA1F868AFC5}">
      <dgm:prSet/>
      <dgm:spPr/>
      <dgm:t>
        <a:bodyPr/>
        <a:lstStyle/>
        <a:p>
          <a:endParaRPr lang="en-US"/>
        </a:p>
      </dgm:t>
    </dgm:pt>
    <dgm:pt modelId="{2CF16A8E-E13B-45E9-9E89-86AAD128C16C}" type="sibTrans" cxnId="{9A60BD2D-8BF3-4785-9602-DFA1F868AFC5}">
      <dgm:prSet/>
      <dgm:spPr/>
      <dgm:t>
        <a:bodyPr/>
        <a:lstStyle/>
        <a:p>
          <a:endParaRPr lang="en-US"/>
        </a:p>
      </dgm:t>
    </dgm:pt>
    <dgm:pt modelId="{A31ED285-371F-4BB1-926C-DAEBBB89F366}">
      <dgm:prSet/>
      <dgm:spPr/>
      <dgm:t>
        <a:bodyPr/>
        <a:lstStyle/>
        <a:p>
          <a:endParaRPr lang="en-US"/>
        </a:p>
      </dgm:t>
    </dgm:pt>
    <dgm:pt modelId="{8ECF5FF8-22E3-47D0-8274-8A5EECA9AD17}" type="parTrans" cxnId="{639D9BCE-446E-4199-8182-942E74E1F790}">
      <dgm:prSet/>
      <dgm:spPr/>
      <dgm:t>
        <a:bodyPr/>
        <a:lstStyle/>
        <a:p>
          <a:endParaRPr lang="en-US"/>
        </a:p>
      </dgm:t>
    </dgm:pt>
    <dgm:pt modelId="{6D04E085-B422-4674-84C7-8FD364F5B72C}" type="sibTrans" cxnId="{639D9BCE-446E-4199-8182-942E74E1F790}">
      <dgm:prSet/>
      <dgm:spPr/>
      <dgm:t>
        <a:bodyPr/>
        <a:lstStyle/>
        <a:p>
          <a:endParaRPr lang="en-US"/>
        </a:p>
      </dgm:t>
    </dgm:pt>
    <dgm:pt modelId="{A169AD50-8852-48CB-86C3-306964FC10FE}">
      <dgm:prSet/>
      <dgm:spPr/>
      <dgm:t>
        <a:bodyPr/>
        <a:lstStyle/>
        <a:p>
          <a:endParaRPr lang="en-US"/>
        </a:p>
      </dgm:t>
    </dgm:pt>
    <dgm:pt modelId="{0FA40C73-FD5D-4067-92E0-11FE8C8185D1}" type="parTrans" cxnId="{1B759CE6-EC9C-49BE-B992-240995B08567}">
      <dgm:prSet/>
      <dgm:spPr/>
      <dgm:t>
        <a:bodyPr/>
        <a:lstStyle/>
        <a:p>
          <a:endParaRPr lang="en-US"/>
        </a:p>
      </dgm:t>
    </dgm:pt>
    <dgm:pt modelId="{438024E7-67C5-4A80-AC75-6A5DD4673B52}" type="sibTrans" cxnId="{1B759CE6-EC9C-49BE-B992-240995B08567}">
      <dgm:prSet/>
      <dgm:spPr/>
      <dgm:t>
        <a:bodyPr/>
        <a:lstStyle/>
        <a:p>
          <a:endParaRPr lang="en-US"/>
        </a:p>
      </dgm:t>
    </dgm:pt>
    <dgm:pt modelId="{E4D2B143-C40F-45BB-B82E-196DEE0A2EFF}">
      <dgm:prSet/>
      <dgm:spPr/>
      <dgm:t>
        <a:bodyPr/>
        <a:lstStyle/>
        <a:p>
          <a:endParaRPr lang="en-US"/>
        </a:p>
      </dgm:t>
    </dgm:pt>
    <dgm:pt modelId="{F804652E-6FAF-4A4A-84FA-B94096DF26E5}" type="parTrans" cxnId="{5C21747A-43EB-44FB-ADBE-50DE91831CF1}">
      <dgm:prSet/>
      <dgm:spPr/>
      <dgm:t>
        <a:bodyPr/>
        <a:lstStyle/>
        <a:p>
          <a:endParaRPr lang="en-US"/>
        </a:p>
      </dgm:t>
    </dgm:pt>
    <dgm:pt modelId="{1F92F464-18B6-4AF9-A428-0ACCEFD2B2B7}" type="sibTrans" cxnId="{5C21747A-43EB-44FB-ADBE-50DE91831CF1}">
      <dgm:prSet/>
      <dgm:spPr/>
      <dgm:t>
        <a:bodyPr/>
        <a:lstStyle/>
        <a:p>
          <a:endParaRPr lang="en-US"/>
        </a:p>
      </dgm:t>
    </dgm:pt>
    <dgm:pt modelId="{C093DBF5-ABC7-4987-AFDE-5A9C46F4218D}">
      <dgm:prSet/>
      <dgm:spPr/>
      <dgm:t>
        <a:bodyPr/>
        <a:lstStyle/>
        <a:p>
          <a:endParaRPr lang="en-US"/>
        </a:p>
      </dgm:t>
    </dgm:pt>
    <dgm:pt modelId="{6FD52648-5715-4EF8-AD38-783F0DC5F240}" type="parTrans" cxnId="{AECACA30-5613-48CC-988F-8471159AE29A}">
      <dgm:prSet/>
      <dgm:spPr/>
      <dgm:t>
        <a:bodyPr/>
        <a:lstStyle/>
        <a:p>
          <a:endParaRPr lang="en-US"/>
        </a:p>
      </dgm:t>
    </dgm:pt>
    <dgm:pt modelId="{8A0E4D24-4955-4F8D-AC97-4567CF41D312}" type="sibTrans" cxnId="{AECACA30-5613-48CC-988F-8471159AE29A}">
      <dgm:prSet/>
      <dgm:spPr/>
      <dgm:t>
        <a:bodyPr/>
        <a:lstStyle/>
        <a:p>
          <a:endParaRPr lang="en-US"/>
        </a:p>
      </dgm:t>
    </dgm:pt>
    <dgm:pt modelId="{0612A38E-1B24-4378-A15C-5E00489709D1}">
      <dgm:prSet/>
      <dgm:spPr/>
      <dgm:t>
        <a:bodyPr/>
        <a:lstStyle/>
        <a:p>
          <a:endParaRPr lang="en-US"/>
        </a:p>
      </dgm:t>
    </dgm:pt>
    <dgm:pt modelId="{89729932-F05E-459A-8DF6-E0C94DC3B720}" type="parTrans" cxnId="{6C5EB0BE-50A1-4C29-9ACC-ED72355DADB1}">
      <dgm:prSet/>
      <dgm:spPr/>
      <dgm:t>
        <a:bodyPr/>
        <a:lstStyle/>
        <a:p>
          <a:endParaRPr lang="en-US"/>
        </a:p>
      </dgm:t>
    </dgm:pt>
    <dgm:pt modelId="{52C0D9D6-0425-48D9-9F62-A06B71B043DF}" type="sibTrans" cxnId="{6C5EB0BE-50A1-4C29-9ACC-ED72355DADB1}">
      <dgm:prSet/>
      <dgm:spPr/>
      <dgm:t>
        <a:bodyPr/>
        <a:lstStyle/>
        <a:p>
          <a:endParaRPr lang="en-US"/>
        </a:p>
      </dgm:t>
    </dgm:pt>
    <dgm:pt modelId="{ADB65D7D-660F-4FEB-9BCC-2521F58E7609}">
      <dgm:prSet/>
      <dgm:spPr/>
      <dgm:t>
        <a:bodyPr/>
        <a:lstStyle/>
        <a:p>
          <a:endParaRPr lang="en-US"/>
        </a:p>
      </dgm:t>
    </dgm:pt>
    <dgm:pt modelId="{E48E1796-B53C-4A7E-B048-DC40CBC38B60}" type="parTrans" cxnId="{0F515D87-9238-4C51-99CD-86378BC25E6B}">
      <dgm:prSet/>
      <dgm:spPr/>
      <dgm:t>
        <a:bodyPr/>
        <a:lstStyle/>
        <a:p>
          <a:endParaRPr lang="en-US"/>
        </a:p>
      </dgm:t>
    </dgm:pt>
    <dgm:pt modelId="{A5244A4B-988A-4946-B784-4187DBDDD7E9}" type="sibTrans" cxnId="{0F515D87-9238-4C51-99CD-86378BC25E6B}">
      <dgm:prSet/>
      <dgm:spPr/>
      <dgm:t>
        <a:bodyPr/>
        <a:lstStyle/>
        <a:p>
          <a:endParaRPr lang="en-US"/>
        </a:p>
      </dgm:t>
    </dgm:pt>
    <dgm:pt modelId="{EC9FE339-DFB8-4B8E-8BA8-829433E1D6D6}">
      <dgm:prSet/>
      <dgm:spPr/>
      <dgm:t>
        <a:bodyPr/>
        <a:lstStyle/>
        <a:p>
          <a:endParaRPr lang="en-US"/>
        </a:p>
      </dgm:t>
    </dgm:pt>
    <dgm:pt modelId="{A0EADF74-D011-429C-9911-D94E4A349C16}" type="parTrans" cxnId="{DD9C5285-5774-4BD8-8BFD-494F9012F808}">
      <dgm:prSet/>
      <dgm:spPr/>
      <dgm:t>
        <a:bodyPr/>
        <a:lstStyle/>
        <a:p>
          <a:endParaRPr lang="en-US"/>
        </a:p>
      </dgm:t>
    </dgm:pt>
    <dgm:pt modelId="{256B761C-9164-4F68-B898-1DC257C5444C}" type="sibTrans" cxnId="{DD9C5285-5774-4BD8-8BFD-494F9012F808}">
      <dgm:prSet/>
      <dgm:spPr/>
      <dgm:t>
        <a:bodyPr/>
        <a:lstStyle/>
        <a:p>
          <a:endParaRPr lang="en-US"/>
        </a:p>
      </dgm:t>
    </dgm:pt>
    <dgm:pt modelId="{49EAD05B-1F7B-4DD0-AECD-2FEEC261DB19}">
      <dgm:prSet/>
      <dgm:spPr/>
      <dgm:t>
        <a:bodyPr/>
        <a:lstStyle/>
        <a:p>
          <a:endParaRPr lang="en-US"/>
        </a:p>
      </dgm:t>
    </dgm:pt>
    <dgm:pt modelId="{04DE1521-EA13-48B6-A8E9-316F46E3675D}" type="parTrans" cxnId="{BE88C379-7B43-457F-84A3-3F00E00398B1}">
      <dgm:prSet/>
      <dgm:spPr/>
      <dgm:t>
        <a:bodyPr/>
        <a:lstStyle/>
        <a:p>
          <a:endParaRPr lang="en-US"/>
        </a:p>
      </dgm:t>
    </dgm:pt>
    <dgm:pt modelId="{C63797E5-A562-401F-82F2-60271B2DF9D6}" type="sibTrans" cxnId="{BE88C379-7B43-457F-84A3-3F00E00398B1}">
      <dgm:prSet/>
      <dgm:spPr/>
      <dgm:t>
        <a:bodyPr/>
        <a:lstStyle/>
        <a:p>
          <a:endParaRPr lang="en-US"/>
        </a:p>
      </dgm:t>
    </dgm:pt>
    <dgm:pt modelId="{04CB1892-41E5-4DB6-88E3-917A5F17DEF6}" type="pres">
      <dgm:prSet presAssocID="{94D7A83A-3ABB-420E-A202-3E45DE8AC5BF}" presName="cycle" presStyleCnt="0">
        <dgm:presLayoutVars>
          <dgm:chMax val="1"/>
          <dgm:dir/>
          <dgm:animLvl val="ctr"/>
          <dgm:resizeHandles val="exact"/>
        </dgm:presLayoutVars>
      </dgm:prSet>
      <dgm:spPr/>
      <dgm:t>
        <a:bodyPr/>
        <a:lstStyle/>
        <a:p>
          <a:endParaRPr lang="en-US"/>
        </a:p>
      </dgm:t>
    </dgm:pt>
    <dgm:pt modelId="{19377B57-638F-4AC5-A2AE-75E0148C35C9}" type="pres">
      <dgm:prSet presAssocID="{485781DE-F87A-44B9-AF12-7D4C28046BFD}" presName="centerShape" presStyleLbl="node0" presStyleIdx="0" presStyleCnt="1" custScaleX="151144" custScaleY="151144" custLinFactNeighborY="-2894"/>
      <dgm:spPr/>
      <dgm:t>
        <a:bodyPr/>
        <a:lstStyle/>
        <a:p>
          <a:endParaRPr lang="en-US"/>
        </a:p>
      </dgm:t>
    </dgm:pt>
    <dgm:pt modelId="{1E5E2550-B1CB-483E-8EA9-AD3C91CD2F07}" type="pres">
      <dgm:prSet presAssocID="{64A66B90-A27A-48C0-9CE6-3B18725E1084}" presName="Name9" presStyleLbl="parChTrans1D2" presStyleIdx="0" presStyleCnt="11"/>
      <dgm:spPr/>
      <dgm:t>
        <a:bodyPr/>
        <a:lstStyle/>
        <a:p>
          <a:endParaRPr lang="en-US"/>
        </a:p>
      </dgm:t>
    </dgm:pt>
    <dgm:pt modelId="{E50DF2F4-DFFF-4F94-B116-23A6ACBF434B}" type="pres">
      <dgm:prSet presAssocID="{64A66B90-A27A-48C0-9CE6-3B18725E1084}" presName="connTx" presStyleLbl="parChTrans1D2" presStyleIdx="0" presStyleCnt="11"/>
      <dgm:spPr/>
      <dgm:t>
        <a:bodyPr/>
        <a:lstStyle/>
        <a:p>
          <a:endParaRPr lang="en-US"/>
        </a:p>
      </dgm:t>
    </dgm:pt>
    <dgm:pt modelId="{3A9E87BE-A3B2-4C47-BA5C-DB96593ED90C}" type="pres">
      <dgm:prSet presAssocID="{9CD287EE-139C-480E-9302-09C8E86BCB2E}" presName="node" presStyleLbl="node1" presStyleIdx="0" presStyleCnt="11" custScaleX="144010" custScaleY="144010" custRadScaleRad="95929" custRadScaleInc="-2559">
        <dgm:presLayoutVars>
          <dgm:bulletEnabled val="1"/>
        </dgm:presLayoutVars>
      </dgm:prSet>
      <dgm:spPr/>
      <dgm:t>
        <a:bodyPr/>
        <a:lstStyle/>
        <a:p>
          <a:endParaRPr lang="en-US"/>
        </a:p>
      </dgm:t>
    </dgm:pt>
    <dgm:pt modelId="{03828140-5A8D-497E-A062-CF1C946C8D4A}" type="pres">
      <dgm:prSet presAssocID="{D229F2CE-B3FE-430B-B0FB-195B566F5578}" presName="Name9" presStyleLbl="parChTrans1D2" presStyleIdx="1" presStyleCnt="11"/>
      <dgm:spPr/>
      <dgm:t>
        <a:bodyPr/>
        <a:lstStyle/>
        <a:p>
          <a:endParaRPr lang="en-US"/>
        </a:p>
      </dgm:t>
    </dgm:pt>
    <dgm:pt modelId="{34AD99A0-A00E-45A3-8E22-F85464ACB875}" type="pres">
      <dgm:prSet presAssocID="{D229F2CE-B3FE-430B-B0FB-195B566F5578}" presName="connTx" presStyleLbl="parChTrans1D2" presStyleIdx="1" presStyleCnt="11"/>
      <dgm:spPr/>
      <dgm:t>
        <a:bodyPr/>
        <a:lstStyle/>
        <a:p>
          <a:endParaRPr lang="en-US"/>
        </a:p>
      </dgm:t>
    </dgm:pt>
    <dgm:pt modelId="{A82E4501-D87D-4076-9F63-F222269E3D2E}" type="pres">
      <dgm:prSet presAssocID="{6C3CC1FF-7EF9-4698-99B6-1BB1B57F4E52}" presName="node" presStyleLbl="node1" presStyleIdx="1" presStyleCnt="11" custScaleX="144010" custScaleY="144010" custRadScaleRad="116552" custRadScaleInc="39192">
        <dgm:presLayoutVars>
          <dgm:bulletEnabled val="1"/>
        </dgm:presLayoutVars>
      </dgm:prSet>
      <dgm:spPr/>
      <dgm:t>
        <a:bodyPr/>
        <a:lstStyle/>
        <a:p>
          <a:endParaRPr lang="en-US"/>
        </a:p>
      </dgm:t>
    </dgm:pt>
    <dgm:pt modelId="{FB53A059-65A4-416E-87B5-9314331B0F84}" type="pres">
      <dgm:prSet presAssocID="{4A86CA1B-8DC4-42DF-A0D0-6FAA11D00D4A}" presName="Name9" presStyleLbl="parChTrans1D2" presStyleIdx="2" presStyleCnt="11"/>
      <dgm:spPr/>
      <dgm:t>
        <a:bodyPr/>
        <a:lstStyle/>
        <a:p>
          <a:endParaRPr lang="en-US"/>
        </a:p>
      </dgm:t>
    </dgm:pt>
    <dgm:pt modelId="{D52CC34C-849D-40FE-BCF1-4DF45F3407C0}" type="pres">
      <dgm:prSet presAssocID="{4A86CA1B-8DC4-42DF-A0D0-6FAA11D00D4A}" presName="connTx" presStyleLbl="parChTrans1D2" presStyleIdx="2" presStyleCnt="11"/>
      <dgm:spPr/>
      <dgm:t>
        <a:bodyPr/>
        <a:lstStyle/>
        <a:p>
          <a:endParaRPr lang="en-US"/>
        </a:p>
      </dgm:t>
    </dgm:pt>
    <dgm:pt modelId="{104A94A7-E623-46AF-8AAB-EA758380C8DC}" type="pres">
      <dgm:prSet presAssocID="{DF49D012-9853-46E5-A279-544CFF6B1557}" presName="node" presStyleLbl="node1" presStyleIdx="2" presStyleCnt="11" custScaleX="144010" custScaleY="144010" custRadScaleRad="136564" custRadScaleInc="38797">
        <dgm:presLayoutVars>
          <dgm:bulletEnabled val="1"/>
        </dgm:presLayoutVars>
      </dgm:prSet>
      <dgm:spPr/>
      <dgm:t>
        <a:bodyPr/>
        <a:lstStyle/>
        <a:p>
          <a:endParaRPr lang="en-US"/>
        </a:p>
      </dgm:t>
    </dgm:pt>
    <dgm:pt modelId="{DAD06805-1564-4428-884F-7774CC76CEAB}" type="pres">
      <dgm:prSet presAssocID="{E90D74F3-FFE7-4C60-980D-480A20EB49FF}" presName="Name9" presStyleLbl="parChTrans1D2" presStyleIdx="3" presStyleCnt="11"/>
      <dgm:spPr/>
      <dgm:t>
        <a:bodyPr/>
        <a:lstStyle/>
        <a:p>
          <a:endParaRPr lang="en-US"/>
        </a:p>
      </dgm:t>
    </dgm:pt>
    <dgm:pt modelId="{E0639814-6513-4219-9690-F11E903A3E2E}" type="pres">
      <dgm:prSet presAssocID="{E90D74F3-FFE7-4C60-980D-480A20EB49FF}" presName="connTx" presStyleLbl="parChTrans1D2" presStyleIdx="3" presStyleCnt="11"/>
      <dgm:spPr/>
      <dgm:t>
        <a:bodyPr/>
        <a:lstStyle/>
        <a:p>
          <a:endParaRPr lang="en-US"/>
        </a:p>
      </dgm:t>
    </dgm:pt>
    <dgm:pt modelId="{2D30DA9D-2E87-4FF9-A6BF-6801346CA5D7}" type="pres">
      <dgm:prSet presAssocID="{EA94D13A-6D22-43ED-BCA8-D94B5369D956}" presName="node" presStyleLbl="node1" presStyleIdx="3" presStyleCnt="11" custScaleX="144010" custScaleY="144010" custRadScaleRad="137477" custRadScaleInc="12927">
        <dgm:presLayoutVars>
          <dgm:bulletEnabled val="1"/>
        </dgm:presLayoutVars>
      </dgm:prSet>
      <dgm:spPr/>
      <dgm:t>
        <a:bodyPr/>
        <a:lstStyle/>
        <a:p>
          <a:endParaRPr lang="en-US"/>
        </a:p>
      </dgm:t>
    </dgm:pt>
    <dgm:pt modelId="{530389B6-FC25-47AD-83DD-9B2B37C4A159}" type="pres">
      <dgm:prSet presAssocID="{F802D284-1676-4B4D-AC94-35DE1A3563DB}" presName="Name9" presStyleLbl="parChTrans1D2" presStyleIdx="4" presStyleCnt="11"/>
      <dgm:spPr/>
      <dgm:t>
        <a:bodyPr/>
        <a:lstStyle/>
        <a:p>
          <a:endParaRPr lang="en-US"/>
        </a:p>
      </dgm:t>
    </dgm:pt>
    <dgm:pt modelId="{BAD71AB0-F05C-4B3C-A2DC-627EE266DF0B}" type="pres">
      <dgm:prSet presAssocID="{F802D284-1676-4B4D-AC94-35DE1A3563DB}" presName="connTx" presStyleLbl="parChTrans1D2" presStyleIdx="4" presStyleCnt="11"/>
      <dgm:spPr/>
      <dgm:t>
        <a:bodyPr/>
        <a:lstStyle/>
        <a:p>
          <a:endParaRPr lang="en-US"/>
        </a:p>
      </dgm:t>
    </dgm:pt>
    <dgm:pt modelId="{C71F0A7A-94A4-4C8E-B4BA-52763AEA6C0D}" type="pres">
      <dgm:prSet presAssocID="{B20E5D2C-19BA-4C89-A0FC-17299468368B}" presName="node" presStyleLbl="node1" presStyleIdx="4" presStyleCnt="11" custScaleX="144010" custScaleY="144010" custRadScaleRad="128357" custRadScaleInc="-10517">
        <dgm:presLayoutVars>
          <dgm:bulletEnabled val="1"/>
        </dgm:presLayoutVars>
      </dgm:prSet>
      <dgm:spPr/>
      <dgm:t>
        <a:bodyPr/>
        <a:lstStyle/>
        <a:p>
          <a:endParaRPr lang="en-US"/>
        </a:p>
      </dgm:t>
    </dgm:pt>
    <dgm:pt modelId="{ACDD3914-4328-4B16-A266-231E931B5556}" type="pres">
      <dgm:prSet presAssocID="{C60ED7A0-3CC6-4A7E-96CB-7FFBC962846B}" presName="Name9" presStyleLbl="parChTrans1D2" presStyleIdx="5" presStyleCnt="11"/>
      <dgm:spPr/>
      <dgm:t>
        <a:bodyPr/>
        <a:lstStyle/>
        <a:p>
          <a:endParaRPr lang="en-US"/>
        </a:p>
      </dgm:t>
    </dgm:pt>
    <dgm:pt modelId="{22CE71BC-BFE2-49D3-A69D-EFC162BA4F8C}" type="pres">
      <dgm:prSet presAssocID="{C60ED7A0-3CC6-4A7E-96CB-7FFBC962846B}" presName="connTx" presStyleLbl="parChTrans1D2" presStyleIdx="5" presStyleCnt="11"/>
      <dgm:spPr/>
      <dgm:t>
        <a:bodyPr/>
        <a:lstStyle/>
        <a:p>
          <a:endParaRPr lang="en-US"/>
        </a:p>
      </dgm:t>
    </dgm:pt>
    <dgm:pt modelId="{815BFC2C-1375-465C-AE1F-F9B9DFD5ABFB}" type="pres">
      <dgm:prSet presAssocID="{B19EE948-9996-4330-8BC0-DEF5DF247D73}" presName="node" presStyleLbl="node1" presStyleIdx="5" presStyleCnt="11" custScaleX="144010" custScaleY="144010" custRadScaleRad="98148" custRadScaleInc="-25047">
        <dgm:presLayoutVars>
          <dgm:bulletEnabled val="1"/>
        </dgm:presLayoutVars>
      </dgm:prSet>
      <dgm:spPr/>
      <dgm:t>
        <a:bodyPr/>
        <a:lstStyle/>
        <a:p>
          <a:endParaRPr lang="en-US"/>
        </a:p>
      </dgm:t>
    </dgm:pt>
    <dgm:pt modelId="{37045B4B-5649-4E1D-8799-44436C8F14B0}" type="pres">
      <dgm:prSet presAssocID="{75383F52-0BAF-42AB-8E4E-0B459C54C28B}" presName="Name9" presStyleLbl="parChTrans1D2" presStyleIdx="6" presStyleCnt="11"/>
      <dgm:spPr/>
      <dgm:t>
        <a:bodyPr/>
        <a:lstStyle/>
        <a:p>
          <a:endParaRPr lang="en-US"/>
        </a:p>
      </dgm:t>
    </dgm:pt>
    <dgm:pt modelId="{F7D4A1F2-335B-4EA0-A52C-4E8CF996A314}" type="pres">
      <dgm:prSet presAssocID="{75383F52-0BAF-42AB-8E4E-0B459C54C28B}" presName="connTx" presStyleLbl="parChTrans1D2" presStyleIdx="6" presStyleCnt="11"/>
      <dgm:spPr/>
      <dgm:t>
        <a:bodyPr/>
        <a:lstStyle/>
        <a:p>
          <a:endParaRPr lang="en-US"/>
        </a:p>
      </dgm:t>
    </dgm:pt>
    <dgm:pt modelId="{A79D5ADA-4E1F-47BB-B01F-A67BF89D47A0}" type="pres">
      <dgm:prSet presAssocID="{6602273A-A96D-43BE-9F0B-F075932F886D}" presName="node" presStyleLbl="node1" presStyleIdx="6" presStyleCnt="11" custScaleX="144010" custScaleY="144010" custRadScaleRad="97592" custRadScaleInc="20434">
        <dgm:presLayoutVars>
          <dgm:bulletEnabled val="1"/>
        </dgm:presLayoutVars>
      </dgm:prSet>
      <dgm:spPr/>
      <dgm:t>
        <a:bodyPr/>
        <a:lstStyle/>
        <a:p>
          <a:endParaRPr lang="en-US"/>
        </a:p>
      </dgm:t>
    </dgm:pt>
    <dgm:pt modelId="{0F1923CA-F9BA-440B-A695-D82476D327C5}" type="pres">
      <dgm:prSet presAssocID="{BEDF1F3E-62C5-4AEA-9466-417E19A84479}" presName="Name9" presStyleLbl="parChTrans1D2" presStyleIdx="7" presStyleCnt="11"/>
      <dgm:spPr/>
      <dgm:t>
        <a:bodyPr/>
        <a:lstStyle/>
        <a:p>
          <a:endParaRPr lang="en-US"/>
        </a:p>
      </dgm:t>
    </dgm:pt>
    <dgm:pt modelId="{F36A1369-62F5-4069-A478-332ACA08CEE7}" type="pres">
      <dgm:prSet presAssocID="{BEDF1F3E-62C5-4AEA-9466-417E19A84479}" presName="connTx" presStyleLbl="parChTrans1D2" presStyleIdx="7" presStyleCnt="11"/>
      <dgm:spPr/>
      <dgm:t>
        <a:bodyPr/>
        <a:lstStyle/>
        <a:p>
          <a:endParaRPr lang="en-US"/>
        </a:p>
      </dgm:t>
    </dgm:pt>
    <dgm:pt modelId="{D8D8F77C-349B-4BFE-B5D2-13ED68170959}" type="pres">
      <dgm:prSet presAssocID="{8165F833-E243-4922-B174-3739C6E0662F}" presName="node" presStyleLbl="node1" presStyleIdx="7" presStyleCnt="11" custScaleX="144010" custScaleY="144010" custRadScaleRad="132666" custRadScaleInc="15192">
        <dgm:presLayoutVars>
          <dgm:bulletEnabled val="1"/>
        </dgm:presLayoutVars>
      </dgm:prSet>
      <dgm:spPr/>
      <dgm:t>
        <a:bodyPr/>
        <a:lstStyle/>
        <a:p>
          <a:endParaRPr lang="en-US"/>
        </a:p>
      </dgm:t>
    </dgm:pt>
    <dgm:pt modelId="{F3A4C499-EDFF-4B8D-BC9F-816F8A44075E}" type="pres">
      <dgm:prSet presAssocID="{C160DF50-BD42-43DB-A696-D4509F08E0DF}" presName="Name9" presStyleLbl="parChTrans1D2" presStyleIdx="8" presStyleCnt="11"/>
      <dgm:spPr/>
      <dgm:t>
        <a:bodyPr/>
        <a:lstStyle/>
        <a:p>
          <a:endParaRPr lang="en-US"/>
        </a:p>
      </dgm:t>
    </dgm:pt>
    <dgm:pt modelId="{7477BA03-D53C-42A4-BA29-0AE11340AB5C}" type="pres">
      <dgm:prSet presAssocID="{C160DF50-BD42-43DB-A696-D4509F08E0DF}" presName="connTx" presStyleLbl="parChTrans1D2" presStyleIdx="8" presStyleCnt="11"/>
      <dgm:spPr/>
      <dgm:t>
        <a:bodyPr/>
        <a:lstStyle/>
        <a:p>
          <a:endParaRPr lang="en-US"/>
        </a:p>
      </dgm:t>
    </dgm:pt>
    <dgm:pt modelId="{1324D8CF-4E02-4BE5-9BFA-76A48EA4E15B}" type="pres">
      <dgm:prSet presAssocID="{9A917459-F6C2-4B8F-BB19-4C7045D4B359}" presName="node" presStyleLbl="node1" presStyleIdx="8" presStyleCnt="11" custScaleX="144010" custScaleY="144010" custRadScaleRad="138857" custRadScaleInc="-12295">
        <dgm:presLayoutVars>
          <dgm:bulletEnabled val="1"/>
        </dgm:presLayoutVars>
      </dgm:prSet>
      <dgm:spPr/>
      <dgm:t>
        <a:bodyPr/>
        <a:lstStyle/>
        <a:p>
          <a:endParaRPr lang="en-US"/>
        </a:p>
      </dgm:t>
    </dgm:pt>
    <dgm:pt modelId="{13E0C7E3-85A9-49BD-B54D-D03747ED2677}" type="pres">
      <dgm:prSet presAssocID="{D75C0AEE-E4DF-4698-BD1A-A3F17BA60FBB}" presName="Name9" presStyleLbl="parChTrans1D2" presStyleIdx="9" presStyleCnt="11"/>
      <dgm:spPr/>
      <dgm:t>
        <a:bodyPr/>
        <a:lstStyle/>
        <a:p>
          <a:endParaRPr lang="en-US"/>
        </a:p>
      </dgm:t>
    </dgm:pt>
    <dgm:pt modelId="{E185DB1D-83BC-4882-B572-BF0F05F5845C}" type="pres">
      <dgm:prSet presAssocID="{D75C0AEE-E4DF-4698-BD1A-A3F17BA60FBB}" presName="connTx" presStyleLbl="parChTrans1D2" presStyleIdx="9" presStyleCnt="11"/>
      <dgm:spPr/>
      <dgm:t>
        <a:bodyPr/>
        <a:lstStyle/>
        <a:p>
          <a:endParaRPr lang="en-US"/>
        </a:p>
      </dgm:t>
    </dgm:pt>
    <dgm:pt modelId="{44BE044E-6AC7-4BA1-836B-02C015635043}" type="pres">
      <dgm:prSet presAssocID="{8C99F898-2052-42C3-ACC7-B56FC88956A3}" presName="node" presStyleLbl="node1" presStyleIdx="9" presStyleCnt="11" custScaleX="144010" custScaleY="144010" custRadScaleRad="140490" custRadScaleInc="-42009">
        <dgm:presLayoutVars>
          <dgm:bulletEnabled val="1"/>
        </dgm:presLayoutVars>
      </dgm:prSet>
      <dgm:spPr/>
      <dgm:t>
        <a:bodyPr/>
        <a:lstStyle/>
        <a:p>
          <a:endParaRPr lang="en-US"/>
        </a:p>
      </dgm:t>
    </dgm:pt>
    <dgm:pt modelId="{A01BA910-97C8-4604-AF33-4FCFFAC31E5A}" type="pres">
      <dgm:prSet presAssocID="{5DC71865-B814-4AB8-B39A-DE80E1FF4BA6}" presName="Name9" presStyleLbl="parChTrans1D2" presStyleIdx="10" presStyleCnt="11"/>
      <dgm:spPr/>
      <dgm:t>
        <a:bodyPr/>
        <a:lstStyle/>
        <a:p>
          <a:endParaRPr lang="en-US"/>
        </a:p>
      </dgm:t>
    </dgm:pt>
    <dgm:pt modelId="{A69FFDCE-CE7B-4EC5-A4C3-F17782F65BAC}" type="pres">
      <dgm:prSet presAssocID="{5DC71865-B814-4AB8-B39A-DE80E1FF4BA6}" presName="connTx" presStyleLbl="parChTrans1D2" presStyleIdx="10" presStyleCnt="11"/>
      <dgm:spPr/>
      <dgm:t>
        <a:bodyPr/>
        <a:lstStyle/>
        <a:p>
          <a:endParaRPr lang="en-US"/>
        </a:p>
      </dgm:t>
    </dgm:pt>
    <dgm:pt modelId="{DD616915-524A-453F-943E-E3DF78174A61}" type="pres">
      <dgm:prSet presAssocID="{5F8D34D4-FC6D-4730-B5C6-E5EEABD98678}" presName="node" presStyleLbl="node1" presStyleIdx="10" presStyleCnt="11" custScaleX="144010" custScaleY="144010" custRadScaleRad="117441" custRadScaleInc="-42433">
        <dgm:presLayoutVars>
          <dgm:bulletEnabled val="1"/>
        </dgm:presLayoutVars>
      </dgm:prSet>
      <dgm:spPr/>
      <dgm:t>
        <a:bodyPr/>
        <a:lstStyle/>
        <a:p>
          <a:endParaRPr lang="en-US"/>
        </a:p>
      </dgm:t>
    </dgm:pt>
  </dgm:ptLst>
  <dgm:cxnLst>
    <dgm:cxn modelId="{34B274AE-315D-4A4E-928A-5E4BFA9A6CD6}" type="presOf" srcId="{B19EE948-9996-4330-8BC0-DEF5DF247D73}" destId="{815BFC2C-1375-465C-AE1F-F9B9DFD5ABFB}" srcOrd="0" destOrd="0" presId="urn:microsoft.com/office/officeart/2005/8/layout/radial1"/>
    <dgm:cxn modelId="{55ECC433-0103-4C18-92D0-2BE1CD227E42}" type="presOf" srcId="{C60ED7A0-3CC6-4A7E-96CB-7FFBC962846B}" destId="{22CE71BC-BFE2-49D3-A69D-EFC162BA4F8C}" srcOrd="1" destOrd="0" presId="urn:microsoft.com/office/officeart/2005/8/layout/radial1"/>
    <dgm:cxn modelId="{A56C537B-292D-431C-BFA3-7833257DD95E}" type="presOf" srcId="{D229F2CE-B3FE-430B-B0FB-195B566F5578}" destId="{03828140-5A8D-497E-A062-CF1C946C8D4A}" srcOrd="0" destOrd="0" presId="urn:microsoft.com/office/officeart/2005/8/layout/radial1"/>
    <dgm:cxn modelId="{5DBF8055-3698-4587-BD8A-91353D16AE1C}" type="presOf" srcId="{64A66B90-A27A-48C0-9CE6-3B18725E1084}" destId="{1E5E2550-B1CB-483E-8EA9-AD3C91CD2F07}" srcOrd="0" destOrd="0" presId="urn:microsoft.com/office/officeart/2005/8/layout/radial1"/>
    <dgm:cxn modelId="{32AF60C3-CB41-4FA7-BF91-922E7E814C86}" srcId="{485781DE-F87A-44B9-AF12-7D4C28046BFD}" destId="{B19EE948-9996-4330-8BC0-DEF5DF247D73}" srcOrd="5" destOrd="0" parTransId="{C60ED7A0-3CC6-4A7E-96CB-7FFBC962846B}" sibTransId="{CD891711-4DFA-46B0-90A0-85A890F0A717}"/>
    <dgm:cxn modelId="{DD9C5285-5774-4BD8-8BFD-494F9012F808}" srcId="{94D7A83A-3ABB-420E-A202-3E45DE8AC5BF}" destId="{EC9FE339-DFB8-4B8E-8BA8-829433E1D6D6}" srcOrd="10" destOrd="0" parTransId="{A0EADF74-D011-429C-9911-D94E4A349C16}" sibTransId="{256B761C-9164-4F68-B898-1DC257C5444C}"/>
    <dgm:cxn modelId="{B4D233DA-8271-4F6C-BC30-5D79BEA34B0B}" srcId="{485781DE-F87A-44B9-AF12-7D4C28046BFD}" destId="{8165F833-E243-4922-B174-3739C6E0662F}" srcOrd="7" destOrd="0" parTransId="{BEDF1F3E-62C5-4AEA-9466-417E19A84479}" sibTransId="{96877A69-B259-42CD-ADE5-9F1F26A764E3}"/>
    <dgm:cxn modelId="{A1CA33BA-8164-443B-A7A6-E409E74ED0F4}" type="presOf" srcId="{485781DE-F87A-44B9-AF12-7D4C28046BFD}" destId="{19377B57-638F-4AC5-A2AE-75E0148C35C9}" srcOrd="0" destOrd="0" presId="urn:microsoft.com/office/officeart/2005/8/layout/radial1"/>
    <dgm:cxn modelId="{7C39D69B-21EB-4567-8E27-8456DAD76E8C}" type="presOf" srcId="{5DC71865-B814-4AB8-B39A-DE80E1FF4BA6}" destId="{A01BA910-97C8-4604-AF33-4FCFFAC31E5A}" srcOrd="0" destOrd="0" presId="urn:microsoft.com/office/officeart/2005/8/layout/radial1"/>
    <dgm:cxn modelId="{0CAFAD88-7898-47A5-8647-4AF34C4D97D7}" srcId="{485781DE-F87A-44B9-AF12-7D4C28046BFD}" destId="{6C3CC1FF-7EF9-4698-99B6-1BB1B57F4E52}" srcOrd="1" destOrd="0" parTransId="{D229F2CE-B3FE-430B-B0FB-195B566F5578}" sibTransId="{42A2F398-E071-4792-9424-1FDC4BA7C3A8}"/>
    <dgm:cxn modelId="{179BE9CE-2FDC-40CA-AE86-3B267FC7F0C7}" type="presOf" srcId="{D229F2CE-B3FE-430B-B0FB-195B566F5578}" destId="{34AD99A0-A00E-45A3-8E22-F85464ACB875}" srcOrd="1" destOrd="0" presId="urn:microsoft.com/office/officeart/2005/8/layout/radial1"/>
    <dgm:cxn modelId="{9388FB0D-23D1-43A5-8D67-1971F92C3BC0}" type="presOf" srcId="{5DC71865-B814-4AB8-B39A-DE80E1FF4BA6}" destId="{A69FFDCE-CE7B-4EC5-A4C3-F17782F65BAC}" srcOrd="1" destOrd="0" presId="urn:microsoft.com/office/officeart/2005/8/layout/radial1"/>
    <dgm:cxn modelId="{1DF088F0-6F4C-4948-98E1-8B98A35F9EA7}" srcId="{485781DE-F87A-44B9-AF12-7D4C28046BFD}" destId="{5F8D34D4-FC6D-4730-B5C6-E5EEABD98678}" srcOrd="10" destOrd="0" parTransId="{5DC71865-B814-4AB8-B39A-DE80E1FF4BA6}" sibTransId="{7F6B9647-70F0-427D-B459-676E736AD3A2}"/>
    <dgm:cxn modelId="{E11AB640-6C9F-43D7-87D6-E609B049FFB2}" srcId="{485781DE-F87A-44B9-AF12-7D4C28046BFD}" destId="{B20E5D2C-19BA-4C89-A0FC-17299468368B}" srcOrd="4" destOrd="0" parTransId="{F802D284-1676-4B4D-AC94-35DE1A3563DB}" sibTransId="{C5A36503-07BF-4BA1-A38D-25869827A3FC}"/>
    <dgm:cxn modelId="{60BBCFAA-B7A1-4086-9917-F75AA944325A}" type="presOf" srcId="{BEDF1F3E-62C5-4AEA-9466-417E19A84479}" destId="{F36A1369-62F5-4069-A478-332ACA08CEE7}" srcOrd="1" destOrd="0" presId="urn:microsoft.com/office/officeart/2005/8/layout/radial1"/>
    <dgm:cxn modelId="{F2B4F004-1994-4995-A4E2-85A1F399D254}" srcId="{485781DE-F87A-44B9-AF12-7D4C28046BFD}" destId="{EA94D13A-6D22-43ED-BCA8-D94B5369D956}" srcOrd="3" destOrd="0" parTransId="{E90D74F3-FFE7-4C60-980D-480A20EB49FF}" sibTransId="{A376AA29-1447-4B08-B333-D489B5D37E65}"/>
    <dgm:cxn modelId="{CBC95ABD-E1A2-402B-9F04-73C98246E767}" type="presOf" srcId="{64A66B90-A27A-48C0-9CE6-3B18725E1084}" destId="{E50DF2F4-DFFF-4F94-B116-23A6ACBF434B}" srcOrd="1" destOrd="0" presId="urn:microsoft.com/office/officeart/2005/8/layout/radial1"/>
    <dgm:cxn modelId="{EBFFAD57-3A2F-461C-BD9B-604AF1E861C8}" type="presOf" srcId="{D75C0AEE-E4DF-4698-BD1A-A3F17BA60FBB}" destId="{E185DB1D-83BC-4882-B572-BF0F05F5845C}" srcOrd="1" destOrd="0" presId="urn:microsoft.com/office/officeart/2005/8/layout/radial1"/>
    <dgm:cxn modelId="{0F515D87-9238-4C51-99CD-86378BC25E6B}" srcId="{94D7A83A-3ABB-420E-A202-3E45DE8AC5BF}" destId="{ADB65D7D-660F-4FEB-9BCC-2521F58E7609}" srcOrd="9" destOrd="0" parTransId="{E48E1796-B53C-4A7E-B048-DC40CBC38B60}" sibTransId="{A5244A4B-988A-4946-B784-4187DBDDD7E9}"/>
    <dgm:cxn modelId="{26F348FB-8B3D-4CD2-82C2-F663E47751A7}" srcId="{485781DE-F87A-44B9-AF12-7D4C28046BFD}" destId="{DF49D012-9853-46E5-A279-544CFF6B1557}" srcOrd="2" destOrd="0" parTransId="{4A86CA1B-8DC4-42DF-A0D0-6FAA11D00D4A}" sibTransId="{B1D22B57-7686-4783-A5D0-1BE943F09274}"/>
    <dgm:cxn modelId="{1B759CE6-EC9C-49BE-B992-240995B08567}" srcId="{94D7A83A-3ABB-420E-A202-3E45DE8AC5BF}" destId="{A169AD50-8852-48CB-86C3-306964FC10FE}" srcOrd="5" destOrd="0" parTransId="{0FA40C73-FD5D-4067-92E0-11FE8C8185D1}" sibTransId="{438024E7-67C5-4A80-AC75-6A5DD4673B52}"/>
    <dgm:cxn modelId="{4606BB86-9069-4B62-857D-6747C887EB05}" type="presOf" srcId="{6C3CC1FF-7EF9-4698-99B6-1BB1B57F4E52}" destId="{A82E4501-D87D-4076-9F63-F222269E3D2E}" srcOrd="0" destOrd="0" presId="urn:microsoft.com/office/officeart/2005/8/layout/radial1"/>
    <dgm:cxn modelId="{7C6DEE6E-CA11-43D4-B5A1-2C39591CD237}" type="presOf" srcId="{E90D74F3-FFE7-4C60-980D-480A20EB49FF}" destId="{DAD06805-1564-4428-884F-7774CC76CEAB}" srcOrd="0" destOrd="0" presId="urn:microsoft.com/office/officeart/2005/8/layout/radial1"/>
    <dgm:cxn modelId="{AECACA30-5613-48CC-988F-8471159AE29A}" srcId="{94D7A83A-3ABB-420E-A202-3E45DE8AC5BF}" destId="{C093DBF5-ABC7-4987-AFDE-5A9C46F4218D}" srcOrd="7" destOrd="0" parTransId="{6FD52648-5715-4EF8-AD38-783F0DC5F240}" sibTransId="{8A0E4D24-4955-4F8D-AC97-4567CF41D312}"/>
    <dgm:cxn modelId="{8B757C53-CAEA-4CD2-993C-598F52460519}" type="presOf" srcId="{DF49D012-9853-46E5-A279-544CFF6B1557}" destId="{104A94A7-E623-46AF-8AAB-EA758380C8DC}" srcOrd="0" destOrd="0" presId="urn:microsoft.com/office/officeart/2005/8/layout/radial1"/>
    <dgm:cxn modelId="{4CB58CF7-D011-4B46-98C9-A612F7D087B1}" type="presOf" srcId="{94D7A83A-3ABB-420E-A202-3E45DE8AC5BF}" destId="{04CB1892-41E5-4DB6-88E3-917A5F17DEF6}" srcOrd="0" destOrd="0" presId="urn:microsoft.com/office/officeart/2005/8/layout/radial1"/>
    <dgm:cxn modelId="{677EE5D6-0003-4922-93D3-0BFBB26D54C8}" type="presOf" srcId="{75383F52-0BAF-42AB-8E4E-0B459C54C28B}" destId="{F7D4A1F2-335B-4EA0-A52C-4E8CF996A314}" srcOrd="1" destOrd="0" presId="urn:microsoft.com/office/officeart/2005/8/layout/radial1"/>
    <dgm:cxn modelId="{72F8DD90-0C30-4A4F-9C79-937AAFC37B9E}" srcId="{94D7A83A-3ABB-420E-A202-3E45DE8AC5BF}" destId="{5461C724-1FE2-4FBE-A173-D9413CD0C059}" srcOrd="1" destOrd="0" parTransId="{B37C6D00-6A5B-4842-9DD1-756062C1D32E}" sibTransId="{1765EEB9-B3CD-41EE-ABD5-5978C86AFEEB}"/>
    <dgm:cxn modelId="{D166D5FE-EF96-4A41-BD1A-4594D57B06F9}" srcId="{94D7A83A-3ABB-420E-A202-3E45DE8AC5BF}" destId="{4537C0A1-590C-44B4-B542-998F350ACE9E}" srcOrd="2" destOrd="0" parTransId="{1A88F796-9723-49F4-9C1E-4BA049E9FE48}" sibTransId="{8A7F5E73-1713-47D8-AE76-D85F52B53A0D}"/>
    <dgm:cxn modelId="{B7B7B8E0-0341-44E4-BC83-04957BBB77F4}" srcId="{485781DE-F87A-44B9-AF12-7D4C28046BFD}" destId="{9CD287EE-139C-480E-9302-09C8E86BCB2E}" srcOrd="0" destOrd="0" parTransId="{64A66B90-A27A-48C0-9CE6-3B18725E1084}" sibTransId="{3BB8104E-43E2-4A94-BC35-711FA8262363}"/>
    <dgm:cxn modelId="{6ED45272-F425-40B5-B32B-FD35872BBC07}" type="presOf" srcId="{4A86CA1B-8DC4-42DF-A0D0-6FAA11D00D4A}" destId="{D52CC34C-849D-40FE-BCF1-4DF45F3407C0}" srcOrd="1" destOrd="0" presId="urn:microsoft.com/office/officeart/2005/8/layout/radial1"/>
    <dgm:cxn modelId="{5C21747A-43EB-44FB-ADBE-50DE91831CF1}" srcId="{94D7A83A-3ABB-420E-A202-3E45DE8AC5BF}" destId="{E4D2B143-C40F-45BB-B82E-196DEE0A2EFF}" srcOrd="6" destOrd="0" parTransId="{F804652E-6FAF-4A4A-84FA-B94096DF26E5}" sibTransId="{1F92F464-18B6-4AF9-A428-0ACCEFD2B2B7}"/>
    <dgm:cxn modelId="{067D2C72-5452-4696-8296-3BABF58871B0}" type="presOf" srcId="{4A86CA1B-8DC4-42DF-A0D0-6FAA11D00D4A}" destId="{FB53A059-65A4-416E-87B5-9314331B0F84}" srcOrd="0" destOrd="0" presId="urn:microsoft.com/office/officeart/2005/8/layout/radial1"/>
    <dgm:cxn modelId="{D440B016-B5EB-4E0C-9FB6-2162EBD376D2}" type="presOf" srcId="{B20E5D2C-19BA-4C89-A0FC-17299468368B}" destId="{C71F0A7A-94A4-4C8E-B4BA-52763AEA6C0D}" srcOrd="0" destOrd="0" presId="urn:microsoft.com/office/officeart/2005/8/layout/radial1"/>
    <dgm:cxn modelId="{9A60BD2D-8BF3-4785-9602-DFA1F868AFC5}" srcId="{94D7A83A-3ABB-420E-A202-3E45DE8AC5BF}" destId="{8FC17396-C95F-42B9-BE58-4CA63962DB9F}" srcOrd="3" destOrd="0" parTransId="{FEF13FF3-D760-4E4E-84D0-B8249158ACA7}" sibTransId="{2CF16A8E-E13B-45E9-9E89-86AAD128C16C}"/>
    <dgm:cxn modelId="{8DF8FDC0-B1A9-41B4-ADB6-9B50A20B2BBA}" type="presOf" srcId="{C160DF50-BD42-43DB-A696-D4509F08E0DF}" destId="{F3A4C499-EDFF-4B8D-BC9F-816F8A44075E}" srcOrd="0" destOrd="0" presId="urn:microsoft.com/office/officeart/2005/8/layout/radial1"/>
    <dgm:cxn modelId="{E464B4AC-116C-4753-9119-7374D6CFCCF5}" srcId="{485781DE-F87A-44B9-AF12-7D4C28046BFD}" destId="{8C99F898-2052-42C3-ACC7-B56FC88956A3}" srcOrd="9" destOrd="0" parTransId="{D75C0AEE-E4DF-4698-BD1A-A3F17BA60FBB}" sibTransId="{2A5426B1-8365-42F2-822B-229420A1132D}"/>
    <dgm:cxn modelId="{A6C01B9F-C4F1-465B-BDC4-6E4C2F59DBE1}" type="presOf" srcId="{6602273A-A96D-43BE-9F0B-F075932F886D}" destId="{A79D5ADA-4E1F-47BB-B01F-A67BF89D47A0}" srcOrd="0" destOrd="0" presId="urn:microsoft.com/office/officeart/2005/8/layout/radial1"/>
    <dgm:cxn modelId="{0B8A6242-F0EC-4BF2-9249-4D1E4BD02D85}" srcId="{485781DE-F87A-44B9-AF12-7D4C28046BFD}" destId="{6602273A-A96D-43BE-9F0B-F075932F886D}" srcOrd="6" destOrd="0" parTransId="{75383F52-0BAF-42AB-8E4E-0B459C54C28B}" sibTransId="{8D096FF3-AC65-459E-8438-63D507E7FBAA}"/>
    <dgm:cxn modelId="{53F33CCB-584C-45D4-958A-FC9C10357265}" type="presOf" srcId="{F802D284-1676-4B4D-AC94-35DE1A3563DB}" destId="{530389B6-FC25-47AD-83DD-9B2B37C4A159}" srcOrd="0" destOrd="0" presId="urn:microsoft.com/office/officeart/2005/8/layout/radial1"/>
    <dgm:cxn modelId="{24D15061-E800-41D8-90E5-6B17D977F736}" type="presOf" srcId="{9CD287EE-139C-480E-9302-09C8E86BCB2E}" destId="{3A9E87BE-A3B2-4C47-BA5C-DB96593ED90C}" srcOrd="0" destOrd="0" presId="urn:microsoft.com/office/officeart/2005/8/layout/radial1"/>
    <dgm:cxn modelId="{5501CF01-00D2-422A-96A3-99A5E13CB205}" type="presOf" srcId="{75383F52-0BAF-42AB-8E4E-0B459C54C28B}" destId="{37045B4B-5649-4E1D-8799-44436C8F14B0}" srcOrd="0" destOrd="0" presId="urn:microsoft.com/office/officeart/2005/8/layout/radial1"/>
    <dgm:cxn modelId="{77BA444D-92E3-4189-AE32-173E92CF3652}" type="presOf" srcId="{5F8D34D4-FC6D-4730-B5C6-E5EEABD98678}" destId="{DD616915-524A-453F-943E-E3DF78174A61}" srcOrd="0" destOrd="0" presId="urn:microsoft.com/office/officeart/2005/8/layout/radial1"/>
    <dgm:cxn modelId="{4E5FEAB1-B529-4A1E-94A3-9206281C23CC}" type="presOf" srcId="{BEDF1F3E-62C5-4AEA-9466-417E19A84479}" destId="{0F1923CA-F9BA-440B-A695-D82476D327C5}" srcOrd="0" destOrd="0" presId="urn:microsoft.com/office/officeart/2005/8/layout/radial1"/>
    <dgm:cxn modelId="{639D9BCE-446E-4199-8182-942E74E1F790}" srcId="{94D7A83A-3ABB-420E-A202-3E45DE8AC5BF}" destId="{A31ED285-371F-4BB1-926C-DAEBBB89F366}" srcOrd="4" destOrd="0" parTransId="{8ECF5FF8-22E3-47D0-8274-8A5EECA9AD17}" sibTransId="{6D04E085-B422-4674-84C7-8FD364F5B72C}"/>
    <dgm:cxn modelId="{B70D9E17-7BBC-4BD1-8C6D-D199A8B1C7B9}" type="presOf" srcId="{C60ED7A0-3CC6-4A7E-96CB-7FFBC962846B}" destId="{ACDD3914-4328-4B16-A266-231E931B5556}" srcOrd="0" destOrd="0" presId="urn:microsoft.com/office/officeart/2005/8/layout/radial1"/>
    <dgm:cxn modelId="{9B2C1D8D-4062-4D5E-BC45-EA003403ABA3}" type="presOf" srcId="{9A917459-F6C2-4B8F-BB19-4C7045D4B359}" destId="{1324D8CF-4E02-4BE5-9BFA-76A48EA4E15B}" srcOrd="0" destOrd="0" presId="urn:microsoft.com/office/officeart/2005/8/layout/radial1"/>
    <dgm:cxn modelId="{BAD10FC9-5528-4BFE-A47A-47EC2470AEDC}" type="presOf" srcId="{C160DF50-BD42-43DB-A696-D4509F08E0DF}" destId="{7477BA03-D53C-42A4-BA29-0AE11340AB5C}" srcOrd="1" destOrd="0" presId="urn:microsoft.com/office/officeart/2005/8/layout/radial1"/>
    <dgm:cxn modelId="{C3494D65-7F0B-4A1C-8A7C-27E6E4212E32}" type="presOf" srcId="{8165F833-E243-4922-B174-3739C6E0662F}" destId="{D8D8F77C-349B-4BFE-B5D2-13ED68170959}" srcOrd="0" destOrd="0" presId="urn:microsoft.com/office/officeart/2005/8/layout/radial1"/>
    <dgm:cxn modelId="{AE10500C-3647-4A7B-8768-809254EDF3E5}" type="presOf" srcId="{F802D284-1676-4B4D-AC94-35DE1A3563DB}" destId="{BAD71AB0-F05C-4B3C-A2DC-627EE266DF0B}" srcOrd="1" destOrd="0" presId="urn:microsoft.com/office/officeart/2005/8/layout/radial1"/>
    <dgm:cxn modelId="{0C54FCEA-8B38-4945-9173-0026CED12E2B}" type="presOf" srcId="{8C99F898-2052-42C3-ACC7-B56FC88956A3}" destId="{44BE044E-6AC7-4BA1-836B-02C015635043}" srcOrd="0" destOrd="0" presId="urn:microsoft.com/office/officeart/2005/8/layout/radial1"/>
    <dgm:cxn modelId="{BE88C379-7B43-457F-84A3-3F00E00398B1}" srcId="{94D7A83A-3ABB-420E-A202-3E45DE8AC5BF}" destId="{49EAD05B-1F7B-4DD0-AECD-2FEEC261DB19}" srcOrd="11" destOrd="0" parTransId="{04DE1521-EA13-48B6-A8E9-316F46E3675D}" sibTransId="{C63797E5-A562-401F-82F2-60271B2DF9D6}"/>
    <dgm:cxn modelId="{877D7ABF-6693-4340-86ED-EEED5272D219}" type="presOf" srcId="{E90D74F3-FFE7-4C60-980D-480A20EB49FF}" destId="{E0639814-6513-4219-9690-F11E903A3E2E}" srcOrd="1" destOrd="0" presId="urn:microsoft.com/office/officeart/2005/8/layout/radial1"/>
    <dgm:cxn modelId="{E2EDD1BF-0C57-4A94-AD95-F12864A0E38B}" srcId="{485781DE-F87A-44B9-AF12-7D4C28046BFD}" destId="{9A917459-F6C2-4B8F-BB19-4C7045D4B359}" srcOrd="8" destOrd="0" parTransId="{C160DF50-BD42-43DB-A696-D4509F08E0DF}" sibTransId="{D0AE189B-84A2-4E27-9FB2-F09F9762F838}"/>
    <dgm:cxn modelId="{1D7EE70D-CD41-4646-942C-0127106376CF}" srcId="{94D7A83A-3ABB-420E-A202-3E45DE8AC5BF}" destId="{485781DE-F87A-44B9-AF12-7D4C28046BFD}" srcOrd="0" destOrd="0" parTransId="{D6C260ED-A239-4D3E-B025-8F87C04E1455}" sibTransId="{77111728-BDCD-4087-A157-3A825697ABC5}"/>
    <dgm:cxn modelId="{6C5EB0BE-50A1-4C29-9ACC-ED72355DADB1}" srcId="{94D7A83A-3ABB-420E-A202-3E45DE8AC5BF}" destId="{0612A38E-1B24-4378-A15C-5E00489709D1}" srcOrd="8" destOrd="0" parTransId="{89729932-F05E-459A-8DF6-E0C94DC3B720}" sibTransId="{52C0D9D6-0425-48D9-9F62-A06B71B043DF}"/>
    <dgm:cxn modelId="{AD6ADC67-0DA4-4491-B3D5-1CFCC9CC0030}" type="presOf" srcId="{D75C0AEE-E4DF-4698-BD1A-A3F17BA60FBB}" destId="{13E0C7E3-85A9-49BD-B54D-D03747ED2677}" srcOrd="0" destOrd="0" presId="urn:microsoft.com/office/officeart/2005/8/layout/radial1"/>
    <dgm:cxn modelId="{7A9A0B47-AC35-4831-AC94-C9A3418839BB}" type="presOf" srcId="{EA94D13A-6D22-43ED-BCA8-D94B5369D956}" destId="{2D30DA9D-2E87-4FF9-A6BF-6801346CA5D7}" srcOrd="0" destOrd="0" presId="urn:microsoft.com/office/officeart/2005/8/layout/radial1"/>
    <dgm:cxn modelId="{A93A79B0-8353-4C18-A7FA-F232B4573D64}" type="presParOf" srcId="{04CB1892-41E5-4DB6-88E3-917A5F17DEF6}" destId="{19377B57-638F-4AC5-A2AE-75E0148C35C9}" srcOrd="0" destOrd="0" presId="urn:microsoft.com/office/officeart/2005/8/layout/radial1"/>
    <dgm:cxn modelId="{07C97B43-4E80-4E02-B4FC-8ED3A3F1F8AC}" type="presParOf" srcId="{04CB1892-41E5-4DB6-88E3-917A5F17DEF6}" destId="{1E5E2550-B1CB-483E-8EA9-AD3C91CD2F07}" srcOrd="1" destOrd="0" presId="urn:microsoft.com/office/officeart/2005/8/layout/radial1"/>
    <dgm:cxn modelId="{A2FFE0FC-150F-46D3-93C3-8874C1A8D973}" type="presParOf" srcId="{1E5E2550-B1CB-483E-8EA9-AD3C91CD2F07}" destId="{E50DF2F4-DFFF-4F94-B116-23A6ACBF434B}" srcOrd="0" destOrd="0" presId="urn:microsoft.com/office/officeart/2005/8/layout/radial1"/>
    <dgm:cxn modelId="{A86583F1-5AC0-4FCF-ACB1-7621E5A37B54}" type="presParOf" srcId="{04CB1892-41E5-4DB6-88E3-917A5F17DEF6}" destId="{3A9E87BE-A3B2-4C47-BA5C-DB96593ED90C}" srcOrd="2" destOrd="0" presId="urn:microsoft.com/office/officeart/2005/8/layout/radial1"/>
    <dgm:cxn modelId="{8AF9DDAE-B912-4F06-A980-EB32385EDA46}" type="presParOf" srcId="{04CB1892-41E5-4DB6-88E3-917A5F17DEF6}" destId="{03828140-5A8D-497E-A062-CF1C946C8D4A}" srcOrd="3" destOrd="0" presId="urn:microsoft.com/office/officeart/2005/8/layout/radial1"/>
    <dgm:cxn modelId="{26CBBB2E-C326-49F3-BBD2-06CB4CA4B2D5}" type="presParOf" srcId="{03828140-5A8D-497E-A062-CF1C946C8D4A}" destId="{34AD99A0-A00E-45A3-8E22-F85464ACB875}" srcOrd="0" destOrd="0" presId="urn:microsoft.com/office/officeart/2005/8/layout/radial1"/>
    <dgm:cxn modelId="{133E3651-0A2B-4AFB-9F44-9D543E9ADF92}" type="presParOf" srcId="{04CB1892-41E5-4DB6-88E3-917A5F17DEF6}" destId="{A82E4501-D87D-4076-9F63-F222269E3D2E}" srcOrd="4" destOrd="0" presId="urn:microsoft.com/office/officeart/2005/8/layout/radial1"/>
    <dgm:cxn modelId="{9B2E5AF3-0504-41D1-997C-D7B48DD795AE}" type="presParOf" srcId="{04CB1892-41E5-4DB6-88E3-917A5F17DEF6}" destId="{FB53A059-65A4-416E-87B5-9314331B0F84}" srcOrd="5" destOrd="0" presId="urn:microsoft.com/office/officeart/2005/8/layout/radial1"/>
    <dgm:cxn modelId="{DA71952A-E787-429F-B31C-91A5542BC24D}" type="presParOf" srcId="{FB53A059-65A4-416E-87B5-9314331B0F84}" destId="{D52CC34C-849D-40FE-BCF1-4DF45F3407C0}" srcOrd="0" destOrd="0" presId="urn:microsoft.com/office/officeart/2005/8/layout/radial1"/>
    <dgm:cxn modelId="{DE5CBC93-2353-41A9-874F-5E5CCE56B574}" type="presParOf" srcId="{04CB1892-41E5-4DB6-88E3-917A5F17DEF6}" destId="{104A94A7-E623-46AF-8AAB-EA758380C8DC}" srcOrd="6" destOrd="0" presId="urn:microsoft.com/office/officeart/2005/8/layout/radial1"/>
    <dgm:cxn modelId="{FE27CB24-E54D-4AD3-8803-BB7E08C06BA3}" type="presParOf" srcId="{04CB1892-41E5-4DB6-88E3-917A5F17DEF6}" destId="{DAD06805-1564-4428-884F-7774CC76CEAB}" srcOrd="7" destOrd="0" presId="urn:microsoft.com/office/officeart/2005/8/layout/radial1"/>
    <dgm:cxn modelId="{BC18F596-385C-4C50-9F0A-004C90C59CFE}" type="presParOf" srcId="{DAD06805-1564-4428-884F-7774CC76CEAB}" destId="{E0639814-6513-4219-9690-F11E903A3E2E}" srcOrd="0" destOrd="0" presId="urn:microsoft.com/office/officeart/2005/8/layout/radial1"/>
    <dgm:cxn modelId="{991FDA90-8225-4FBF-8310-FC0B08189FB0}" type="presParOf" srcId="{04CB1892-41E5-4DB6-88E3-917A5F17DEF6}" destId="{2D30DA9D-2E87-4FF9-A6BF-6801346CA5D7}" srcOrd="8" destOrd="0" presId="urn:microsoft.com/office/officeart/2005/8/layout/radial1"/>
    <dgm:cxn modelId="{09A22976-2E82-4396-B7F3-B283CDB5ACA4}" type="presParOf" srcId="{04CB1892-41E5-4DB6-88E3-917A5F17DEF6}" destId="{530389B6-FC25-47AD-83DD-9B2B37C4A159}" srcOrd="9" destOrd="0" presId="urn:microsoft.com/office/officeart/2005/8/layout/radial1"/>
    <dgm:cxn modelId="{647FB4CA-B3B4-4D57-B9D9-B833D9526DF2}" type="presParOf" srcId="{530389B6-FC25-47AD-83DD-9B2B37C4A159}" destId="{BAD71AB0-F05C-4B3C-A2DC-627EE266DF0B}" srcOrd="0" destOrd="0" presId="urn:microsoft.com/office/officeart/2005/8/layout/radial1"/>
    <dgm:cxn modelId="{1EDA7FC1-C687-4417-9DDB-E215A04E43CA}" type="presParOf" srcId="{04CB1892-41E5-4DB6-88E3-917A5F17DEF6}" destId="{C71F0A7A-94A4-4C8E-B4BA-52763AEA6C0D}" srcOrd="10" destOrd="0" presId="urn:microsoft.com/office/officeart/2005/8/layout/radial1"/>
    <dgm:cxn modelId="{7B9B593B-147C-455F-9D29-732BE335CDE4}" type="presParOf" srcId="{04CB1892-41E5-4DB6-88E3-917A5F17DEF6}" destId="{ACDD3914-4328-4B16-A266-231E931B5556}" srcOrd="11" destOrd="0" presId="urn:microsoft.com/office/officeart/2005/8/layout/radial1"/>
    <dgm:cxn modelId="{492FCDD3-14B7-41E4-9D7F-F1AFC5659F99}" type="presParOf" srcId="{ACDD3914-4328-4B16-A266-231E931B5556}" destId="{22CE71BC-BFE2-49D3-A69D-EFC162BA4F8C}" srcOrd="0" destOrd="0" presId="urn:microsoft.com/office/officeart/2005/8/layout/radial1"/>
    <dgm:cxn modelId="{B5C52C4C-E27F-4FA9-85BC-707A61DE7326}" type="presParOf" srcId="{04CB1892-41E5-4DB6-88E3-917A5F17DEF6}" destId="{815BFC2C-1375-465C-AE1F-F9B9DFD5ABFB}" srcOrd="12" destOrd="0" presId="urn:microsoft.com/office/officeart/2005/8/layout/radial1"/>
    <dgm:cxn modelId="{B7B843F1-0095-49A6-8664-66862B026CCC}" type="presParOf" srcId="{04CB1892-41E5-4DB6-88E3-917A5F17DEF6}" destId="{37045B4B-5649-4E1D-8799-44436C8F14B0}" srcOrd="13" destOrd="0" presId="urn:microsoft.com/office/officeart/2005/8/layout/radial1"/>
    <dgm:cxn modelId="{61F0F83D-14B1-4D45-8989-7C17AE433687}" type="presParOf" srcId="{37045B4B-5649-4E1D-8799-44436C8F14B0}" destId="{F7D4A1F2-335B-4EA0-A52C-4E8CF996A314}" srcOrd="0" destOrd="0" presId="urn:microsoft.com/office/officeart/2005/8/layout/radial1"/>
    <dgm:cxn modelId="{863BD1E8-870F-4EEA-9776-77D5983E4F7B}" type="presParOf" srcId="{04CB1892-41E5-4DB6-88E3-917A5F17DEF6}" destId="{A79D5ADA-4E1F-47BB-B01F-A67BF89D47A0}" srcOrd="14" destOrd="0" presId="urn:microsoft.com/office/officeart/2005/8/layout/radial1"/>
    <dgm:cxn modelId="{9C7CE9C1-655E-4D28-9B81-7BDEB6790AC7}" type="presParOf" srcId="{04CB1892-41E5-4DB6-88E3-917A5F17DEF6}" destId="{0F1923CA-F9BA-440B-A695-D82476D327C5}" srcOrd="15" destOrd="0" presId="urn:microsoft.com/office/officeart/2005/8/layout/radial1"/>
    <dgm:cxn modelId="{3C8E172E-D37E-40AE-A16F-3C5163D895AB}" type="presParOf" srcId="{0F1923CA-F9BA-440B-A695-D82476D327C5}" destId="{F36A1369-62F5-4069-A478-332ACA08CEE7}" srcOrd="0" destOrd="0" presId="urn:microsoft.com/office/officeart/2005/8/layout/radial1"/>
    <dgm:cxn modelId="{54798594-6172-4234-BEB4-7483596EEFBB}" type="presParOf" srcId="{04CB1892-41E5-4DB6-88E3-917A5F17DEF6}" destId="{D8D8F77C-349B-4BFE-B5D2-13ED68170959}" srcOrd="16" destOrd="0" presId="urn:microsoft.com/office/officeart/2005/8/layout/radial1"/>
    <dgm:cxn modelId="{44139C62-A43D-4E07-9035-D521C5B4F44F}" type="presParOf" srcId="{04CB1892-41E5-4DB6-88E3-917A5F17DEF6}" destId="{F3A4C499-EDFF-4B8D-BC9F-816F8A44075E}" srcOrd="17" destOrd="0" presId="urn:microsoft.com/office/officeart/2005/8/layout/radial1"/>
    <dgm:cxn modelId="{4DB39DA4-4347-4C49-901D-AA7084BBE071}" type="presParOf" srcId="{F3A4C499-EDFF-4B8D-BC9F-816F8A44075E}" destId="{7477BA03-D53C-42A4-BA29-0AE11340AB5C}" srcOrd="0" destOrd="0" presId="urn:microsoft.com/office/officeart/2005/8/layout/radial1"/>
    <dgm:cxn modelId="{F3E14BCB-9370-4581-BB96-AF120AF3BC23}" type="presParOf" srcId="{04CB1892-41E5-4DB6-88E3-917A5F17DEF6}" destId="{1324D8CF-4E02-4BE5-9BFA-76A48EA4E15B}" srcOrd="18" destOrd="0" presId="urn:microsoft.com/office/officeart/2005/8/layout/radial1"/>
    <dgm:cxn modelId="{507AE762-29A8-4774-8A25-19D65AE7A347}" type="presParOf" srcId="{04CB1892-41E5-4DB6-88E3-917A5F17DEF6}" destId="{13E0C7E3-85A9-49BD-B54D-D03747ED2677}" srcOrd="19" destOrd="0" presId="urn:microsoft.com/office/officeart/2005/8/layout/radial1"/>
    <dgm:cxn modelId="{3AED446B-93D7-42FD-9702-086D43A69F74}" type="presParOf" srcId="{13E0C7E3-85A9-49BD-B54D-D03747ED2677}" destId="{E185DB1D-83BC-4882-B572-BF0F05F5845C}" srcOrd="0" destOrd="0" presId="urn:microsoft.com/office/officeart/2005/8/layout/radial1"/>
    <dgm:cxn modelId="{F38CA93A-87E7-4A11-8ADF-D006D09B842D}" type="presParOf" srcId="{04CB1892-41E5-4DB6-88E3-917A5F17DEF6}" destId="{44BE044E-6AC7-4BA1-836B-02C015635043}" srcOrd="20" destOrd="0" presId="urn:microsoft.com/office/officeart/2005/8/layout/radial1"/>
    <dgm:cxn modelId="{58C2BBF9-1FDA-474D-954B-86A3BC706893}" type="presParOf" srcId="{04CB1892-41E5-4DB6-88E3-917A5F17DEF6}" destId="{A01BA910-97C8-4604-AF33-4FCFFAC31E5A}" srcOrd="21" destOrd="0" presId="urn:microsoft.com/office/officeart/2005/8/layout/radial1"/>
    <dgm:cxn modelId="{91B7FE9C-CFE0-444A-8C1D-AB69B725D457}" type="presParOf" srcId="{A01BA910-97C8-4604-AF33-4FCFFAC31E5A}" destId="{A69FFDCE-CE7B-4EC5-A4C3-F17782F65BAC}" srcOrd="0" destOrd="0" presId="urn:microsoft.com/office/officeart/2005/8/layout/radial1"/>
    <dgm:cxn modelId="{0EC689C0-A0FC-4E3C-A453-B52946CAB944}" type="presParOf" srcId="{04CB1892-41E5-4DB6-88E3-917A5F17DEF6}" destId="{DD616915-524A-453F-943E-E3DF78174A61}" srcOrd="2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77B57-638F-4AC5-A2AE-75E0148C35C9}">
      <dsp:nvSpPr>
        <dsp:cNvPr id="0" name=""/>
        <dsp:cNvSpPr/>
      </dsp:nvSpPr>
      <dsp:spPr>
        <a:xfrm>
          <a:off x="3699699" y="2049221"/>
          <a:ext cx="1593579" cy="1593579"/>
        </a:xfrm>
        <a:prstGeom prst="ellipse">
          <a:avLst/>
        </a:prstGeom>
        <a:solidFill>
          <a:schemeClr val="accent2">
            <a:lumMod val="75000"/>
          </a:schemeClr>
        </a:solidFill>
        <a:ln w="4762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t>Courts</a:t>
          </a:r>
          <a:endParaRPr lang="en-US" sz="3200" kern="1200" dirty="0"/>
        </a:p>
      </dsp:txBody>
      <dsp:txXfrm>
        <a:off x="3933073" y="2282595"/>
        <a:ext cx="1126831" cy="1126831"/>
      </dsp:txXfrm>
    </dsp:sp>
    <dsp:sp modelId="{1E5E2550-B1CB-483E-8EA9-AD3C91CD2F07}">
      <dsp:nvSpPr>
        <dsp:cNvPr id="0" name=""/>
        <dsp:cNvSpPr/>
      </dsp:nvSpPr>
      <dsp:spPr>
        <a:xfrm rot="16173262">
          <a:off x="4167279" y="1718184"/>
          <a:ext cx="641038" cy="21103"/>
        </a:xfrm>
        <a:custGeom>
          <a:avLst/>
          <a:gdLst/>
          <a:ahLst/>
          <a:cxnLst/>
          <a:rect l="0" t="0" r="0" b="0"/>
          <a:pathLst>
            <a:path>
              <a:moveTo>
                <a:pt x="0" y="10551"/>
              </a:moveTo>
              <a:lnTo>
                <a:pt x="641038" y="105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471772" y="1712709"/>
        <a:ext cx="32051" cy="32051"/>
      </dsp:txXfrm>
    </dsp:sp>
    <dsp:sp modelId="{3A9E87BE-A3B2-4C47-BA5C-DB96593ED90C}">
      <dsp:nvSpPr>
        <dsp:cNvPr id="0" name=""/>
        <dsp:cNvSpPr/>
      </dsp:nvSpPr>
      <dsp:spPr>
        <a:xfrm>
          <a:off x="3720220" y="-110112"/>
          <a:ext cx="1518362" cy="15183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10160" numCol="1" spcCol="1270" anchor="ctr" anchorCtr="0">
          <a:noAutofit/>
        </a:bodyPr>
        <a:lstStyle/>
        <a:p>
          <a:pPr lvl="0" algn="ctr" defTabSz="711200">
            <a:lnSpc>
              <a:spcPct val="90000"/>
            </a:lnSpc>
            <a:spcBef>
              <a:spcPct val="0"/>
            </a:spcBef>
            <a:spcAft>
              <a:spcPct val="35000"/>
            </a:spcAft>
          </a:pPr>
          <a:r>
            <a:rPr lang="en-US" sz="1600" b="1" kern="1200" dirty="0" smtClean="0"/>
            <a:t>Funding Body</a:t>
          </a:r>
          <a:endParaRPr lang="en-US" sz="1600" b="1" kern="1200" dirty="0"/>
        </a:p>
      </dsp:txBody>
      <dsp:txXfrm>
        <a:off x="3942579" y="112247"/>
        <a:ext cx="1073644" cy="1073644"/>
      </dsp:txXfrm>
    </dsp:sp>
    <dsp:sp modelId="{03828140-5A8D-497E-A062-CF1C946C8D4A}">
      <dsp:nvSpPr>
        <dsp:cNvPr id="0" name=""/>
        <dsp:cNvSpPr/>
      </dsp:nvSpPr>
      <dsp:spPr>
        <a:xfrm rot="18660470">
          <a:off x="4817000" y="1790172"/>
          <a:ext cx="1176786" cy="21103"/>
        </a:xfrm>
        <a:custGeom>
          <a:avLst/>
          <a:gdLst/>
          <a:ahLst/>
          <a:cxnLst/>
          <a:rect l="0" t="0" r="0" b="0"/>
          <a:pathLst>
            <a:path>
              <a:moveTo>
                <a:pt x="0" y="10551"/>
              </a:moveTo>
              <a:lnTo>
                <a:pt x="1176786" y="105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375973" y="1771304"/>
        <a:ext cx="58839" cy="58839"/>
      </dsp:txXfrm>
    </dsp:sp>
    <dsp:sp modelId="{A82E4501-D87D-4076-9F63-F222269E3D2E}">
      <dsp:nvSpPr>
        <dsp:cNvPr id="0" name=""/>
        <dsp:cNvSpPr/>
      </dsp:nvSpPr>
      <dsp:spPr>
        <a:xfrm>
          <a:off x="5530439" y="24637"/>
          <a:ext cx="1518362" cy="15183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Constable(s)</a:t>
          </a:r>
          <a:endParaRPr lang="en-US" sz="1600" b="1" kern="1200" dirty="0"/>
        </a:p>
      </dsp:txBody>
      <dsp:txXfrm>
        <a:off x="5752798" y="246996"/>
        <a:ext cx="1073644" cy="1073644"/>
      </dsp:txXfrm>
    </dsp:sp>
    <dsp:sp modelId="{FB53A059-65A4-416E-87B5-9314331B0F84}">
      <dsp:nvSpPr>
        <dsp:cNvPr id="0" name=""/>
        <dsp:cNvSpPr/>
      </dsp:nvSpPr>
      <dsp:spPr>
        <a:xfrm rot="20648383">
          <a:off x="5229993" y="2381143"/>
          <a:ext cx="1731180" cy="21103"/>
        </a:xfrm>
        <a:custGeom>
          <a:avLst/>
          <a:gdLst/>
          <a:ahLst/>
          <a:cxnLst/>
          <a:rect l="0" t="0" r="0" b="0"/>
          <a:pathLst>
            <a:path>
              <a:moveTo>
                <a:pt x="0" y="10551"/>
              </a:moveTo>
              <a:lnTo>
                <a:pt x="1731180" y="105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6052304" y="2348415"/>
        <a:ext cx="86559" cy="86559"/>
      </dsp:txXfrm>
    </dsp:sp>
    <dsp:sp modelId="{104A94A7-E623-46AF-8AAB-EA758380C8DC}">
      <dsp:nvSpPr>
        <dsp:cNvPr id="0" name=""/>
        <dsp:cNvSpPr/>
      </dsp:nvSpPr>
      <dsp:spPr>
        <a:xfrm>
          <a:off x="6899320" y="1188476"/>
          <a:ext cx="1518362" cy="15183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Probation</a:t>
          </a:r>
          <a:endParaRPr lang="en-US" sz="1600" b="1" kern="1200" dirty="0"/>
        </a:p>
      </dsp:txBody>
      <dsp:txXfrm>
        <a:off x="7121679" y="1410835"/>
        <a:ext cx="1073644" cy="1073644"/>
      </dsp:txXfrm>
    </dsp:sp>
    <dsp:sp modelId="{DAD06805-1564-4428-884F-7774CC76CEAB}">
      <dsp:nvSpPr>
        <dsp:cNvPr id="0" name=""/>
        <dsp:cNvSpPr/>
      </dsp:nvSpPr>
      <dsp:spPr>
        <a:xfrm rot="759089">
          <a:off x="5251804" y="3209589"/>
          <a:ext cx="1822823" cy="21103"/>
        </a:xfrm>
        <a:custGeom>
          <a:avLst/>
          <a:gdLst/>
          <a:ahLst/>
          <a:cxnLst/>
          <a:rect l="0" t="0" r="0" b="0"/>
          <a:pathLst>
            <a:path>
              <a:moveTo>
                <a:pt x="0" y="10551"/>
              </a:moveTo>
              <a:lnTo>
                <a:pt x="1822823" y="105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6117645" y="3174570"/>
        <a:ext cx="91141" cy="91141"/>
      </dsp:txXfrm>
    </dsp:sp>
    <dsp:sp modelId="{2D30DA9D-2E87-4FF9-A6BF-6801346CA5D7}">
      <dsp:nvSpPr>
        <dsp:cNvPr id="0" name=""/>
        <dsp:cNvSpPr/>
      </dsp:nvSpPr>
      <dsp:spPr>
        <a:xfrm>
          <a:off x="7034066" y="2826853"/>
          <a:ext cx="1518362" cy="15183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Prosecutor</a:t>
          </a:r>
          <a:endParaRPr lang="en-US" sz="1600" b="1" kern="1200" dirty="0"/>
        </a:p>
      </dsp:txBody>
      <dsp:txXfrm>
        <a:off x="7256425" y="3049212"/>
        <a:ext cx="1073644" cy="1073644"/>
      </dsp:txXfrm>
    </dsp:sp>
    <dsp:sp modelId="{530389B6-FC25-47AD-83DD-9B2B37C4A159}">
      <dsp:nvSpPr>
        <dsp:cNvPr id="0" name=""/>
        <dsp:cNvSpPr/>
      </dsp:nvSpPr>
      <dsp:spPr>
        <a:xfrm rot="2468065">
          <a:off x="4891307" y="3906747"/>
          <a:ext cx="1663468" cy="21103"/>
        </a:xfrm>
        <a:custGeom>
          <a:avLst/>
          <a:gdLst/>
          <a:ahLst/>
          <a:cxnLst/>
          <a:rect l="0" t="0" r="0" b="0"/>
          <a:pathLst>
            <a:path>
              <a:moveTo>
                <a:pt x="0" y="10551"/>
              </a:moveTo>
              <a:lnTo>
                <a:pt x="1663468" y="105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681454" y="3875712"/>
        <a:ext cx="83173" cy="83173"/>
      </dsp:txXfrm>
    </dsp:sp>
    <dsp:sp modelId="{C71F0A7A-94A4-4C8E-B4BA-52763AEA6C0D}">
      <dsp:nvSpPr>
        <dsp:cNvPr id="0" name=""/>
        <dsp:cNvSpPr/>
      </dsp:nvSpPr>
      <dsp:spPr>
        <a:xfrm>
          <a:off x="6162087" y="4204666"/>
          <a:ext cx="1518362" cy="15183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Defense Bar</a:t>
          </a:r>
          <a:endParaRPr lang="en-US" sz="1600" b="1" kern="1200" dirty="0"/>
        </a:p>
      </dsp:txBody>
      <dsp:txXfrm>
        <a:off x="6384446" y="4427025"/>
        <a:ext cx="1073644" cy="1073644"/>
      </dsp:txXfrm>
    </dsp:sp>
    <dsp:sp modelId="{ACDD3914-4328-4B16-A266-231E931B5556}">
      <dsp:nvSpPr>
        <dsp:cNvPr id="0" name=""/>
        <dsp:cNvSpPr/>
      </dsp:nvSpPr>
      <dsp:spPr>
        <a:xfrm rot="4239419">
          <a:off x="4436434" y="4044348"/>
          <a:ext cx="968840" cy="21103"/>
        </a:xfrm>
        <a:custGeom>
          <a:avLst/>
          <a:gdLst/>
          <a:ahLst/>
          <a:cxnLst/>
          <a:rect l="0" t="0" r="0" b="0"/>
          <a:pathLst>
            <a:path>
              <a:moveTo>
                <a:pt x="0" y="10551"/>
              </a:moveTo>
              <a:lnTo>
                <a:pt x="968840" y="105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896633" y="4030678"/>
        <a:ext cx="48442" cy="48442"/>
      </dsp:txXfrm>
    </dsp:sp>
    <dsp:sp modelId="{815BFC2C-1375-465C-AE1F-F9B9DFD5ABFB}">
      <dsp:nvSpPr>
        <dsp:cNvPr id="0" name=""/>
        <dsp:cNvSpPr/>
      </dsp:nvSpPr>
      <dsp:spPr>
        <a:xfrm>
          <a:off x="4573583" y="4469122"/>
          <a:ext cx="1518362" cy="15183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Clerk of Court</a:t>
          </a:r>
          <a:endParaRPr lang="en-US" sz="1600" b="1" kern="1200" dirty="0"/>
        </a:p>
      </dsp:txBody>
      <dsp:txXfrm>
        <a:off x="4795942" y="4691481"/>
        <a:ext cx="1073644" cy="1073644"/>
      </dsp:txXfrm>
    </dsp:sp>
    <dsp:sp modelId="{37045B4B-5649-4E1D-8799-44436C8F14B0}">
      <dsp:nvSpPr>
        <dsp:cNvPr id="0" name=""/>
        <dsp:cNvSpPr/>
      </dsp:nvSpPr>
      <dsp:spPr>
        <a:xfrm rot="6517333">
          <a:off x="3611483" y="4043457"/>
          <a:ext cx="955896" cy="21103"/>
        </a:xfrm>
        <a:custGeom>
          <a:avLst/>
          <a:gdLst/>
          <a:ahLst/>
          <a:cxnLst/>
          <a:rect l="0" t="0" r="0" b="0"/>
          <a:pathLst>
            <a:path>
              <a:moveTo>
                <a:pt x="0" y="10551"/>
              </a:moveTo>
              <a:lnTo>
                <a:pt x="955896" y="105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065533" y="4030112"/>
        <a:ext cx="47794" cy="47794"/>
      </dsp:txXfrm>
    </dsp:sp>
    <dsp:sp modelId="{A79D5ADA-4E1F-47BB-B01F-A67BF89D47A0}">
      <dsp:nvSpPr>
        <dsp:cNvPr id="0" name=""/>
        <dsp:cNvSpPr/>
      </dsp:nvSpPr>
      <dsp:spPr>
        <a:xfrm>
          <a:off x="2935201" y="4467187"/>
          <a:ext cx="1518362" cy="15183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0" i="1" kern="1200" dirty="0" smtClean="0"/>
            <a:t>Other Support Depts.</a:t>
          </a:r>
          <a:endParaRPr lang="en-US" sz="1600" b="0" i="1" kern="1200" dirty="0"/>
        </a:p>
      </dsp:txBody>
      <dsp:txXfrm>
        <a:off x="3157560" y="4689546"/>
        <a:ext cx="1073644" cy="1073644"/>
      </dsp:txXfrm>
    </dsp:sp>
    <dsp:sp modelId="{0F1923CA-F9BA-440B-A695-D82476D327C5}">
      <dsp:nvSpPr>
        <dsp:cNvPr id="0" name=""/>
        <dsp:cNvSpPr/>
      </dsp:nvSpPr>
      <dsp:spPr>
        <a:xfrm rot="8380253">
          <a:off x="2332033" y="3922906"/>
          <a:ext cx="1767004" cy="21103"/>
        </a:xfrm>
        <a:custGeom>
          <a:avLst/>
          <a:gdLst/>
          <a:ahLst/>
          <a:cxnLst/>
          <a:rect l="0" t="0" r="0" b="0"/>
          <a:pathLst>
            <a:path>
              <a:moveTo>
                <a:pt x="0" y="10551"/>
              </a:moveTo>
              <a:lnTo>
                <a:pt x="1767004" y="105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rot="10800000">
        <a:off x="3171360" y="3889282"/>
        <a:ext cx="88350" cy="88350"/>
      </dsp:txXfrm>
    </dsp:sp>
    <dsp:sp modelId="{D8D8F77C-349B-4BFE-B5D2-13ED68170959}">
      <dsp:nvSpPr>
        <dsp:cNvPr id="0" name=""/>
        <dsp:cNvSpPr/>
      </dsp:nvSpPr>
      <dsp:spPr>
        <a:xfrm>
          <a:off x="1204072" y="4237384"/>
          <a:ext cx="1518362" cy="15183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Pre-Trial Services</a:t>
          </a:r>
          <a:endParaRPr lang="en-US" sz="1600" b="1" kern="1200" dirty="0"/>
        </a:p>
      </dsp:txBody>
      <dsp:txXfrm>
        <a:off x="1426431" y="4459743"/>
        <a:ext cx="1073644" cy="1073644"/>
      </dsp:txXfrm>
    </dsp:sp>
    <dsp:sp modelId="{F3A4C499-EDFF-4B8D-BC9F-816F8A44075E}">
      <dsp:nvSpPr>
        <dsp:cNvPr id="0" name=""/>
        <dsp:cNvSpPr/>
      </dsp:nvSpPr>
      <dsp:spPr>
        <a:xfrm rot="10048452">
          <a:off x="1884572" y="3209549"/>
          <a:ext cx="1856181" cy="21103"/>
        </a:xfrm>
        <a:custGeom>
          <a:avLst/>
          <a:gdLst/>
          <a:ahLst/>
          <a:cxnLst/>
          <a:rect l="0" t="0" r="0" b="0"/>
          <a:pathLst>
            <a:path>
              <a:moveTo>
                <a:pt x="0" y="10551"/>
              </a:moveTo>
              <a:lnTo>
                <a:pt x="1856181" y="105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rot="10800000">
        <a:off x="2766258" y="3173697"/>
        <a:ext cx="92809" cy="92809"/>
      </dsp:txXfrm>
    </dsp:sp>
    <dsp:sp modelId="{1324D8CF-4E02-4BE5-9BFA-76A48EA4E15B}">
      <dsp:nvSpPr>
        <dsp:cNvPr id="0" name=""/>
        <dsp:cNvSpPr/>
      </dsp:nvSpPr>
      <dsp:spPr>
        <a:xfrm>
          <a:off x="406370" y="2826854"/>
          <a:ext cx="1518362" cy="15183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Public Defender</a:t>
          </a:r>
          <a:endParaRPr lang="en-US" sz="1600" b="1" kern="1200" dirty="0"/>
        </a:p>
      </dsp:txBody>
      <dsp:txXfrm>
        <a:off x="628729" y="3049213"/>
        <a:ext cx="1073644" cy="1073644"/>
      </dsp:txXfrm>
    </dsp:sp>
    <dsp:sp modelId="{13E0C7E3-85A9-49BD-B54D-D03747ED2677}">
      <dsp:nvSpPr>
        <dsp:cNvPr id="0" name=""/>
        <dsp:cNvSpPr/>
      </dsp:nvSpPr>
      <dsp:spPr>
        <a:xfrm rot="11723691">
          <a:off x="1933046" y="2381292"/>
          <a:ext cx="1828038" cy="21103"/>
        </a:xfrm>
        <a:custGeom>
          <a:avLst/>
          <a:gdLst/>
          <a:ahLst/>
          <a:cxnLst/>
          <a:rect l="0" t="0" r="0" b="0"/>
          <a:pathLst>
            <a:path>
              <a:moveTo>
                <a:pt x="0" y="10551"/>
              </a:moveTo>
              <a:lnTo>
                <a:pt x="1828038" y="105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rot="10800000">
        <a:off x="2801364" y="2346142"/>
        <a:ext cx="91401" cy="91401"/>
      </dsp:txXfrm>
    </dsp:sp>
    <dsp:sp modelId="{44BE044E-6AC7-4BA1-836B-02C015635043}">
      <dsp:nvSpPr>
        <dsp:cNvPr id="0" name=""/>
        <dsp:cNvSpPr/>
      </dsp:nvSpPr>
      <dsp:spPr>
        <a:xfrm>
          <a:off x="474719" y="1188479"/>
          <a:ext cx="1518362" cy="15183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Sheriff</a:t>
          </a:r>
          <a:endParaRPr lang="en-US" sz="1600" b="1" kern="1200" dirty="0"/>
        </a:p>
      </dsp:txBody>
      <dsp:txXfrm>
        <a:off x="697078" y="1410838"/>
        <a:ext cx="1073644" cy="1073644"/>
      </dsp:txXfrm>
    </dsp:sp>
    <dsp:sp modelId="{A01BA910-97C8-4604-AF33-4FCFFAC31E5A}">
      <dsp:nvSpPr>
        <dsp:cNvPr id="0" name=""/>
        <dsp:cNvSpPr/>
      </dsp:nvSpPr>
      <dsp:spPr>
        <a:xfrm rot="13707366">
          <a:off x="2970725" y="1790295"/>
          <a:ext cx="1199303" cy="21103"/>
        </a:xfrm>
        <a:custGeom>
          <a:avLst/>
          <a:gdLst/>
          <a:ahLst/>
          <a:cxnLst/>
          <a:rect l="0" t="0" r="0" b="0"/>
          <a:pathLst>
            <a:path>
              <a:moveTo>
                <a:pt x="0" y="10551"/>
              </a:moveTo>
              <a:lnTo>
                <a:pt x="1199303" y="105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540395" y="1770864"/>
        <a:ext cx="59965" cy="59965"/>
      </dsp:txXfrm>
    </dsp:sp>
    <dsp:sp modelId="{DD616915-524A-453F-943E-E3DF78174A61}">
      <dsp:nvSpPr>
        <dsp:cNvPr id="0" name=""/>
        <dsp:cNvSpPr/>
      </dsp:nvSpPr>
      <dsp:spPr>
        <a:xfrm>
          <a:off x="1910027" y="24651"/>
          <a:ext cx="1518362" cy="15183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Other Law Enforcement</a:t>
          </a:r>
          <a:endParaRPr lang="en-US" sz="1400" b="1" kern="1200" dirty="0"/>
        </a:p>
      </dsp:txBody>
      <dsp:txXfrm>
        <a:off x="2132386" y="247010"/>
        <a:ext cx="1073644" cy="107364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5747" tIns="47873" rIns="95747" bIns="47873" rtlCol="0"/>
          <a:lstStyle>
            <a:lvl1pPr algn="r">
              <a:defRPr sz="1300"/>
            </a:lvl1pPr>
          </a:lstStyle>
          <a:p>
            <a:fld id="{892DD236-65A6-4843-A550-0A36B484671F}" type="datetimeFigureOut">
              <a:rPr lang="en-US" smtClean="0"/>
              <a:t>9/16/2016</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747" tIns="47873" rIns="95747" bIns="47873"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5747" tIns="47873" rIns="95747" bIns="47873"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1726"/>
          </a:xfrm>
          <a:prstGeom prst="rect">
            <a:avLst/>
          </a:prstGeom>
        </p:spPr>
        <p:txBody>
          <a:bodyPr vert="horz" lIns="95747" tIns="47873" rIns="95747" bIns="4787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5747" tIns="47873" rIns="95747" bIns="47873" rtlCol="0" anchor="b"/>
          <a:lstStyle>
            <a:lvl1pPr algn="r">
              <a:defRPr sz="1300"/>
            </a:lvl1pPr>
          </a:lstStyle>
          <a:p>
            <a:fld id="{8FAEB1F2-9C6B-4A71-933C-25900270D844}" type="slidenum">
              <a:rPr lang="en-US" smtClean="0"/>
              <a:t>‹#›</a:t>
            </a:fld>
            <a:endParaRPr lang="en-US" dirty="0"/>
          </a:p>
        </p:txBody>
      </p:sp>
    </p:spTree>
    <p:extLst>
      <p:ext uri="{BB962C8B-B14F-4D97-AF65-F5344CB8AC3E}">
        <p14:creationId xmlns:p14="http://schemas.microsoft.com/office/powerpoint/2010/main" val="1945429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3754A3-7DB7-4BF3-9F5D-527CA5CBDB51}" type="slidenum">
              <a:rPr lang="en-US" smtClean="0"/>
              <a:t>1</a:t>
            </a:fld>
            <a:endParaRPr lang="en-US" dirty="0"/>
          </a:p>
        </p:txBody>
      </p:sp>
    </p:spTree>
    <p:extLst>
      <p:ext uri="{BB962C8B-B14F-4D97-AF65-F5344CB8AC3E}">
        <p14:creationId xmlns:p14="http://schemas.microsoft.com/office/powerpoint/2010/main" val="1802708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AEB1F2-9C6B-4A71-933C-25900270D844}" type="slidenum">
              <a:rPr lang="en-US" smtClean="0"/>
              <a:t>10</a:t>
            </a:fld>
            <a:endParaRPr lang="en-US" dirty="0"/>
          </a:p>
        </p:txBody>
      </p:sp>
    </p:spTree>
    <p:extLst>
      <p:ext uri="{BB962C8B-B14F-4D97-AF65-F5344CB8AC3E}">
        <p14:creationId xmlns:p14="http://schemas.microsoft.com/office/powerpoint/2010/main" val="977877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9051" indent="-359051">
              <a:lnSpc>
                <a:spcPct val="115000"/>
              </a:lnSpc>
              <a:buSzPts val="1000"/>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Leadership judges, judiciary</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9051" indent="-359051">
              <a:lnSpc>
                <a:spcPct val="115000"/>
              </a:lnSpc>
              <a:buSzPts val="1000"/>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Court Manager &amp; Staff</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9051" indent="-359051">
              <a:lnSpc>
                <a:spcPct val="115000"/>
              </a:lnSpc>
              <a:buSzPts val="1000"/>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Materials:</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SzPts val="1000"/>
              <a:buFont typeface="Courier New" panose="02070309020205020404" pitchFamily="49" charset="0"/>
              <a:buChar char="o"/>
              <a:tabLst>
                <a:tab pos="957468" algn="l"/>
              </a:tabLst>
            </a:pPr>
            <a:r>
              <a:rPr lang="en-US" sz="1300" dirty="0">
                <a:latin typeface="Calibri" panose="020F0502020204030204" pitchFamily="34" charset="0"/>
                <a:ea typeface="Times New Roman" panose="02020603050405020304" pitchFamily="18" charset="0"/>
                <a:cs typeface="Arial" panose="020B0604020202020204" pitchFamily="34" charset="0"/>
              </a:rPr>
              <a:t>“Continuity of Operations Plan” = COOP – tell them what it is several times before referring to it as a “COOP”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1196835" lvl="2" indent="-239367">
              <a:lnSpc>
                <a:spcPct val="115000"/>
              </a:lnSpc>
              <a:buSzPts val="1000"/>
              <a:buFont typeface="Wingdings" panose="05000000000000000000" pitchFamily="2" charset="2"/>
              <a:buChar char=""/>
              <a:tabLst>
                <a:tab pos="1436202" algn="l"/>
              </a:tabLst>
            </a:pPr>
            <a:r>
              <a:rPr lang="en-US" sz="1300" dirty="0">
                <a:latin typeface="Calibri" panose="020F0502020204030204" pitchFamily="34" charset="0"/>
                <a:ea typeface="Times New Roman" panose="02020603050405020304" pitchFamily="18" charset="0"/>
                <a:cs typeface="Arial" panose="020B0604020202020204" pitchFamily="34" charset="0"/>
              </a:rPr>
              <a:t>The fundamental purpose of a COOP plan is to minimize a major event’s impact on </a:t>
            </a:r>
            <a:r>
              <a:rPr lang="en-US" sz="1300" b="1" dirty="0">
                <a:latin typeface="Calibri" panose="020F0502020204030204" pitchFamily="34" charset="0"/>
                <a:ea typeface="Times New Roman" panose="02020603050405020304" pitchFamily="18" charset="0"/>
                <a:cs typeface="Arial" panose="020B0604020202020204" pitchFamily="34" charset="0"/>
              </a:rPr>
              <a:t>access to justice</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SzPts val="1000"/>
              <a:buFont typeface="Courier New" panose="02070309020205020404" pitchFamily="49" charset="0"/>
              <a:buChar char="o"/>
              <a:tabLst>
                <a:tab pos="957468" algn="l"/>
              </a:tabLst>
            </a:pPr>
            <a:r>
              <a:rPr lang="en-US" sz="1300" dirty="0">
                <a:latin typeface="Calibri" panose="020F0502020204030204" pitchFamily="34" charset="0"/>
                <a:ea typeface="Times New Roman" panose="02020603050405020304" pitchFamily="18" charset="0"/>
                <a:cs typeface="Arial" panose="020B0604020202020204" pitchFamily="34" charset="0"/>
              </a:rPr>
              <a:t>Contact lists</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SzPts val="1000"/>
              <a:buFont typeface="Courier New" panose="02070309020205020404" pitchFamily="49" charset="0"/>
              <a:buChar char="o"/>
              <a:tabLst>
                <a:tab pos="957468" algn="l"/>
              </a:tabLst>
            </a:pPr>
            <a:r>
              <a:rPr lang="en-US" sz="1300" dirty="0">
                <a:latin typeface="Calibri" panose="020F0502020204030204" pitchFamily="34" charset="0"/>
                <a:ea typeface="Times New Roman" panose="02020603050405020304" pitchFamily="18" charset="0"/>
                <a:cs typeface="Arial" panose="020B0604020202020204" pitchFamily="34" charset="0"/>
              </a:rPr>
              <a:t>Assessment of crisis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9051" indent="-359051">
              <a:lnSpc>
                <a:spcPct val="115000"/>
              </a:lnSpc>
              <a:buSzPts val="1000"/>
              <a:buFont typeface="Symbol" panose="05050102010706020507" pitchFamily="18" charset="2"/>
              <a:buChar char=""/>
              <a:tabLst>
                <a:tab pos="478734" algn="l"/>
              </a:tabLst>
            </a:pPr>
            <a:endParaRPr lang="en-US" sz="1300" dirty="0">
              <a:latin typeface="Calibri" panose="020F0502020204030204" pitchFamily="34" charset="0"/>
              <a:ea typeface="Times New Roman" panose="02020603050405020304" pitchFamily="18" charset="0"/>
              <a:cs typeface="Arial" panose="020B0604020202020204" pitchFamily="34" charset="0"/>
            </a:endParaRPr>
          </a:p>
          <a:p>
            <a:pPr marL="359051" indent="-359051">
              <a:lnSpc>
                <a:spcPct val="115000"/>
              </a:lnSpc>
              <a:buSzPts val="1000"/>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A Continuity of Operations (COOP) plan can even be utilized in the event of a building renovation or major maintenance, or mechanical failure of HVAC systems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9051" indent="-359051">
              <a:lnSpc>
                <a:spcPct val="115000"/>
              </a:lnSpc>
              <a:buSzPts val="1000"/>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Court environments vary - financial resources, court locations, type of system (unified/independent) will be significantly different from state to state, county to county</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9051" indent="-359051">
              <a:lnSpc>
                <a:spcPct val="115000"/>
              </a:lnSpc>
              <a:buSzPts val="1000"/>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Guides, best practices, etc. exist. We’re scratching the surface with this presentation and handout materials. But any amount of planning depends on a strong foundation of communication and leadership.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9051" indent="-359051">
              <a:lnSpc>
                <a:spcPct val="115000"/>
              </a:lnSpc>
              <a:buSzPts val="1000"/>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The need for TEAMWORK and ORGANIZATIONAL LEADERSHIP is CRUCIAL at every level of continuity planning. </a:t>
            </a:r>
            <a:endParaRPr lang="en-US" sz="1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FAEB1F2-9C6B-4A71-933C-25900270D844}" type="slidenum">
              <a:rPr lang="en-US" smtClean="0"/>
              <a:t>11</a:t>
            </a:fld>
            <a:endParaRPr lang="en-US" dirty="0"/>
          </a:p>
        </p:txBody>
      </p:sp>
    </p:spTree>
    <p:extLst>
      <p:ext uri="{BB962C8B-B14F-4D97-AF65-F5344CB8AC3E}">
        <p14:creationId xmlns:p14="http://schemas.microsoft.com/office/powerpoint/2010/main" val="2048644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AEB1F2-9C6B-4A71-933C-25900270D844}" type="slidenum">
              <a:rPr lang="en-US" smtClean="0"/>
              <a:t>12</a:t>
            </a:fld>
            <a:endParaRPr lang="en-US" dirty="0"/>
          </a:p>
        </p:txBody>
      </p:sp>
    </p:spTree>
    <p:extLst>
      <p:ext uri="{BB962C8B-B14F-4D97-AF65-F5344CB8AC3E}">
        <p14:creationId xmlns:p14="http://schemas.microsoft.com/office/powerpoint/2010/main" val="1029155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9051" marR="0" indent="-359051" algn="l" defTabSz="914400" rtl="0" eaLnBrk="1" fontAlgn="auto" latinLnBrk="0" hangingPunct="1">
              <a:lnSpc>
                <a:spcPct val="115000"/>
              </a:lnSpc>
              <a:spcBef>
                <a:spcPts val="0"/>
              </a:spcBef>
              <a:spcAft>
                <a:spcPts val="838"/>
              </a:spcAft>
              <a:buClrTx/>
              <a:buSzPts val="1000"/>
              <a:buFont typeface="Symbol" panose="05050102010706020507" pitchFamily="18" charset="2"/>
              <a:buChar char=""/>
              <a:tabLst>
                <a:tab pos="478734" algn="l"/>
              </a:tabLst>
              <a:defRPr/>
            </a:pPr>
            <a:r>
              <a:rPr lang="en-US" sz="1300" dirty="0" smtClean="0">
                <a:latin typeface="Calibri" panose="020F0502020204030204" pitchFamily="34" charset="0"/>
                <a:ea typeface="Times New Roman" panose="02020603050405020304" pitchFamily="18" charset="0"/>
                <a:cs typeface="Arial" panose="020B0604020202020204" pitchFamily="34" charset="0"/>
              </a:rPr>
              <a:t>Prioritization of Services</a:t>
            </a:r>
          </a:p>
          <a:p>
            <a:pPr marL="816251" marR="0" lvl="1" indent="-359051" algn="l" defTabSz="914400" rtl="0" eaLnBrk="1" fontAlgn="auto" latinLnBrk="0" hangingPunct="1">
              <a:lnSpc>
                <a:spcPct val="115000"/>
              </a:lnSpc>
              <a:spcBef>
                <a:spcPts val="0"/>
              </a:spcBef>
              <a:spcAft>
                <a:spcPts val="838"/>
              </a:spcAft>
              <a:buClrTx/>
              <a:buSzPts val="1000"/>
              <a:buFont typeface="Symbol" panose="05050102010706020507" pitchFamily="18" charset="2"/>
              <a:buChar char=""/>
              <a:tabLst>
                <a:tab pos="478734" algn="l"/>
              </a:tabLst>
              <a:defRPr/>
            </a:pPr>
            <a:r>
              <a:rPr lang="en-US" sz="1300" dirty="0" smtClean="0">
                <a:latin typeface="Calibri" panose="020F0502020204030204" pitchFamily="34" charset="0"/>
                <a:ea typeface="Times New Roman" panose="02020603050405020304" pitchFamily="18" charset="0"/>
                <a:cs typeface="Arial" panose="020B0604020202020204" pitchFamily="34" charset="0"/>
              </a:rPr>
              <a:t>Jail vs. Bond</a:t>
            </a:r>
          </a:p>
          <a:p>
            <a:pPr marL="816251" marR="0" lvl="1" indent="-359051" algn="l" defTabSz="914400" rtl="0" eaLnBrk="1" fontAlgn="auto" latinLnBrk="0" hangingPunct="1">
              <a:lnSpc>
                <a:spcPct val="115000"/>
              </a:lnSpc>
              <a:spcBef>
                <a:spcPts val="0"/>
              </a:spcBef>
              <a:spcAft>
                <a:spcPts val="838"/>
              </a:spcAft>
              <a:buClrTx/>
              <a:buSzPts val="1000"/>
              <a:buFont typeface="Symbol" panose="05050102010706020507" pitchFamily="18" charset="2"/>
              <a:buChar char=""/>
              <a:tabLst>
                <a:tab pos="478734" algn="l"/>
              </a:tabLst>
              <a:defRPr/>
            </a:pPr>
            <a:r>
              <a:rPr lang="en-US" sz="1400" dirty="0" smtClean="0"/>
              <a:t>Mental-health procedures</a:t>
            </a:r>
          </a:p>
          <a:p>
            <a:pPr marL="816251" marR="0" lvl="1" indent="-359051" algn="l" defTabSz="914400" rtl="0" eaLnBrk="1" fontAlgn="auto" latinLnBrk="0" hangingPunct="1">
              <a:lnSpc>
                <a:spcPct val="115000"/>
              </a:lnSpc>
              <a:spcBef>
                <a:spcPts val="0"/>
              </a:spcBef>
              <a:spcAft>
                <a:spcPts val="838"/>
              </a:spcAft>
              <a:buClrTx/>
              <a:buSzPts val="1000"/>
              <a:buFont typeface="Symbol" panose="05050102010706020507" pitchFamily="18" charset="2"/>
              <a:buChar char=""/>
              <a:tabLst>
                <a:tab pos="478734" algn="l"/>
              </a:tabLst>
              <a:defRPr/>
            </a:pPr>
            <a:r>
              <a:rPr lang="en-US" dirty="0" smtClean="0"/>
              <a:t>Providing access to emergency civil court orders</a:t>
            </a:r>
          </a:p>
          <a:p>
            <a:pPr marL="816251" marR="0" lvl="1" indent="-359051" algn="l" defTabSz="914400" rtl="0" eaLnBrk="1" fontAlgn="auto" latinLnBrk="0" hangingPunct="1">
              <a:lnSpc>
                <a:spcPct val="115000"/>
              </a:lnSpc>
              <a:spcBef>
                <a:spcPts val="0"/>
              </a:spcBef>
              <a:spcAft>
                <a:spcPts val="838"/>
              </a:spcAft>
              <a:buClrTx/>
              <a:buSzPts val="1000"/>
              <a:buFont typeface="Symbol" panose="05050102010706020507" pitchFamily="18" charset="2"/>
              <a:buChar char=""/>
              <a:tabLst>
                <a:tab pos="478734" algn="l"/>
              </a:tabLst>
              <a:defRPr/>
            </a:pPr>
            <a:r>
              <a:rPr lang="en-US" dirty="0" smtClean="0"/>
              <a:t>Jurisdictional size and facilities needs might require collaboration with and support from surrounding jurisdictions</a:t>
            </a:r>
          </a:p>
          <a:p>
            <a:pPr marL="816251" marR="0" lvl="1" indent="-359051" algn="l" defTabSz="914400" rtl="0" eaLnBrk="1" fontAlgn="auto" latinLnBrk="0" hangingPunct="1">
              <a:lnSpc>
                <a:spcPct val="115000"/>
              </a:lnSpc>
              <a:spcBef>
                <a:spcPts val="0"/>
              </a:spcBef>
              <a:spcAft>
                <a:spcPts val="838"/>
              </a:spcAft>
              <a:buClrTx/>
              <a:buSzPts val="1000"/>
              <a:buFont typeface="Symbol" panose="05050102010706020507" pitchFamily="18" charset="2"/>
              <a:buChar char=""/>
              <a:tabLst>
                <a:tab pos="478734" algn="l"/>
              </a:tabLst>
              <a:defRPr/>
            </a:pPr>
            <a:r>
              <a:rPr lang="en-US" sz="1300" dirty="0" smtClean="0">
                <a:latin typeface="Calibri" panose="020F0502020204030204" pitchFamily="34" charset="0"/>
                <a:ea typeface="Times New Roman" panose="02020603050405020304" pitchFamily="18" charset="0"/>
                <a:cs typeface="Arial" panose="020B0604020202020204" pitchFamily="34" charset="0"/>
              </a:rPr>
              <a:t>Notify</a:t>
            </a:r>
            <a:r>
              <a:rPr lang="en-US" sz="1300" baseline="0" dirty="0" smtClean="0">
                <a:latin typeface="Calibri" panose="020F0502020204030204" pitchFamily="34" charset="0"/>
                <a:ea typeface="Times New Roman" panose="02020603050405020304" pitchFamily="18" charset="0"/>
                <a:cs typeface="Arial" panose="020B0604020202020204" pitchFamily="34" charset="0"/>
              </a:rPr>
              <a:t> the public – litigants, jurors, citizens </a:t>
            </a:r>
            <a:endParaRPr lang="en-US" sz="1300" dirty="0" smtClean="0">
              <a:latin typeface="Calibri" panose="020F0502020204030204" pitchFamily="34" charset="0"/>
              <a:ea typeface="Times New Roman" panose="02020603050405020304" pitchFamily="18" charset="0"/>
              <a:cs typeface="Arial" panose="020B0604020202020204" pitchFamily="34" charset="0"/>
            </a:endParaRPr>
          </a:p>
          <a:p>
            <a:pPr marL="359051" indent="-359051">
              <a:lnSpc>
                <a:spcPct val="115000"/>
              </a:lnSpc>
              <a:spcAft>
                <a:spcPts val="838"/>
              </a:spcAft>
              <a:buSzPts val="1000"/>
              <a:buFont typeface="Symbol" panose="05050102010706020507" pitchFamily="18" charset="2"/>
              <a:buChar char=""/>
              <a:tabLst>
                <a:tab pos="478734" algn="l"/>
              </a:tabLst>
            </a:pPr>
            <a:r>
              <a:rPr lang="en-US" sz="1300" dirty="0" smtClean="0">
                <a:latin typeface="Calibri" panose="020F0502020204030204" pitchFamily="34" charset="0"/>
                <a:ea typeface="Times New Roman" panose="02020603050405020304" pitchFamily="18" charset="0"/>
                <a:cs typeface="Arial" panose="020B0604020202020204" pitchFamily="34" charset="0"/>
              </a:rPr>
              <a:t>Stakeholders </a:t>
            </a:r>
            <a:r>
              <a:rPr lang="en-US" sz="1300" dirty="0">
                <a:latin typeface="Calibri" panose="020F0502020204030204" pitchFamily="34" charset="0"/>
                <a:ea typeface="Times New Roman" panose="02020603050405020304" pitchFamily="18" charset="0"/>
                <a:cs typeface="Arial" panose="020B0604020202020204" pitchFamily="34" charset="0"/>
              </a:rPr>
              <a:t>in </a:t>
            </a:r>
            <a:r>
              <a:rPr lang="en-US" sz="1300" dirty="0" smtClean="0">
                <a:latin typeface="Calibri" panose="020F0502020204030204" pitchFamily="34" charset="0"/>
                <a:ea typeface="Times New Roman" panose="02020603050405020304" pitchFamily="18" charset="0"/>
                <a:cs typeface="Arial" panose="020B0604020202020204" pitchFamily="34" charset="0"/>
              </a:rPr>
              <a:t>justice</a:t>
            </a:r>
          </a:p>
          <a:p>
            <a:pPr marL="816251" lvl="1" indent="-359051">
              <a:lnSpc>
                <a:spcPct val="115000"/>
              </a:lnSpc>
              <a:spcAft>
                <a:spcPts val="838"/>
              </a:spcAft>
              <a:buSzPts val="1000"/>
              <a:buFont typeface="Symbol" panose="05050102010706020507" pitchFamily="18" charset="2"/>
              <a:buChar char=""/>
              <a:tabLst>
                <a:tab pos="478734" algn="l"/>
              </a:tabLst>
            </a:pPr>
            <a:r>
              <a:rPr lang="en-US" sz="1700" dirty="0" smtClean="0">
                <a:latin typeface="Calibri" panose="020F0502020204030204" pitchFamily="34" charset="0"/>
                <a:ea typeface="Calibri" panose="020F0502020204030204" pitchFamily="34" charset="0"/>
                <a:cs typeface="Arial" panose="020B0604020202020204" pitchFamily="34" charset="0"/>
              </a:rPr>
              <a:t>Identifying, communication</a:t>
            </a:r>
            <a:r>
              <a:rPr lang="en-US" sz="1700" baseline="0" dirty="0" smtClean="0">
                <a:latin typeface="Calibri" panose="020F0502020204030204" pitchFamily="34" charset="0"/>
                <a:ea typeface="Calibri" panose="020F0502020204030204" pitchFamily="34" charset="0"/>
                <a:cs typeface="Arial" panose="020B0604020202020204" pitchFamily="34" charset="0"/>
              </a:rPr>
              <a:t> and cooperation </a:t>
            </a:r>
            <a:r>
              <a:rPr lang="en-US" sz="1700" b="1" baseline="0" dirty="0" smtClean="0">
                <a:latin typeface="Calibri" panose="020F0502020204030204" pitchFamily="34" charset="0"/>
                <a:ea typeface="Calibri" panose="020F0502020204030204" pitchFamily="34" charset="0"/>
                <a:cs typeface="Arial" panose="020B0604020202020204" pitchFamily="34" charset="0"/>
              </a:rPr>
              <a:t>in advance</a:t>
            </a:r>
            <a:r>
              <a:rPr lang="en-US" sz="1700" b="0" baseline="0" dirty="0" smtClean="0">
                <a:latin typeface="Calibri" panose="020F0502020204030204" pitchFamily="34" charset="0"/>
                <a:ea typeface="Calibri" panose="020F0502020204030204" pitchFamily="34" charset="0"/>
                <a:cs typeface="Arial" panose="020B0604020202020204" pitchFamily="34" charset="0"/>
              </a:rPr>
              <a:t> of a crisis</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lnSpc>
                <a:spcPct val="115000"/>
              </a:lnSpc>
              <a:spcAft>
                <a:spcPts val="838"/>
              </a:spcAft>
              <a:buSzPts val="1000"/>
              <a:buFont typeface="Symbol" panose="05050102010706020507" pitchFamily="18" charset="2"/>
              <a:buChar char=""/>
              <a:tabLst>
                <a:tab pos="478734" algn="l"/>
              </a:tabLst>
            </a:pPr>
            <a:r>
              <a:rPr lang="en-US" sz="1300" dirty="0" smtClean="0">
                <a:latin typeface="Calibri" panose="020F0502020204030204" pitchFamily="34" charset="0"/>
                <a:ea typeface="Times New Roman" panose="02020603050405020304" pitchFamily="18" charset="0"/>
                <a:cs typeface="Arial" panose="020B0604020202020204" pitchFamily="34" charset="0"/>
              </a:rPr>
              <a:t>Preparation is ongoing</a:t>
            </a:r>
          </a:p>
          <a:p>
            <a:pPr marL="816251" lvl="1" indent="-359051">
              <a:lnSpc>
                <a:spcPct val="115000"/>
              </a:lnSpc>
              <a:spcAft>
                <a:spcPts val="838"/>
              </a:spcAft>
              <a:buSzPts val="1000"/>
              <a:buFont typeface="Symbol" panose="05050102010706020507" pitchFamily="18" charset="2"/>
              <a:buChar char=""/>
              <a:tabLst>
                <a:tab pos="478734" algn="l"/>
              </a:tabLst>
            </a:pPr>
            <a:r>
              <a:rPr lang="en-US" sz="1700" dirty="0" smtClean="0">
                <a:latin typeface="Calibri" panose="020F0502020204030204" pitchFamily="34" charset="0"/>
                <a:ea typeface="Calibri" panose="020F0502020204030204" pitchFamily="34" charset="0"/>
                <a:cs typeface="Arial" panose="020B0604020202020204" pitchFamily="34" charset="0"/>
              </a:rPr>
              <a:t>You may or</a:t>
            </a:r>
            <a:r>
              <a:rPr lang="en-US" sz="1700" baseline="0" dirty="0" smtClean="0">
                <a:latin typeface="Calibri" panose="020F0502020204030204" pitchFamily="34" charset="0"/>
                <a:ea typeface="Calibri" panose="020F0502020204030204" pitchFamily="34" charset="0"/>
                <a:cs typeface="Arial" panose="020B0604020202020204" pitchFamily="34" charset="0"/>
              </a:rPr>
              <a:t> may not have advanced warning</a:t>
            </a:r>
          </a:p>
          <a:p>
            <a:pPr marL="816251" lvl="1" indent="-359051">
              <a:lnSpc>
                <a:spcPct val="115000"/>
              </a:lnSpc>
              <a:spcAft>
                <a:spcPts val="838"/>
              </a:spcAft>
              <a:buSzPts val="1000"/>
              <a:buFont typeface="Symbol" panose="05050102010706020507" pitchFamily="18" charset="2"/>
              <a:buChar char=""/>
              <a:tabLst>
                <a:tab pos="478734" algn="l"/>
              </a:tabLst>
            </a:pPr>
            <a:r>
              <a:rPr lang="en-US" sz="1700" baseline="0" dirty="0" smtClean="0">
                <a:latin typeface="Calibri" panose="020F0502020204030204" pitchFamily="34" charset="0"/>
                <a:ea typeface="Calibri" panose="020F0502020204030204" pitchFamily="34" charset="0"/>
                <a:cs typeface="Arial" panose="020B0604020202020204" pitchFamily="34" charset="0"/>
              </a:rPr>
              <a:t>Ex. – an active shooter, a weather event, budget crisis</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lnSpc>
                <a:spcPct val="115000"/>
              </a:lnSpc>
              <a:spcAft>
                <a:spcPts val="838"/>
              </a:spcAft>
              <a:buSzPts val="1000"/>
              <a:buFont typeface="Symbol" panose="05050102010706020507" pitchFamily="18" charset="2"/>
              <a:buChar char=""/>
              <a:tabLst>
                <a:tab pos="478734" algn="l"/>
              </a:tabLst>
            </a:pPr>
            <a:r>
              <a:rPr lang="en-US" sz="1300" dirty="0" smtClean="0">
                <a:latin typeface="Calibri" panose="020F0502020204030204" pitchFamily="34" charset="0"/>
                <a:ea typeface="Times New Roman" panose="02020603050405020304" pitchFamily="18" charset="0"/>
                <a:cs typeface="Arial" panose="020B0604020202020204" pitchFamily="34" charset="0"/>
              </a:rPr>
              <a:t>Amount </a:t>
            </a:r>
            <a:r>
              <a:rPr lang="en-US" sz="1300" dirty="0">
                <a:latin typeface="Calibri" panose="020F0502020204030204" pitchFamily="34" charset="0"/>
                <a:ea typeface="Times New Roman" panose="02020603050405020304" pitchFamily="18" charset="0"/>
                <a:cs typeface="Arial" panose="020B0604020202020204" pitchFamily="34" charset="0"/>
              </a:rPr>
              <a:t>of time to operate without full capacity</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FAEB1F2-9C6B-4A71-933C-25900270D844}" type="slidenum">
              <a:rPr lang="en-US" smtClean="0"/>
              <a:t>13</a:t>
            </a:fld>
            <a:endParaRPr lang="en-US" dirty="0"/>
          </a:p>
        </p:txBody>
      </p:sp>
    </p:spTree>
    <p:extLst>
      <p:ext uri="{BB962C8B-B14F-4D97-AF65-F5344CB8AC3E}">
        <p14:creationId xmlns:p14="http://schemas.microsoft.com/office/powerpoint/2010/main" val="2979347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 typeface="Arial" panose="020B0604020202020204" pitchFamily="34" charset="0"/>
              <a:buChar char="•"/>
            </a:pPr>
            <a:r>
              <a:rPr lang="en-US" sz="1300" dirty="0"/>
              <a:t>The courts have a leadership responsibility in the justice environment. </a:t>
            </a:r>
          </a:p>
          <a:p>
            <a:pPr marL="179525" indent="-179525" defTabSz="957468">
              <a:buFont typeface="Arial" panose="020B0604020202020204" pitchFamily="34" charset="0"/>
              <a:buChar char="•"/>
              <a:defRPr/>
            </a:pPr>
            <a:r>
              <a:rPr lang="en-US" baseline="0" dirty="0" smtClean="0"/>
              <a:t>Courts’ mission is the purposes and responsibilities of courts: DOING JUSTICE and ENSURING JUSTICE IS DONE </a:t>
            </a:r>
          </a:p>
          <a:p>
            <a:pPr>
              <a:lnSpc>
                <a:spcPct val="115000"/>
              </a:lnSpc>
              <a:spcAft>
                <a:spcPts val="838"/>
              </a:spcAft>
              <a:buSzPts val="1000"/>
              <a:tabLst>
                <a:tab pos="478734" algn="l"/>
              </a:tabLst>
            </a:pPr>
            <a:endParaRPr lang="en-US" sz="1300" dirty="0">
              <a:latin typeface="Calibri" panose="020F0502020204030204" pitchFamily="34" charset="0"/>
              <a:ea typeface="Times New Roman" panose="02020603050405020304" pitchFamily="18" charset="0"/>
              <a:cs typeface="Arial" panose="020B0604020202020204" pitchFamily="34" charset="0"/>
            </a:endParaRPr>
          </a:p>
          <a:p>
            <a:pPr marL="179525" indent="-179525">
              <a:lnSpc>
                <a:spcPct val="115000"/>
              </a:lnSpc>
              <a:spcAft>
                <a:spcPts val="838"/>
              </a:spcAft>
              <a:buSzPts val="1000"/>
              <a:buFont typeface="Arial" panose="020B0604020202020204" pitchFamily="34" charset="0"/>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Stakeholders in justice</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spcAft>
                <a:spcPts val="838"/>
              </a:spcAft>
              <a:buSzPts val="1000"/>
              <a:buFont typeface="Courier New" panose="02070309020205020404" pitchFamily="49" charset="0"/>
              <a:buChar char="o"/>
              <a:tabLst>
                <a:tab pos="957468" algn="l"/>
              </a:tabLst>
            </a:pPr>
            <a:r>
              <a:rPr lang="en-US" sz="1300" dirty="0">
                <a:latin typeface="Calibri" panose="020F0502020204030204" pitchFamily="34" charset="0"/>
                <a:ea typeface="Times New Roman" panose="02020603050405020304" pitchFamily="18" charset="0"/>
                <a:cs typeface="Arial" panose="020B0604020202020204" pitchFamily="34" charset="0"/>
              </a:rPr>
              <a:t>It is OUR responsibility to build this consensus &amp; plan – it won’t be the prosecutor, Commissioners Court, Defense Bar, etc.</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defTabSz="957468">
              <a:defRPr/>
            </a:pPr>
            <a:endParaRPr lang="en-US" baseline="0" dirty="0" smtClean="0"/>
          </a:p>
        </p:txBody>
      </p:sp>
      <p:sp>
        <p:nvSpPr>
          <p:cNvPr id="4" name="Slide Number Placeholder 3"/>
          <p:cNvSpPr>
            <a:spLocks noGrp="1"/>
          </p:cNvSpPr>
          <p:nvPr>
            <p:ph type="sldNum" sz="quarter" idx="10"/>
          </p:nvPr>
        </p:nvSpPr>
        <p:spPr/>
        <p:txBody>
          <a:bodyPr/>
          <a:lstStyle/>
          <a:p>
            <a:fld id="{8FAEB1F2-9C6B-4A71-933C-25900270D844}" type="slidenum">
              <a:rPr lang="en-US" smtClean="0"/>
              <a:t>14</a:t>
            </a:fld>
            <a:endParaRPr lang="en-US" dirty="0"/>
          </a:p>
        </p:txBody>
      </p:sp>
    </p:spTree>
    <p:extLst>
      <p:ext uri="{BB962C8B-B14F-4D97-AF65-F5344CB8AC3E}">
        <p14:creationId xmlns:p14="http://schemas.microsoft.com/office/powerpoint/2010/main" val="2848709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courts provide</a:t>
            </a:r>
            <a:r>
              <a:rPr lang="en-US" baseline="0" dirty="0" smtClean="0"/>
              <a:t> the bridge to connect them</a:t>
            </a:r>
            <a:endParaRPr lang="en-US" dirty="0"/>
          </a:p>
        </p:txBody>
      </p:sp>
      <p:sp>
        <p:nvSpPr>
          <p:cNvPr id="4" name="Slide Number Placeholder 3"/>
          <p:cNvSpPr>
            <a:spLocks noGrp="1"/>
          </p:cNvSpPr>
          <p:nvPr>
            <p:ph type="sldNum" sz="quarter" idx="10"/>
          </p:nvPr>
        </p:nvSpPr>
        <p:spPr/>
        <p:txBody>
          <a:bodyPr/>
          <a:lstStyle/>
          <a:p>
            <a:fld id="{8FAEB1F2-9C6B-4A71-933C-25900270D844}" type="slidenum">
              <a:rPr lang="en-US" smtClean="0"/>
              <a:t>15</a:t>
            </a:fld>
            <a:endParaRPr lang="en-US" dirty="0"/>
          </a:p>
        </p:txBody>
      </p:sp>
    </p:spTree>
    <p:extLst>
      <p:ext uri="{BB962C8B-B14F-4D97-AF65-F5344CB8AC3E}">
        <p14:creationId xmlns:p14="http://schemas.microsoft.com/office/powerpoint/2010/main" val="3952195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9051" indent="-359051">
              <a:lnSpc>
                <a:spcPct val="115000"/>
              </a:lnSpc>
              <a:buFont typeface="Symbol" panose="05050102010706020507" pitchFamily="18" charset="2"/>
              <a:buChar char=""/>
            </a:pPr>
            <a:r>
              <a:rPr lang="en-US" sz="1300" dirty="0">
                <a:latin typeface="Calibri" panose="020F0502020204030204" pitchFamily="34" charset="0"/>
                <a:ea typeface="Times New Roman" panose="02020603050405020304" pitchFamily="18" charset="0"/>
                <a:cs typeface="Arial" panose="020B0604020202020204" pitchFamily="34" charset="0"/>
              </a:rPr>
              <a:t>Steps</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Build consensus within and around the organization</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Create a Continuity of Operations Plan (COOP)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Monitor and analyze potential threats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Execute the COOP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As part of the COOP, establish an order of succession and communicate it to colleagues (team of leadership judges)</a:t>
            </a:r>
          </a:p>
          <a:p>
            <a:pPr marL="478734" lvl="1">
              <a:lnSpc>
                <a:spcPct val="115000"/>
              </a:lnSpc>
            </a:pP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lnSpc>
                <a:spcPct val="115000"/>
              </a:lnSpc>
              <a:buFont typeface="Symbol" panose="05050102010706020507" pitchFamily="18" charset="2"/>
              <a:buChar char=""/>
            </a:pPr>
            <a:r>
              <a:rPr lang="en-US" sz="1300" dirty="0">
                <a:latin typeface="Calibri" panose="020F0502020204030204" pitchFamily="34" charset="0"/>
                <a:ea typeface="Times New Roman" panose="02020603050405020304" pitchFamily="18" charset="0"/>
                <a:cs typeface="Arial" panose="020B0604020202020204" pitchFamily="34" charset="0"/>
              </a:rPr>
              <a:t>Services – these will be unique to individual jurisdictions and business processes:</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Bond vs. jail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Mental-health procedures</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Maintaining access to emergency civil court orders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Etc.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spcAft>
                <a:spcPts val="838"/>
              </a:spcAft>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Jurisdictional size: might have to collaborate and team up with regional counties and municipalities</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FAEB1F2-9C6B-4A71-933C-25900270D844}" type="slidenum">
              <a:rPr lang="en-US" smtClean="0"/>
              <a:t>16</a:t>
            </a:fld>
            <a:endParaRPr lang="en-US" dirty="0"/>
          </a:p>
        </p:txBody>
      </p:sp>
    </p:spTree>
    <p:extLst>
      <p:ext uri="{BB962C8B-B14F-4D97-AF65-F5344CB8AC3E}">
        <p14:creationId xmlns:p14="http://schemas.microsoft.com/office/powerpoint/2010/main" val="2695284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9051" indent="-359051">
              <a:lnSpc>
                <a:spcPct val="115000"/>
              </a:lnSpc>
              <a:buFont typeface="Symbol" panose="05050102010706020507" pitchFamily="18" charset="2"/>
              <a:buChar char=""/>
            </a:pPr>
            <a:r>
              <a:rPr lang="en-US" sz="1300" dirty="0">
                <a:latin typeface="Calibri" panose="020F0502020204030204" pitchFamily="34" charset="0"/>
                <a:ea typeface="Times New Roman" panose="02020603050405020304" pitchFamily="18" charset="0"/>
                <a:cs typeface="Arial" panose="020B0604020202020204" pitchFamily="34" charset="0"/>
              </a:rPr>
              <a:t>Steps</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Build consensus within and around the organization</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Create a Continuity of Operations Plan (COOP)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Monitor and analyze potential threats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Execute the COOP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As part of the COOP, establish an order of succession and communicate it to colleagues (team of leadership judges)</a:t>
            </a:r>
          </a:p>
          <a:p>
            <a:pPr marL="478734" lvl="1">
              <a:lnSpc>
                <a:spcPct val="115000"/>
              </a:lnSpc>
            </a:pPr>
            <a:endParaRPr lang="en-US" sz="1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FAEB1F2-9C6B-4A71-933C-25900270D844}" type="slidenum">
              <a:rPr lang="en-US" smtClean="0"/>
              <a:t>17</a:t>
            </a:fld>
            <a:endParaRPr lang="en-US" dirty="0"/>
          </a:p>
        </p:txBody>
      </p:sp>
    </p:spTree>
    <p:extLst>
      <p:ext uri="{BB962C8B-B14F-4D97-AF65-F5344CB8AC3E}">
        <p14:creationId xmlns:p14="http://schemas.microsoft.com/office/powerpoint/2010/main" val="2915685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9051" indent="-359051">
              <a:lnSpc>
                <a:spcPct val="115000"/>
              </a:lnSpc>
              <a:buFont typeface="Symbol" panose="05050102010706020507" pitchFamily="18" charset="2"/>
              <a:buChar char=""/>
            </a:pPr>
            <a:r>
              <a:rPr lang="en-US" sz="1300" dirty="0">
                <a:latin typeface="Calibri" panose="020F0502020204030204" pitchFamily="34" charset="0"/>
                <a:ea typeface="Times New Roman" panose="02020603050405020304" pitchFamily="18" charset="0"/>
                <a:cs typeface="Arial" panose="020B0604020202020204" pitchFamily="34" charset="0"/>
              </a:rPr>
              <a:t>Steps</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Build consensus within and around the organization</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Create a Continuity of Operations Plan (COOP)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Monitor and analyze potential threats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Execute the COOP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777943" lvl="1" indent="-299209">
              <a:lnSpc>
                <a:spcPct val="115000"/>
              </a:lnSpc>
              <a:buFont typeface="Courier New" panose="02070309020205020404" pitchFamily="49" charset="0"/>
              <a:buChar char="o"/>
            </a:pPr>
            <a:r>
              <a:rPr lang="en-US" sz="1300" dirty="0">
                <a:latin typeface="Calibri" panose="020F0502020204030204" pitchFamily="34" charset="0"/>
                <a:ea typeface="Times New Roman" panose="02020603050405020304" pitchFamily="18" charset="0"/>
                <a:cs typeface="Arial" panose="020B0604020202020204" pitchFamily="34" charset="0"/>
              </a:rPr>
              <a:t>As part of the COOP, establish an order of succession and communicate it to colleagues (team of leadership judges)</a:t>
            </a:r>
          </a:p>
          <a:p>
            <a:pPr marL="478734" lvl="1">
              <a:lnSpc>
                <a:spcPct val="115000"/>
              </a:lnSpc>
            </a:pPr>
            <a:endParaRPr lang="en-US" sz="1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FAEB1F2-9C6B-4A71-933C-25900270D844}" type="slidenum">
              <a:rPr lang="en-US" smtClean="0"/>
              <a:t>18</a:t>
            </a:fld>
            <a:endParaRPr lang="en-US" dirty="0"/>
          </a:p>
        </p:txBody>
      </p:sp>
    </p:spTree>
    <p:extLst>
      <p:ext uri="{BB962C8B-B14F-4D97-AF65-F5344CB8AC3E}">
        <p14:creationId xmlns:p14="http://schemas.microsoft.com/office/powerpoint/2010/main" val="291568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Let’s Talk about Communication:</a:t>
            </a:r>
            <a:r>
              <a:rPr lang="en-US" b="1" baseline="0" dirty="0" smtClean="0"/>
              <a:t> </a:t>
            </a:r>
            <a:r>
              <a:rPr lang="en-US" b="0" baseline="0" dirty="0" smtClean="0"/>
              <a:t>You need to develop a communication strategy</a:t>
            </a:r>
          </a:p>
          <a:p>
            <a:pPr marL="179525" indent="-179525">
              <a:buFont typeface="Arial" panose="020B0604020202020204" pitchFamily="34" charset="0"/>
              <a:buChar char="•"/>
            </a:pPr>
            <a:endParaRPr lang="en-US" sz="1300" dirty="0"/>
          </a:p>
          <a:p>
            <a:r>
              <a:rPr lang="en-US" sz="1300" dirty="0"/>
              <a:t>*Consider transitioning discussion to the next slide, comparing communication yesteryear with today’s variety and challenges* </a:t>
            </a:r>
          </a:p>
          <a:p>
            <a:pPr marL="179525" indent="-179525">
              <a:buFont typeface="Arial" panose="020B0604020202020204" pitchFamily="34" charset="0"/>
              <a:buChar char="•"/>
            </a:pPr>
            <a:endParaRPr lang="en-US" sz="1300" dirty="0"/>
          </a:p>
          <a:p>
            <a:pPr marL="179525" indent="-179525">
              <a:buFont typeface="Arial" panose="020B0604020202020204" pitchFamily="34" charset="0"/>
              <a:buChar char="•"/>
            </a:pPr>
            <a:r>
              <a:rPr lang="en-US" sz="1300" dirty="0"/>
              <a:t>Create and maintain an emergency contact list. Get other departments and agencies to do the same. Store and distribute a master-list both on paper and electronically. </a:t>
            </a:r>
            <a:endParaRPr lang="en-US" sz="1700" dirty="0"/>
          </a:p>
          <a:p>
            <a:pPr marL="179525" indent="-179525">
              <a:buFont typeface="Arial" panose="020B0604020202020204" pitchFamily="34" charset="0"/>
              <a:buChar char="•"/>
            </a:pPr>
            <a:r>
              <a:rPr lang="en-US" sz="1300" dirty="0"/>
              <a:t>Create and maintain a detailed list of authority for decision-making </a:t>
            </a:r>
            <a:endParaRPr lang="en-US" sz="1700" dirty="0"/>
          </a:p>
          <a:p>
            <a:pPr marL="179525" indent="-179525">
              <a:buFont typeface="Arial" panose="020B0604020202020204" pitchFamily="34" charset="0"/>
              <a:buChar char="•"/>
            </a:pPr>
            <a:r>
              <a:rPr lang="en-US" sz="1300" dirty="0"/>
              <a:t>Create communications strategy for both internal (court staff) and external (public):</a:t>
            </a:r>
            <a:endParaRPr lang="en-US" sz="1700" dirty="0"/>
          </a:p>
          <a:p>
            <a:pPr marL="658259" lvl="1" indent="-179525">
              <a:buFont typeface="Arial" panose="020B0604020202020204" pitchFamily="34" charset="0"/>
              <a:buChar char="•"/>
            </a:pPr>
            <a:r>
              <a:rPr lang="en-US" sz="1300" dirty="0"/>
              <a:t>This is NOT something you want to have to figure out during an emergency, without having planned. There is probably a creative / witty way to illustrate this. </a:t>
            </a:r>
            <a:endParaRPr lang="en-US" sz="1700" dirty="0"/>
          </a:p>
          <a:p>
            <a:pPr marL="658259" lvl="1" indent="-179525">
              <a:buFont typeface="Arial" panose="020B0604020202020204" pitchFamily="34" charset="0"/>
              <a:buChar char="•"/>
            </a:pPr>
            <a:r>
              <a:rPr lang="en-US" sz="1300" dirty="0"/>
              <a:t>Website? Email listserv or distribution group? Facebook? Twitter?</a:t>
            </a:r>
            <a:endParaRPr lang="en-US" sz="1700" dirty="0"/>
          </a:p>
          <a:p>
            <a:pPr marL="658259" lvl="1" indent="-179525">
              <a:buFont typeface="Arial" panose="020B0604020202020204" pitchFamily="34" charset="0"/>
              <a:buChar char="•"/>
            </a:pPr>
            <a:r>
              <a:rPr lang="en-US" sz="1300" dirty="0"/>
              <a:t>Media strategy - press releases, etc. </a:t>
            </a:r>
            <a:endParaRPr lang="en-US" sz="1700" dirty="0"/>
          </a:p>
          <a:p>
            <a:pPr marL="179525" indent="-179525">
              <a:buFont typeface="Arial" panose="020B0604020202020204" pitchFamily="34" charset="0"/>
              <a:buChar char="•"/>
            </a:pPr>
            <a:r>
              <a:rPr lang="en-US" sz="1300" dirty="0"/>
              <a:t>Communication strategy/policy: During monitoring and pre-incident (if applicable) </a:t>
            </a:r>
            <a:endParaRPr lang="en-US" sz="1700" dirty="0"/>
          </a:p>
          <a:p>
            <a:pPr marL="179525" indent="-179525">
              <a:buFont typeface="Arial" panose="020B0604020202020204" pitchFamily="34" charset="0"/>
              <a:buChar char="•"/>
            </a:pPr>
            <a:r>
              <a:rPr lang="en-US" sz="1300" dirty="0"/>
              <a:t>Communication strategy/policy: Post-Incident and Recovery </a:t>
            </a:r>
            <a:endParaRPr lang="en-US" sz="1700" dirty="0"/>
          </a:p>
          <a:p>
            <a:pPr marL="179525" indent="-179525">
              <a:buFont typeface="Arial" panose="020B0604020202020204" pitchFamily="34" charset="0"/>
              <a:buChar char="•"/>
            </a:pPr>
            <a:r>
              <a:rPr lang="en-US" sz="1300" dirty="0"/>
              <a:t>Procedure for developing and authorizing the transmittal of a public notification </a:t>
            </a:r>
            <a:endParaRPr lang="en-US" sz="1700" dirty="0"/>
          </a:p>
          <a:p>
            <a:pPr marL="179525" indent="-179525">
              <a:buFont typeface="Arial" panose="020B0604020202020204" pitchFamily="34" charset="0"/>
              <a:buChar char="•"/>
            </a:pPr>
            <a:r>
              <a:rPr lang="en-US" sz="1300" dirty="0"/>
              <a:t>Who communicates with the public? Over what mediums? Social media?</a:t>
            </a:r>
            <a:endParaRPr lang="en-US" sz="1700" dirty="0"/>
          </a:p>
          <a:p>
            <a:pPr marL="179525" indent="-179525">
              <a:buFont typeface="Arial" panose="020B0604020202020204" pitchFamily="34" charset="0"/>
              <a:buChar char="•"/>
            </a:pPr>
            <a:r>
              <a:rPr lang="en-US" sz="1300" dirty="0"/>
              <a:t>Who communicates with the press? Who </a:t>
            </a:r>
            <a:r>
              <a:rPr lang="en-US" sz="1300" b="1" dirty="0"/>
              <a:t>doesn't</a:t>
            </a:r>
            <a:r>
              <a:rPr lang="en-US" sz="1300" dirty="0"/>
              <a:t> communicate with the press? </a:t>
            </a:r>
            <a:endParaRPr lang="en-US" sz="1700" dirty="0"/>
          </a:p>
          <a:p>
            <a:pPr marL="179525" indent="-179525">
              <a:buFont typeface="Arial" panose="020B0604020202020204" pitchFamily="34" charset="0"/>
              <a:buChar char="•"/>
            </a:pPr>
            <a:r>
              <a:rPr lang="en-US" sz="1300" dirty="0"/>
              <a:t>These things need to be discussed and established before they are necessary to use. </a:t>
            </a:r>
            <a:endParaRPr lang="en-US" sz="1700" dirty="0"/>
          </a:p>
          <a:p>
            <a:pPr marL="179525" indent="-179525">
              <a:buFont typeface="Arial" panose="020B0604020202020204" pitchFamily="34" charset="0"/>
              <a:buChar char="•"/>
            </a:pPr>
            <a:r>
              <a:rPr lang="en-US" sz="1300" dirty="0"/>
              <a:t>The courts are an institution and must strive to demonstrate stability to the greatest extent possible during a crisis. This is the importance of a unified message: the perception that the courts are in sync, collected, stable </a:t>
            </a:r>
            <a:endParaRPr lang="en-US" sz="1700" dirty="0"/>
          </a:p>
          <a:p>
            <a:endParaRPr lang="en-US" b="1" dirty="0" smtClean="0"/>
          </a:p>
        </p:txBody>
      </p:sp>
      <p:sp>
        <p:nvSpPr>
          <p:cNvPr id="4" name="Slide Number Placeholder 3"/>
          <p:cNvSpPr>
            <a:spLocks noGrp="1"/>
          </p:cNvSpPr>
          <p:nvPr>
            <p:ph type="sldNum" sz="quarter" idx="10"/>
          </p:nvPr>
        </p:nvSpPr>
        <p:spPr/>
        <p:txBody>
          <a:bodyPr/>
          <a:lstStyle/>
          <a:p>
            <a:fld id="{8FAEB1F2-9C6B-4A71-933C-25900270D844}" type="slidenum">
              <a:rPr lang="en-US" smtClean="0"/>
              <a:t>19</a:t>
            </a:fld>
            <a:endParaRPr lang="en-US" dirty="0"/>
          </a:p>
        </p:txBody>
      </p:sp>
    </p:spTree>
    <p:extLst>
      <p:ext uri="{BB962C8B-B14F-4D97-AF65-F5344CB8AC3E}">
        <p14:creationId xmlns:p14="http://schemas.microsoft.com/office/powerpoint/2010/main" val="3663031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defTabSz="957468">
              <a:buFont typeface="Arial" panose="020B0604020202020204" pitchFamily="34" charset="0"/>
              <a:buChar char="•"/>
            </a:pPr>
            <a:r>
              <a:rPr lang="en-US" dirty="0" smtClean="0"/>
              <a:t>Crisis</a:t>
            </a:r>
            <a:r>
              <a:rPr lang="en-US" baseline="0" dirty="0" smtClean="0"/>
              <a:t>’ come in all shapes and sizes. Some can be planned for, some cannot. </a:t>
            </a:r>
          </a:p>
          <a:p>
            <a:endParaRPr lang="en-US" dirty="0"/>
          </a:p>
        </p:txBody>
      </p:sp>
      <p:sp>
        <p:nvSpPr>
          <p:cNvPr id="4" name="Slide Number Placeholder 3"/>
          <p:cNvSpPr>
            <a:spLocks noGrp="1"/>
          </p:cNvSpPr>
          <p:nvPr>
            <p:ph type="sldNum" sz="quarter" idx="10"/>
          </p:nvPr>
        </p:nvSpPr>
        <p:spPr/>
        <p:txBody>
          <a:bodyPr/>
          <a:lstStyle/>
          <a:p>
            <a:fld id="{8FAEB1F2-9C6B-4A71-933C-25900270D844}" type="slidenum">
              <a:rPr lang="en-US" smtClean="0"/>
              <a:t>2</a:t>
            </a:fld>
            <a:endParaRPr lang="en-US" dirty="0"/>
          </a:p>
        </p:txBody>
      </p:sp>
    </p:spTree>
    <p:extLst>
      <p:ext uri="{BB962C8B-B14F-4D97-AF65-F5344CB8AC3E}">
        <p14:creationId xmlns:p14="http://schemas.microsoft.com/office/powerpoint/2010/main" val="325953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need t</a:t>
            </a:r>
            <a:r>
              <a:rPr lang="en-US" baseline="0" dirty="0" smtClean="0"/>
              <a:t>o consider all available communication options</a:t>
            </a:r>
            <a:endParaRPr lang="en-US" dirty="0"/>
          </a:p>
        </p:txBody>
      </p:sp>
      <p:sp>
        <p:nvSpPr>
          <p:cNvPr id="4" name="Slide Number Placeholder 3"/>
          <p:cNvSpPr>
            <a:spLocks noGrp="1"/>
          </p:cNvSpPr>
          <p:nvPr>
            <p:ph type="sldNum" sz="quarter" idx="10"/>
          </p:nvPr>
        </p:nvSpPr>
        <p:spPr/>
        <p:txBody>
          <a:bodyPr/>
          <a:lstStyle/>
          <a:p>
            <a:fld id="{8FAEB1F2-9C6B-4A71-933C-25900270D844}" type="slidenum">
              <a:rPr lang="en-US" smtClean="0"/>
              <a:t>20</a:t>
            </a:fld>
            <a:endParaRPr lang="en-US" dirty="0"/>
          </a:p>
        </p:txBody>
      </p:sp>
    </p:spTree>
    <p:extLst>
      <p:ext uri="{BB962C8B-B14F-4D97-AF65-F5344CB8AC3E}">
        <p14:creationId xmlns:p14="http://schemas.microsoft.com/office/powerpoint/2010/main" val="1376507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we’ll</a:t>
            </a:r>
            <a:r>
              <a:rPr lang="en-US" baseline="0" dirty="0" smtClean="0"/>
              <a:t> talk about one of the worst Houston / Harris County disasters to strike in decades: Tropical Storm Allison</a:t>
            </a:r>
            <a:endParaRPr lang="en-US" dirty="0" smtClean="0"/>
          </a:p>
          <a:p>
            <a:endParaRPr lang="en-US" dirty="0" smtClean="0"/>
          </a:p>
          <a:p>
            <a:r>
              <a:rPr lang="en-US" dirty="0" smtClean="0"/>
              <a:t>Tropical Storm Allison statistics:</a:t>
            </a:r>
            <a:r>
              <a:rPr lang="en-US" baseline="0" dirty="0" smtClean="0"/>
              <a:t> </a:t>
            </a:r>
          </a:p>
          <a:p>
            <a:pPr marL="179525" indent="-179525">
              <a:buFont typeface="Arial" panose="020B0604020202020204" pitchFamily="34" charset="0"/>
              <a:buChar char="•"/>
            </a:pPr>
            <a:r>
              <a:rPr lang="en-US" baseline="0" dirty="0" smtClean="0"/>
              <a:t>More than 70,000 homes were flooded, almost 3,000 of which were completely destroyed </a:t>
            </a:r>
          </a:p>
          <a:p>
            <a:pPr marL="179525" indent="-179525">
              <a:buFont typeface="Arial" panose="020B0604020202020204" pitchFamily="34" charset="0"/>
              <a:buChar char="•"/>
            </a:pPr>
            <a:r>
              <a:rPr lang="en-US" baseline="0" dirty="0" smtClean="0"/>
              <a:t>3 people died in Houston, 23 in Texas </a:t>
            </a:r>
          </a:p>
          <a:p>
            <a:pPr marL="179525" indent="-179525">
              <a:buFont typeface="Arial" panose="020B0604020202020204" pitchFamily="34" charset="0"/>
              <a:buChar char="•"/>
            </a:pPr>
            <a:r>
              <a:rPr lang="en-US" baseline="0" dirty="0" smtClean="0"/>
              <a:t>$9 billion in 2001, adjusted for inflation is over $12 billion today</a:t>
            </a:r>
          </a:p>
          <a:p>
            <a:pPr marL="179525" indent="-179525">
              <a:buFont typeface="Arial" panose="020B0604020202020204" pitchFamily="34" charset="0"/>
              <a:buChar char="•"/>
            </a:pPr>
            <a:r>
              <a:rPr lang="en-US" baseline="0" dirty="0" smtClean="0"/>
              <a:t>Criminal Courthouse, which had opened less than 2 years prior, had to be evacuated and remained closed for more than a full year</a:t>
            </a:r>
          </a:p>
          <a:p>
            <a:pPr marL="179525" indent="-179525">
              <a:buFont typeface="Arial" panose="020B0604020202020204" pitchFamily="34" charset="0"/>
              <a:buChar char="•"/>
            </a:pPr>
            <a:endParaRPr lang="en-US" baseline="0" dirty="0" smtClean="0"/>
          </a:p>
          <a:p>
            <a:r>
              <a:rPr lang="en-US" baseline="0" dirty="0" smtClean="0"/>
              <a:t>The year was 2001 – challenges were different: </a:t>
            </a:r>
          </a:p>
          <a:p>
            <a:pPr marL="179525" indent="-179525">
              <a:buFont typeface="Arial" panose="020B0604020202020204" pitchFamily="34" charset="0"/>
              <a:buChar char="•"/>
            </a:pPr>
            <a:r>
              <a:rPr lang="en-US" baseline="0" dirty="0" smtClean="0"/>
              <a:t>Land lines were ubiquitous. Now, many people don’t even have one. </a:t>
            </a:r>
          </a:p>
          <a:p>
            <a:pPr marL="179525" indent="-179525">
              <a:buFont typeface="Arial" panose="020B0604020202020204" pitchFamily="34" charset="0"/>
              <a:buChar char="•"/>
            </a:pPr>
            <a:r>
              <a:rPr lang="en-US" baseline="0" dirty="0" smtClean="0"/>
              <a:t>VERY few cellphones; mainly pagers and land lines </a:t>
            </a:r>
          </a:p>
          <a:p>
            <a:pPr marL="179525" indent="-179525">
              <a:buFont typeface="Arial" panose="020B0604020202020204" pitchFamily="34" charset="0"/>
              <a:buChar char="•"/>
            </a:pPr>
            <a:r>
              <a:rPr lang="en-US" baseline="0" dirty="0" smtClean="0"/>
              <a:t>Since then: added countless ways to communicate: cellphones, text messages, email, social media, alternative messaging platforms.</a:t>
            </a:r>
          </a:p>
          <a:p>
            <a:pPr marL="658259" lvl="1" indent="-179525">
              <a:buFont typeface="Arial" panose="020B0604020202020204" pitchFamily="34" charset="0"/>
              <a:buChar char="•"/>
            </a:pPr>
            <a:r>
              <a:rPr lang="en-US" baseline="0" dirty="0" smtClean="0"/>
              <a:t>While beneficial in some ways, this also complicates communication in other ways. Need to plan around this. </a:t>
            </a:r>
          </a:p>
          <a:p>
            <a:pPr marL="658259" lvl="1" indent="-179525">
              <a:buFont typeface="Arial" panose="020B0604020202020204" pitchFamily="34" charset="0"/>
              <a:buChar char="•"/>
            </a:pPr>
            <a:r>
              <a:rPr lang="en-US" baseline="0" dirty="0" smtClean="0"/>
              <a:t>Example: during a recent crisis (Memorial Day Flood 2015), Ed emailed Judge Harris, who copied/pasted SMS to the rest of the judges </a:t>
            </a:r>
          </a:p>
          <a:p>
            <a:pPr marL="658259" lvl="1" indent="-179525">
              <a:buFont typeface="Arial" panose="020B0604020202020204" pitchFamily="34" charset="0"/>
              <a:buChar char="•"/>
            </a:pPr>
            <a:endParaRPr lang="en-US" baseline="0" dirty="0" smtClean="0"/>
          </a:p>
          <a:p>
            <a:endParaRPr lang="en-US" baseline="0" dirty="0" smtClean="0"/>
          </a:p>
          <a:p>
            <a:pPr marL="179525" indent="-179525">
              <a:buFont typeface="Arial" panose="020B0604020202020204" pitchFamily="34" charset="0"/>
              <a:buChar char="•"/>
            </a:pPr>
            <a:endParaRPr lang="en-US" baseline="0" dirty="0" smtClean="0"/>
          </a:p>
          <a:p>
            <a:endParaRPr lang="en-US" dirty="0" smtClean="0"/>
          </a:p>
          <a:p>
            <a:pPr marL="179525" indent="-17952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FAEB1F2-9C6B-4A71-933C-25900270D844}" type="slidenum">
              <a:rPr lang="en-US" smtClean="0"/>
              <a:t>21</a:t>
            </a:fld>
            <a:endParaRPr lang="en-US" dirty="0"/>
          </a:p>
        </p:txBody>
      </p:sp>
    </p:spTree>
    <p:extLst>
      <p:ext uri="{BB962C8B-B14F-4D97-AF65-F5344CB8AC3E}">
        <p14:creationId xmlns:p14="http://schemas.microsoft.com/office/powerpoint/2010/main" val="2342552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Needs identified during the event</a:t>
            </a:r>
          </a:p>
          <a:p>
            <a:pPr marL="171450" indent="-171450">
              <a:buFont typeface="Arial" panose="020B0604020202020204" pitchFamily="34" charset="0"/>
              <a:buChar char="•"/>
            </a:pPr>
            <a:r>
              <a:rPr lang="en-US" baseline="0" dirty="0" smtClean="0"/>
              <a:t>These changes were made </a:t>
            </a:r>
            <a:r>
              <a:rPr lang="en-US" b="0" i="1" baseline="0" dirty="0" smtClean="0"/>
              <a:t>just in time </a:t>
            </a:r>
            <a:r>
              <a:rPr lang="en-US" b="0" baseline="0" dirty="0" smtClean="0"/>
              <a:t>for the tax day flood in 2016</a:t>
            </a:r>
            <a:endParaRPr lang="en-US" baseline="0" dirty="0" smtClean="0"/>
          </a:p>
        </p:txBody>
      </p:sp>
      <p:sp>
        <p:nvSpPr>
          <p:cNvPr id="4" name="Slide Number Placeholder 3"/>
          <p:cNvSpPr>
            <a:spLocks noGrp="1"/>
          </p:cNvSpPr>
          <p:nvPr>
            <p:ph type="sldNum" sz="quarter" idx="10"/>
          </p:nvPr>
        </p:nvSpPr>
        <p:spPr/>
        <p:txBody>
          <a:bodyPr/>
          <a:lstStyle/>
          <a:p>
            <a:fld id="{F13754A3-7DB7-4BF3-9F5D-527CA5CBDB51}" type="slidenum">
              <a:rPr lang="en-US" smtClean="0"/>
              <a:t>22</a:t>
            </a:fld>
            <a:endParaRPr lang="en-US" dirty="0"/>
          </a:p>
        </p:txBody>
      </p:sp>
    </p:spTree>
    <p:extLst>
      <p:ext uri="{BB962C8B-B14F-4D97-AF65-F5344CB8AC3E}">
        <p14:creationId xmlns:p14="http://schemas.microsoft.com/office/powerpoint/2010/main" val="1293339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Calibri" panose="020F0502020204030204" pitchFamily="34" charset="0"/>
                <a:ea typeface="Times New Roman" panose="02020603050405020304" pitchFamily="18" charset="0"/>
                <a:cs typeface="Arial" panose="020B0604020202020204" pitchFamily="34" charset="0"/>
              </a:rPr>
              <a:t>Storm Impact on Houston</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SzPts val="1000"/>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Monday May 25th, 2015. Unpredictable - a storm rolled into Houston from the west, at about 8pm - by midnight it had dumped an incredible amount of water. By midnight, 911 was no longer able to respond to calls.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SzPts val="1000"/>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Tuesday morning, Houston woke up to disastrous flooding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SzPts val="1000"/>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A total of 3,015 homes were flooded</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SzPts val="1000"/>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More than 3,500 multi-family units were flooded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SzPts val="1000"/>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8 people died in the storm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SzPts val="1000"/>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4th worst flood in Houston history in terms of homes flooded</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189776" indent="-189776">
              <a:buFont typeface="Arial" panose="020B0604020202020204" pitchFamily="34" charset="0"/>
              <a:buChar char="•"/>
            </a:pPr>
            <a:endParaRPr lang="en-US" baseline="0" dirty="0" smtClean="0"/>
          </a:p>
          <a:p>
            <a:pPr defTabSz="957468">
              <a:defRPr/>
            </a:pPr>
            <a:r>
              <a:rPr lang="en-US" sz="1300" dirty="0"/>
              <a:t>Harris County Courts – Continuity of Operations</a:t>
            </a:r>
          </a:p>
          <a:p>
            <a:pPr defTabSz="957468">
              <a:defRPr/>
            </a:pPr>
            <a:endParaRPr lang="en-US" sz="1300" dirty="0"/>
          </a:p>
          <a:p>
            <a:pPr marL="359051" indent="-359051">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Memorial Day - Monday, May 25, 2015 - a massive rain storm arrived </a:t>
            </a:r>
            <a:r>
              <a:rPr lang="en-US" sz="1300" dirty="0">
                <a:solidFill>
                  <a:srgbClr val="2D4FC9"/>
                </a:solidFill>
                <a:latin typeface="Calibri" panose="020F0502020204030204" pitchFamily="34" charset="0"/>
                <a:ea typeface="Times New Roman" panose="02020603050405020304" pitchFamily="18" charset="0"/>
                <a:cs typeface="Arial" panose="020B0604020202020204" pitchFamily="34" charset="0"/>
              </a:rPr>
              <a:t>late during the night after a holiday</a:t>
            </a:r>
            <a:r>
              <a:rPr lang="en-US" sz="1300" dirty="0">
                <a:latin typeface="Calibri" panose="020F0502020204030204" pitchFamily="34" charset="0"/>
                <a:ea typeface="Times New Roman" panose="02020603050405020304" pitchFamily="18" charset="0"/>
                <a:cs typeface="Arial" panose="020B0604020202020204" pitchFamily="34" charset="0"/>
              </a:rPr>
              <a:t>, continued into Tuesday morning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Tuesday morning: the greater Houston area had sustained massive flooding and enormous damage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All Harris County Courthouses were closed on Tuesday - the Criminal Justice Center was closed to the public on Wednesday as well.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Per the Harris County Courts' Continuity of Operations Plan, 24/7 magistration continued uninterrupted, all bond cases were automatically reset, and we quickly organized a centralized jail docket for misdemeanor defendants, some of whom had already been in jail over a holiday weekend.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Also per the COOP, the Juvenile Justice Center building was a primary (first choice) DR physical location for this exact kind of scenario (one in which the CJC is inoperable)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Staging of jail detainees: it was determined on the fly, that the Sheriff's Office would need to use another nearby building, the Jury Assembly Plaza to stage female detainees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2 (of our 15 </a:t>
            </a:r>
            <a:r>
              <a:rPr lang="en-US" sz="800" i="1" dirty="0">
                <a:latin typeface="Calibri" panose="020F0502020204030204" pitchFamily="34" charset="0"/>
                <a:ea typeface="Times New Roman" panose="02020603050405020304" pitchFamily="18" charset="0"/>
                <a:cs typeface="Arial" panose="020B0604020202020204" pitchFamily="34" charset="0"/>
              </a:rPr>
              <a:t>at the time</a:t>
            </a:r>
            <a:r>
              <a:rPr lang="en-US" sz="1300" dirty="0">
                <a:latin typeface="Calibri" panose="020F0502020204030204" pitchFamily="34" charset="0"/>
                <a:ea typeface="Times New Roman" panose="02020603050405020304" pitchFamily="18" charset="0"/>
                <a:cs typeface="Arial" panose="020B0604020202020204" pitchFamily="34" charset="0"/>
              </a:rPr>
              <a:t>) Criminal Court judges presided over dockets all day Wednesday, with a third judge at a different location (Jury Assembly Plaza) with female detainees</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During the event we “learned” the need for a large staging area for defendants, and a place for defense counsel and defendant to consult (w/ and without ADA’s) before being sent to the courtroom. This need was later added to the COOP during a review process after the event.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Must have a variety of locations to move people to – both short term and longer term relocation plans if possible </a:t>
            </a:r>
          </a:p>
          <a:p>
            <a:pPr marL="359051" indent="-359051">
              <a:buFont typeface="Symbol" panose="05050102010706020507" pitchFamily="18" charset="2"/>
              <a:buChar char=""/>
              <a:tabLst>
                <a:tab pos="478734" algn="l"/>
              </a:tabLst>
            </a:pPr>
            <a:endParaRPr lang="en-US" sz="1300" dirty="0">
              <a:latin typeface="Calibri" panose="020F0502020204030204" pitchFamily="34" charset="0"/>
              <a:ea typeface="Calibri" panose="020F0502020204030204" pitchFamily="34" charset="0"/>
              <a:cs typeface="Arial" panose="020B0604020202020204" pitchFamily="34" charset="0"/>
            </a:endParaRPr>
          </a:p>
          <a:p>
            <a:r>
              <a:rPr lang="en-US" sz="1300" dirty="0">
                <a:latin typeface="Calibri" panose="020F0502020204030204" pitchFamily="34" charset="0"/>
                <a:ea typeface="Times New Roman" panose="02020603050405020304" pitchFamily="18" charset="0"/>
                <a:cs typeface="Arial" panose="020B0604020202020204" pitchFamily="34" charset="0"/>
              </a:rPr>
              <a:t>High-Level Recap of COOP Situation</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A COOP plan had already been established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Cross-departmental COOP roles had already been discussed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Cross-departmental contact list was up to date</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Enormously beneficial: The DA, District Clerk, and courts had pre-staged equipment, forms, and key documents as part of COOP planning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59051" indent="-359051">
              <a:buFont typeface="Symbol" panose="05050102010706020507" pitchFamily="18" charset="2"/>
              <a:buChar char=""/>
              <a:tabLst>
                <a:tab pos="478734" algn="l"/>
              </a:tabLst>
            </a:pPr>
            <a:r>
              <a:rPr lang="en-US" sz="1300" dirty="0">
                <a:latin typeface="Calibri" panose="020F0502020204030204" pitchFamily="34" charset="0"/>
                <a:ea typeface="Times New Roman" panose="02020603050405020304" pitchFamily="18" charset="0"/>
                <a:cs typeface="Arial" panose="020B0604020202020204" pitchFamily="34" charset="0"/>
              </a:rPr>
              <a:t>Harris County was reasonably prepared, but there was still a need to improvise and leverage existing strategic partnerships – not only among other departments, but also the executive leadership team: presiding judge and court administrator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38"/>
              </a:spcAft>
              <a:tabLst>
                <a:tab pos="478734" algn="l"/>
              </a:tabLst>
            </a:pP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defTabSz="957468">
              <a:defRPr/>
            </a:pPr>
            <a:endParaRPr lang="en-US" sz="1300" dirty="0"/>
          </a:p>
          <a:p>
            <a:pPr defTabSz="957468">
              <a:defRPr/>
            </a:pPr>
            <a:endParaRPr lang="en-US" sz="1300" dirty="0"/>
          </a:p>
          <a:p>
            <a:pPr defTabSz="957468">
              <a:defRPr/>
            </a:pPr>
            <a:endParaRPr lang="en-US" sz="1300" dirty="0"/>
          </a:p>
        </p:txBody>
      </p:sp>
      <p:sp>
        <p:nvSpPr>
          <p:cNvPr id="4" name="Slide Number Placeholder 3"/>
          <p:cNvSpPr>
            <a:spLocks noGrp="1"/>
          </p:cNvSpPr>
          <p:nvPr>
            <p:ph type="sldNum" sz="quarter" idx="10"/>
          </p:nvPr>
        </p:nvSpPr>
        <p:spPr/>
        <p:txBody>
          <a:bodyPr/>
          <a:lstStyle/>
          <a:p>
            <a:fld id="{8FAEB1F2-9C6B-4A71-933C-25900270D844}" type="slidenum">
              <a:rPr lang="en-US" smtClean="0"/>
              <a:t>23</a:t>
            </a:fld>
            <a:endParaRPr lang="en-US" dirty="0"/>
          </a:p>
        </p:txBody>
      </p:sp>
    </p:spTree>
    <p:extLst>
      <p:ext uri="{BB962C8B-B14F-4D97-AF65-F5344CB8AC3E}">
        <p14:creationId xmlns:p14="http://schemas.microsoft.com/office/powerpoint/2010/main" val="1948297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dirty="0" smtClean="0"/>
              <a:t>To</a:t>
            </a:r>
            <a:r>
              <a:rPr lang="en-US" baseline="0" dirty="0" smtClean="0"/>
              <a:t> contrast Tropical Storm Allison in 2001, we’ll talk about our most recent unplanned disaster recovery operation: Memorial Day Flood (2015) </a:t>
            </a:r>
          </a:p>
          <a:p>
            <a:endParaRPr lang="en-US" baseline="0" dirty="0" smtClean="0"/>
          </a:p>
          <a:p>
            <a:pPr marL="189776" indent="-189776">
              <a:buFont typeface="Arial" panose="020B0604020202020204" pitchFamily="34" charset="0"/>
              <a:buChar char="•"/>
            </a:pPr>
            <a:r>
              <a:rPr lang="en-US" dirty="0" smtClean="0"/>
              <a:t>County Criminal Courts</a:t>
            </a:r>
          </a:p>
          <a:p>
            <a:pPr marL="189776" indent="-189776">
              <a:buFont typeface="Arial" panose="020B0604020202020204" pitchFamily="34" charset="0"/>
              <a:buChar char="•"/>
            </a:pPr>
            <a:r>
              <a:rPr lang="en-US" dirty="0" smtClean="0"/>
              <a:t>Sheriff </a:t>
            </a:r>
          </a:p>
          <a:p>
            <a:pPr marL="189776" indent="-189776">
              <a:buFont typeface="Arial" panose="020B0604020202020204" pitchFamily="34" charset="0"/>
              <a:buChar char="•"/>
            </a:pPr>
            <a:r>
              <a:rPr lang="en-US" dirty="0" smtClean="0"/>
              <a:t>District</a:t>
            </a:r>
            <a:r>
              <a:rPr lang="en-US" baseline="0" dirty="0" smtClean="0"/>
              <a:t> Attorney </a:t>
            </a:r>
          </a:p>
          <a:p>
            <a:pPr marL="189776" indent="-189776">
              <a:buFont typeface="Arial" panose="020B0604020202020204" pitchFamily="34" charset="0"/>
              <a:buChar char="•"/>
            </a:pPr>
            <a:r>
              <a:rPr lang="en-US" baseline="0" dirty="0" smtClean="0"/>
              <a:t>District Clerk</a:t>
            </a:r>
          </a:p>
          <a:p>
            <a:pPr marL="189776" indent="-189776">
              <a:buFont typeface="Arial" panose="020B0604020202020204" pitchFamily="34" charset="0"/>
              <a:buChar char="•"/>
            </a:pPr>
            <a:r>
              <a:rPr lang="en-US" baseline="0" dirty="0" smtClean="0"/>
              <a:t>Constable Pct. 1</a:t>
            </a:r>
          </a:p>
          <a:p>
            <a:pPr marL="189776" indent="-189776">
              <a:buFont typeface="Arial" panose="020B0604020202020204" pitchFamily="34" charset="0"/>
              <a:buChar char="•"/>
            </a:pPr>
            <a:r>
              <a:rPr lang="en-US" baseline="0" dirty="0" smtClean="0"/>
              <a:t>Pre-Trial Services</a:t>
            </a:r>
          </a:p>
          <a:p>
            <a:pPr marL="189776" indent="-189776">
              <a:buFont typeface="Arial" panose="020B0604020202020204" pitchFamily="34" charset="0"/>
              <a:buChar char="•"/>
            </a:pPr>
            <a:r>
              <a:rPr lang="en-US" baseline="0" dirty="0" smtClean="0"/>
              <a:t>Adult Probation (CSCD)</a:t>
            </a:r>
          </a:p>
          <a:p>
            <a:pPr marL="189776" indent="-189776">
              <a:buFont typeface="Arial" panose="020B0604020202020204" pitchFamily="34" charset="0"/>
              <a:buChar char="•"/>
            </a:pPr>
            <a:r>
              <a:rPr lang="en-US" baseline="0" dirty="0" smtClean="0"/>
              <a:t>Public Defender’s Office</a:t>
            </a:r>
          </a:p>
          <a:p>
            <a:pPr marL="189776" indent="-189776">
              <a:buFont typeface="Arial" panose="020B0604020202020204" pitchFamily="34" charset="0"/>
              <a:buChar char="•"/>
            </a:pPr>
            <a:r>
              <a:rPr lang="en-US" baseline="0" dirty="0" smtClean="0"/>
              <a:t>Court Appointed Defense Counsel</a:t>
            </a:r>
          </a:p>
          <a:p>
            <a:pPr marL="189776" indent="-189776">
              <a:buFont typeface="Arial" panose="020B0604020202020204" pitchFamily="34" charset="0"/>
              <a:buChar char="•"/>
            </a:pPr>
            <a:r>
              <a:rPr lang="en-US" baseline="0" dirty="0" smtClean="0"/>
              <a:t>Facilities and Property Management – game changer: FPM made tunnels available for transporting detainees </a:t>
            </a:r>
            <a:endParaRPr lang="en-US" dirty="0" smtClean="0"/>
          </a:p>
          <a:p>
            <a:endParaRPr lang="en-US" dirty="0"/>
          </a:p>
        </p:txBody>
      </p:sp>
      <p:sp>
        <p:nvSpPr>
          <p:cNvPr id="4" name="Slide Number Placeholder 3"/>
          <p:cNvSpPr>
            <a:spLocks noGrp="1"/>
          </p:cNvSpPr>
          <p:nvPr>
            <p:ph type="sldNum" sz="quarter" idx="10"/>
          </p:nvPr>
        </p:nvSpPr>
        <p:spPr/>
        <p:txBody>
          <a:bodyPr/>
          <a:lstStyle/>
          <a:p>
            <a:fld id="{F13754A3-7DB7-4BF3-9F5D-527CA5CBDB51}" type="slidenum">
              <a:rPr lang="en-US" smtClean="0"/>
              <a:t>24</a:t>
            </a:fld>
            <a:endParaRPr lang="en-US" dirty="0"/>
          </a:p>
        </p:txBody>
      </p:sp>
    </p:spTree>
    <p:extLst>
      <p:ext uri="{BB962C8B-B14F-4D97-AF65-F5344CB8AC3E}">
        <p14:creationId xmlns:p14="http://schemas.microsoft.com/office/powerpoint/2010/main" val="2798995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38"/>
              </a:spcAft>
            </a:pPr>
            <a:r>
              <a:rPr lang="en-US" sz="1300" b="1" dirty="0">
                <a:latin typeface="Calibri" panose="020F0502020204030204" pitchFamily="34" charset="0"/>
                <a:ea typeface="Times New Roman" panose="02020603050405020304" pitchFamily="18" charset="0"/>
                <a:cs typeface="Arial" panose="020B0604020202020204" pitchFamily="34" charset="0"/>
              </a:rPr>
              <a:t>Leadership Support Starts at the Top</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38"/>
              </a:spcAft>
            </a:pPr>
            <a:r>
              <a:rPr lang="en-US" sz="1300" dirty="0">
                <a:latin typeface="Calibri" panose="020F0502020204030204" pitchFamily="34" charset="0"/>
                <a:ea typeface="Times New Roman" panose="02020603050405020304" pitchFamily="18" charset="0"/>
                <a:cs typeface="Arial" panose="020B0604020202020204" pitchFamily="34" charset="0"/>
              </a:rPr>
              <a:t>“Leadership support starts at the top. For local courts, this means that the presiding or chief judge underscores the value and importance of emergency planning and encourages the involvement of all judges and court staff through written and oral communications and by committing staff and other resources to the planning process.”</a:t>
            </a:r>
          </a:p>
          <a:p>
            <a:endParaRPr lang="en-US" dirty="0"/>
          </a:p>
        </p:txBody>
      </p:sp>
      <p:sp>
        <p:nvSpPr>
          <p:cNvPr id="4" name="Slide Number Placeholder 3"/>
          <p:cNvSpPr>
            <a:spLocks noGrp="1"/>
          </p:cNvSpPr>
          <p:nvPr>
            <p:ph type="sldNum" sz="quarter" idx="10"/>
          </p:nvPr>
        </p:nvSpPr>
        <p:spPr/>
        <p:txBody>
          <a:bodyPr/>
          <a:lstStyle/>
          <a:p>
            <a:fld id="{8FAEB1F2-9C6B-4A71-933C-25900270D844}" type="slidenum">
              <a:rPr lang="en-US" smtClean="0"/>
              <a:t>25</a:t>
            </a:fld>
            <a:endParaRPr lang="en-US" dirty="0"/>
          </a:p>
        </p:txBody>
      </p:sp>
    </p:spTree>
    <p:extLst>
      <p:ext uri="{BB962C8B-B14F-4D97-AF65-F5344CB8AC3E}">
        <p14:creationId xmlns:p14="http://schemas.microsoft.com/office/powerpoint/2010/main" val="8432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lnSpc>
                <a:spcPct val="115000"/>
              </a:lnSpc>
              <a:spcAft>
                <a:spcPts val="838"/>
              </a:spcAft>
            </a:pPr>
            <a:r>
              <a:rPr lang="en-US" sz="1300" b="1" dirty="0">
                <a:solidFill>
                  <a:prstClr val="black"/>
                </a:solidFill>
                <a:latin typeface="Calibri" panose="020F0502020204030204" pitchFamily="34" charset="0"/>
                <a:ea typeface="Times New Roman" panose="02020603050405020304" pitchFamily="18" charset="0"/>
                <a:cs typeface="Arial" panose="020B0604020202020204" pitchFamily="34" charset="0"/>
              </a:rPr>
              <a:t>Everything will be OK</a:t>
            </a:r>
            <a:endParaRPr lang="en-US" sz="17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59051" indent="-359051" defTabSz="957468">
              <a:lnSpc>
                <a:spcPct val="115000"/>
              </a:lnSpc>
              <a:spcAft>
                <a:spcPts val="838"/>
              </a:spcAft>
              <a:buFont typeface="Symbol" panose="05050102010706020507" pitchFamily="18" charset="2"/>
              <a:buChar char=""/>
            </a:pPr>
            <a:r>
              <a:rPr lang="en-US" sz="1300" dirty="0">
                <a:solidFill>
                  <a:prstClr val="black"/>
                </a:solidFill>
                <a:latin typeface="Calibri" panose="020F0502020204030204" pitchFamily="34" charset="0"/>
                <a:ea typeface="Times New Roman" panose="02020603050405020304" pitchFamily="18" charset="0"/>
                <a:cs typeface="Arial" panose="020B0604020202020204" pitchFamily="34" charset="0"/>
              </a:rPr>
              <a:t>When you’ve begun relationship building, and you have a COOP in progress or produced, everything will be OK.</a:t>
            </a:r>
            <a:endParaRPr lang="en-US" sz="17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FAEB1F2-9C6B-4A71-933C-25900270D844}" type="slidenum">
              <a:rPr lang="en-US" smtClean="0"/>
              <a:t>26</a:t>
            </a:fld>
            <a:endParaRPr lang="en-US" dirty="0"/>
          </a:p>
        </p:txBody>
      </p:sp>
    </p:spTree>
    <p:extLst>
      <p:ext uri="{BB962C8B-B14F-4D97-AF65-F5344CB8AC3E}">
        <p14:creationId xmlns:p14="http://schemas.microsoft.com/office/powerpoint/2010/main" val="112223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AEB1F2-9C6B-4A71-933C-25900270D844}" type="slidenum">
              <a:rPr lang="en-US" smtClean="0"/>
              <a:t>3</a:t>
            </a:fld>
            <a:endParaRPr lang="en-US" dirty="0"/>
          </a:p>
        </p:txBody>
      </p:sp>
    </p:spTree>
    <p:extLst>
      <p:ext uri="{BB962C8B-B14F-4D97-AF65-F5344CB8AC3E}">
        <p14:creationId xmlns:p14="http://schemas.microsoft.com/office/powerpoint/2010/main" val="3234964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AEB1F2-9C6B-4A71-933C-25900270D844}" type="slidenum">
              <a:rPr lang="en-US" smtClean="0"/>
              <a:t>4</a:t>
            </a:fld>
            <a:endParaRPr lang="en-US" dirty="0"/>
          </a:p>
        </p:txBody>
      </p:sp>
    </p:spTree>
    <p:extLst>
      <p:ext uri="{BB962C8B-B14F-4D97-AF65-F5344CB8AC3E}">
        <p14:creationId xmlns:p14="http://schemas.microsoft.com/office/powerpoint/2010/main" val="2620964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AEB1F2-9C6B-4A71-933C-25900270D844}" type="slidenum">
              <a:rPr lang="en-US" smtClean="0"/>
              <a:t>5</a:t>
            </a:fld>
            <a:endParaRPr lang="en-US" dirty="0"/>
          </a:p>
        </p:txBody>
      </p:sp>
    </p:spTree>
    <p:extLst>
      <p:ext uri="{BB962C8B-B14F-4D97-AF65-F5344CB8AC3E}">
        <p14:creationId xmlns:p14="http://schemas.microsoft.com/office/powerpoint/2010/main" val="797055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AEB1F2-9C6B-4A71-933C-25900270D844}" type="slidenum">
              <a:rPr lang="en-US" smtClean="0"/>
              <a:t>6</a:t>
            </a:fld>
            <a:endParaRPr lang="en-US" dirty="0"/>
          </a:p>
        </p:txBody>
      </p:sp>
    </p:spTree>
    <p:extLst>
      <p:ext uri="{BB962C8B-B14F-4D97-AF65-F5344CB8AC3E}">
        <p14:creationId xmlns:p14="http://schemas.microsoft.com/office/powerpoint/2010/main" val="3896133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AEB1F2-9C6B-4A71-933C-25900270D844}" type="slidenum">
              <a:rPr lang="en-US" smtClean="0"/>
              <a:t>7</a:t>
            </a:fld>
            <a:endParaRPr lang="en-US" dirty="0"/>
          </a:p>
        </p:txBody>
      </p:sp>
    </p:spTree>
    <p:extLst>
      <p:ext uri="{BB962C8B-B14F-4D97-AF65-F5344CB8AC3E}">
        <p14:creationId xmlns:p14="http://schemas.microsoft.com/office/powerpoint/2010/main" val="569277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AEB1F2-9C6B-4A71-933C-25900270D844}" type="slidenum">
              <a:rPr lang="en-US" smtClean="0"/>
              <a:t>8</a:t>
            </a:fld>
            <a:endParaRPr lang="en-US" dirty="0"/>
          </a:p>
        </p:txBody>
      </p:sp>
    </p:spTree>
    <p:extLst>
      <p:ext uri="{BB962C8B-B14F-4D97-AF65-F5344CB8AC3E}">
        <p14:creationId xmlns:p14="http://schemas.microsoft.com/office/powerpoint/2010/main" val="3030318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 typeface="Arial" panose="020B0604020202020204" pitchFamily="34" charset="0"/>
              <a:buChar char="•"/>
            </a:pPr>
            <a:r>
              <a:rPr lang="en-US" baseline="0" dirty="0" smtClean="0"/>
              <a:t>A “crisis” doesn’t necessarily mean huge catastrophe – Continuity of Operations planning is “contingency” planning. Even for small events that cause a building or resources to be temporarily unavailable. </a:t>
            </a:r>
          </a:p>
          <a:p>
            <a:pPr marL="179525" indent="-179525">
              <a:buFont typeface="Arial" panose="020B0604020202020204" pitchFamily="34" charset="0"/>
              <a:buChar char="•"/>
            </a:pPr>
            <a:r>
              <a:rPr lang="en-US" sz="1300" dirty="0"/>
              <a:t>It is easy to fall into the trap of calling this “disaster” or “crisis” planning, but this is really “continuity” planning. While interruption is obviously a byproduct of a disaster or crisis, it can be a symptom of many things - </a:t>
            </a:r>
            <a:endParaRPr lang="en-US" sz="1700" dirty="0"/>
          </a:p>
          <a:p>
            <a:endParaRPr lang="en-US" baseline="0" dirty="0" smtClean="0"/>
          </a:p>
          <a:p>
            <a:pPr marL="179525" indent="-179525">
              <a:buFont typeface="Arial" panose="020B0604020202020204" pitchFamily="34" charset="0"/>
              <a:buChar char="•"/>
            </a:pPr>
            <a:r>
              <a:rPr lang="en-US" baseline="0" dirty="0" smtClean="0"/>
              <a:t>The KEY is to have a plan in place </a:t>
            </a:r>
            <a:r>
              <a:rPr lang="en-US" b="1" baseline="0" dirty="0" smtClean="0"/>
              <a:t>before you need to rely on one</a:t>
            </a:r>
          </a:p>
          <a:p>
            <a:pPr marL="179525" indent="-179525">
              <a:buFont typeface="Arial" panose="020B0604020202020204" pitchFamily="34" charset="0"/>
              <a:buChar char="•"/>
            </a:pPr>
            <a:endParaRPr lang="en-US" b="1" baseline="0" dirty="0" smtClean="0"/>
          </a:p>
          <a:p>
            <a:r>
              <a:rPr lang="en-US" b="1" baseline="0" dirty="0" smtClean="0"/>
              <a:t>Crisis Examples: </a:t>
            </a:r>
          </a:p>
          <a:p>
            <a:pPr marL="658259" lvl="1" indent="-179525">
              <a:buFont typeface="Arial" panose="020B0604020202020204" pitchFamily="34" charset="0"/>
              <a:buChar char="•"/>
            </a:pPr>
            <a:r>
              <a:rPr lang="en-US" b="0" baseline="0" dirty="0" smtClean="0"/>
              <a:t>Tornado</a:t>
            </a:r>
          </a:p>
          <a:p>
            <a:pPr marL="658259" lvl="1" indent="-179525">
              <a:buFont typeface="Arial" panose="020B0604020202020204" pitchFamily="34" charset="0"/>
              <a:buChar char="•"/>
            </a:pPr>
            <a:r>
              <a:rPr lang="en-US" b="0" baseline="0" dirty="0" smtClean="0"/>
              <a:t>Flood</a:t>
            </a:r>
          </a:p>
          <a:p>
            <a:pPr marL="658259" lvl="1" indent="-179525">
              <a:buFont typeface="Arial" panose="020B0604020202020204" pitchFamily="34" charset="0"/>
              <a:buChar char="•"/>
            </a:pPr>
            <a:r>
              <a:rPr lang="en-US" b="0" baseline="0" dirty="0" smtClean="0"/>
              <a:t>Fire</a:t>
            </a:r>
          </a:p>
          <a:p>
            <a:pPr marL="658259" lvl="1" indent="-179525">
              <a:buFont typeface="Arial" panose="020B0604020202020204" pitchFamily="34" charset="0"/>
              <a:buChar char="•"/>
            </a:pPr>
            <a:r>
              <a:rPr lang="en-US" b="0" baseline="0" dirty="0" smtClean="0"/>
              <a:t>Hurricane</a:t>
            </a:r>
          </a:p>
          <a:p>
            <a:pPr marL="658259" lvl="1" indent="-179525">
              <a:buFont typeface="Arial" panose="020B0604020202020204" pitchFamily="34" charset="0"/>
              <a:buChar char="•"/>
            </a:pPr>
            <a:r>
              <a:rPr lang="en-US" b="0" baseline="0" dirty="0" smtClean="0"/>
              <a:t>Pandemic </a:t>
            </a:r>
          </a:p>
          <a:p>
            <a:pPr marL="658259" lvl="1" indent="-179525">
              <a:buFont typeface="Arial" panose="020B0604020202020204" pitchFamily="34" charset="0"/>
              <a:buChar char="•"/>
            </a:pPr>
            <a:r>
              <a:rPr lang="en-US" b="0" baseline="0" dirty="0" smtClean="0"/>
              <a:t>Active shooter </a:t>
            </a:r>
          </a:p>
          <a:p>
            <a:pPr marL="658259" lvl="1" indent="-179525">
              <a:buFont typeface="Arial" panose="020B0604020202020204" pitchFamily="34" charset="0"/>
              <a:buChar char="•"/>
            </a:pPr>
            <a:r>
              <a:rPr lang="en-US" b="0" baseline="0" dirty="0" smtClean="0"/>
              <a:t>Terrorism event</a:t>
            </a:r>
          </a:p>
          <a:p>
            <a:r>
              <a:rPr lang="en-US" b="0" baseline="0" dirty="0" smtClean="0"/>
              <a:t>These are pretty extreme examples, but there are other unconventional crisis’: </a:t>
            </a:r>
          </a:p>
          <a:p>
            <a:pPr marL="658259" lvl="1" indent="-179525">
              <a:buFont typeface="Arial" panose="020B0604020202020204" pitchFamily="34" charset="0"/>
              <a:buChar char="•"/>
            </a:pPr>
            <a:r>
              <a:rPr lang="en-US" b="0" baseline="0" dirty="0" smtClean="0"/>
              <a:t>Power outage</a:t>
            </a:r>
          </a:p>
          <a:p>
            <a:pPr marL="658259" lvl="1" indent="-179525">
              <a:buFont typeface="Arial" panose="020B0604020202020204" pitchFamily="34" charset="0"/>
              <a:buChar char="•"/>
            </a:pPr>
            <a:r>
              <a:rPr lang="en-US" b="0" baseline="0" dirty="0" smtClean="0"/>
              <a:t>HVAC outage</a:t>
            </a:r>
          </a:p>
          <a:p>
            <a:pPr marL="658259" lvl="1" indent="-179525">
              <a:buFont typeface="Arial" panose="020B0604020202020204" pitchFamily="34" charset="0"/>
              <a:buChar char="•"/>
            </a:pPr>
            <a:r>
              <a:rPr lang="en-US" b="0" baseline="0" dirty="0" smtClean="0"/>
              <a:t>Major unplanned building problem such as sewage or water malfunction</a:t>
            </a:r>
          </a:p>
          <a:p>
            <a:endParaRPr lang="en-US" b="0" baseline="0" dirty="0" smtClean="0"/>
          </a:p>
          <a:p>
            <a:r>
              <a:rPr lang="en-US" b="0" baseline="0" dirty="0" smtClean="0"/>
              <a:t>The unique challenges of a pandemic: </a:t>
            </a:r>
          </a:p>
          <a:p>
            <a:pPr marL="658259" lvl="1" indent="-179525">
              <a:buFont typeface="Arial" panose="020B0604020202020204" pitchFamily="34" charset="0"/>
              <a:buChar char="•"/>
            </a:pPr>
            <a:r>
              <a:rPr lang="en-US" b="0" baseline="0" dirty="0" smtClean="0"/>
              <a:t>Staff availability</a:t>
            </a:r>
          </a:p>
          <a:p>
            <a:pPr marL="658259" lvl="1" indent="-179525">
              <a:buFont typeface="Arial" panose="020B0604020202020204" pitchFamily="34" charset="0"/>
              <a:buChar char="•"/>
            </a:pPr>
            <a:r>
              <a:rPr lang="en-US" b="0" baseline="0" dirty="0" smtClean="0"/>
              <a:t>The safety of court staff</a:t>
            </a:r>
          </a:p>
          <a:p>
            <a:pPr marL="658259" lvl="1" indent="-179525" defTabSz="957468">
              <a:buFont typeface="Arial" panose="020B0604020202020204" pitchFamily="34" charset="0"/>
              <a:buChar char="•"/>
              <a:defRPr/>
            </a:pPr>
            <a:r>
              <a:rPr lang="en-US" b="0" baseline="0" dirty="0" smtClean="0"/>
              <a:t>… </a:t>
            </a:r>
            <a:r>
              <a:rPr lang="en-US" sz="1300" i="1" dirty="0"/>
              <a:t>public health emergency preparedness (PHEP) is the capability of the public health and health care systems, communities, and individuals, to prevent, protect against, quickly respond to, and recover from health emergencies, particularly those whose scale, timing, or unpredictability threatens to overwhelm routine capabilities.” (Christopher Nelson, </a:t>
            </a:r>
            <a:r>
              <a:rPr lang="en-US" sz="1300" b="1" dirty="0"/>
              <a:t>Conceptualizing and Defining Public Health Emergency Preparedness) </a:t>
            </a:r>
            <a:r>
              <a:rPr lang="en-US" sz="1300" dirty="0"/>
              <a:t>- 2007</a:t>
            </a:r>
            <a:endParaRPr lang="en-US" sz="1300" b="1" dirty="0"/>
          </a:p>
          <a:p>
            <a:pPr marL="658259" lvl="1" indent="-179525">
              <a:buFont typeface="Arial" panose="020B0604020202020204" pitchFamily="34" charset="0"/>
              <a:buChar char="•"/>
            </a:pPr>
            <a:endParaRPr lang="en-US" b="0" baseline="0" dirty="0" smtClean="0"/>
          </a:p>
          <a:p>
            <a:pPr marL="658259" lvl="1" indent="-179525">
              <a:buFont typeface="Arial" panose="020B0604020202020204" pitchFamily="34" charset="0"/>
              <a:buChar char="•"/>
            </a:pPr>
            <a:endParaRPr lang="en-US" b="0" baseline="0" dirty="0" smtClean="0"/>
          </a:p>
        </p:txBody>
      </p:sp>
      <p:sp>
        <p:nvSpPr>
          <p:cNvPr id="4" name="Slide Number Placeholder 3"/>
          <p:cNvSpPr>
            <a:spLocks noGrp="1"/>
          </p:cNvSpPr>
          <p:nvPr>
            <p:ph type="sldNum" sz="quarter" idx="10"/>
          </p:nvPr>
        </p:nvSpPr>
        <p:spPr/>
        <p:txBody>
          <a:bodyPr/>
          <a:lstStyle/>
          <a:p>
            <a:fld id="{8FAEB1F2-9C6B-4A71-933C-25900270D844}" type="slidenum">
              <a:rPr lang="en-US" smtClean="0"/>
              <a:t>9</a:t>
            </a:fld>
            <a:endParaRPr lang="en-US" dirty="0"/>
          </a:p>
        </p:txBody>
      </p:sp>
    </p:spTree>
    <p:extLst>
      <p:ext uri="{BB962C8B-B14F-4D97-AF65-F5344CB8AC3E}">
        <p14:creationId xmlns:p14="http://schemas.microsoft.com/office/powerpoint/2010/main" val="4201130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A987FF-982E-4FCB-AD6A-65D1E1D226CF}" type="datetimeFigureOut">
              <a:rPr lang="en-US" smtClean="0"/>
              <a:t>9/16/2016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EF7659-603E-46DE-B4F6-54710491544D}" type="slidenum">
              <a:rPr lang="en-US" smtClean="0"/>
              <a:t>‹#›</a:t>
            </a:fld>
            <a:endParaRPr lang="en-US" dirty="0"/>
          </a:p>
        </p:txBody>
      </p:sp>
    </p:spTree>
    <p:extLst>
      <p:ext uri="{BB962C8B-B14F-4D97-AF65-F5344CB8AC3E}">
        <p14:creationId xmlns:p14="http://schemas.microsoft.com/office/powerpoint/2010/main" val="3403930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A987FF-982E-4FCB-AD6A-65D1E1D226CF}" type="datetimeFigureOut">
              <a:rPr lang="en-US" smtClean="0"/>
              <a:t>9/16/2016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EF7659-603E-46DE-B4F6-54710491544D}" type="slidenum">
              <a:rPr lang="en-US" smtClean="0"/>
              <a:t>‹#›</a:t>
            </a:fld>
            <a:endParaRPr lang="en-US" dirty="0"/>
          </a:p>
        </p:txBody>
      </p:sp>
    </p:spTree>
    <p:extLst>
      <p:ext uri="{BB962C8B-B14F-4D97-AF65-F5344CB8AC3E}">
        <p14:creationId xmlns:p14="http://schemas.microsoft.com/office/powerpoint/2010/main" val="673779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A987FF-982E-4FCB-AD6A-65D1E1D226CF}" type="datetimeFigureOut">
              <a:rPr lang="en-US" smtClean="0"/>
              <a:t>9/16/2016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EF7659-603E-46DE-B4F6-54710491544D}" type="slidenum">
              <a:rPr lang="en-US" smtClean="0"/>
              <a:t>‹#›</a:t>
            </a:fld>
            <a:endParaRPr lang="en-US" dirty="0"/>
          </a:p>
        </p:txBody>
      </p:sp>
    </p:spTree>
    <p:extLst>
      <p:ext uri="{BB962C8B-B14F-4D97-AF65-F5344CB8AC3E}">
        <p14:creationId xmlns:p14="http://schemas.microsoft.com/office/powerpoint/2010/main" val="3581175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A987FF-982E-4FCB-AD6A-65D1E1D226CF}" type="datetimeFigureOut">
              <a:rPr lang="en-US" smtClean="0"/>
              <a:t>9/16/2016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EF7659-603E-46DE-B4F6-54710491544D}" type="slidenum">
              <a:rPr lang="en-US" smtClean="0"/>
              <a:t>‹#›</a:t>
            </a:fld>
            <a:endParaRPr lang="en-US" dirty="0"/>
          </a:p>
        </p:txBody>
      </p:sp>
    </p:spTree>
    <p:extLst>
      <p:ext uri="{BB962C8B-B14F-4D97-AF65-F5344CB8AC3E}">
        <p14:creationId xmlns:p14="http://schemas.microsoft.com/office/powerpoint/2010/main" val="2998543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A987FF-982E-4FCB-AD6A-65D1E1D226CF}" type="datetimeFigureOut">
              <a:rPr lang="en-US" smtClean="0"/>
              <a:t>9/16/2016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EF7659-603E-46DE-B4F6-54710491544D}" type="slidenum">
              <a:rPr lang="en-US" smtClean="0"/>
              <a:t>‹#›</a:t>
            </a:fld>
            <a:endParaRPr lang="en-US" dirty="0"/>
          </a:p>
        </p:txBody>
      </p:sp>
    </p:spTree>
    <p:extLst>
      <p:ext uri="{BB962C8B-B14F-4D97-AF65-F5344CB8AC3E}">
        <p14:creationId xmlns:p14="http://schemas.microsoft.com/office/powerpoint/2010/main" val="4185220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A987FF-982E-4FCB-AD6A-65D1E1D226CF}" type="datetimeFigureOut">
              <a:rPr lang="en-US" smtClean="0"/>
              <a:t>9/16/2016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EF7659-603E-46DE-B4F6-54710491544D}" type="slidenum">
              <a:rPr lang="en-US" smtClean="0"/>
              <a:t>‹#›</a:t>
            </a:fld>
            <a:endParaRPr lang="en-US" dirty="0"/>
          </a:p>
        </p:txBody>
      </p:sp>
    </p:spTree>
    <p:extLst>
      <p:ext uri="{BB962C8B-B14F-4D97-AF65-F5344CB8AC3E}">
        <p14:creationId xmlns:p14="http://schemas.microsoft.com/office/powerpoint/2010/main" val="1866429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A987FF-982E-4FCB-AD6A-65D1E1D226CF}" type="datetimeFigureOut">
              <a:rPr lang="en-US" smtClean="0"/>
              <a:t>9/16/2016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4EF7659-603E-46DE-B4F6-54710491544D}" type="slidenum">
              <a:rPr lang="en-US" smtClean="0"/>
              <a:t>‹#›</a:t>
            </a:fld>
            <a:endParaRPr lang="en-US" dirty="0"/>
          </a:p>
        </p:txBody>
      </p:sp>
    </p:spTree>
    <p:extLst>
      <p:ext uri="{BB962C8B-B14F-4D97-AF65-F5344CB8AC3E}">
        <p14:creationId xmlns:p14="http://schemas.microsoft.com/office/powerpoint/2010/main" val="1918879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A987FF-982E-4FCB-AD6A-65D1E1D226CF}" type="datetimeFigureOut">
              <a:rPr lang="en-US" smtClean="0"/>
              <a:t>9/16/2016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4EF7659-603E-46DE-B4F6-54710491544D}" type="slidenum">
              <a:rPr lang="en-US" smtClean="0"/>
              <a:t>‹#›</a:t>
            </a:fld>
            <a:endParaRPr lang="en-US" dirty="0"/>
          </a:p>
        </p:txBody>
      </p:sp>
    </p:spTree>
    <p:extLst>
      <p:ext uri="{BB962C8B-B14F-4D97-AF65-F5344CB8AC3E}">
        <p14:creationId xmlns:p14="http://schemas.microsoft.com/office/powerpoint/2010/main" val="4070374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A987FF-982E-4FCB-AD6A-65D1E1D226CF}" type="datetimeFigureOut">
              <a:rPr lang="en-US" smtClean="0"/>
              <a:t>9/16/2016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EF7659-603E-46DE-B4F6-54710491544D}" type="slidenum">
              <a:rPr lang="en-US" smtClean="0"/>
              <a:t>‹#›</a:t>
            </a:fld>
            <a:endParaRPr lang="en-US" dirty="0"/>
          </a:p>
        </p:txBody>
      </p:sp>
    </p:spTree>
    <p:extLst>
      <p:ext uri="{BB962C8B-B14F-4D97-AF65-F5344CB8AC3E}">
        <p14:creationId xmlns:p14="http://schemas.microsoft.com/office/powerpoint/2010/main" val="4238592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A987FF-982E-4FCB-AD6A-65D1E1D226CF}" type="datetimeFigureOut">
              <a:rPr lang="en-US" smtClean="0"/>
              <a:t>9/16/2016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EF7659-603E-46DE-B4F6-54710491544D}" type="slidenum">
              <a:rPr lang="en-US" smtClean="0"/>
              <a:t>‹#›</a:t>
            </a:fld>
            <a:endParaRPr lang="en-US" dirty="0"/>
          </a:p>
        </p:txBody>
      </p:sp>
    </p:spTree>
    <p:extLst>
      <p:ext uri="{BB962C8B-B14F-4D97-AF65-F5344CB8AC3E}">
        <p14:creationId xmlns:p14="http://schemas.microsoft.com/office/powerpoint/2010/main" val="1618679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A987FF-982E-4FCB-AD6A-65D1E1D226CF}" type="datetimeFigureOut">
              <a:rPr lang="en-US" smtClean="0"/>
              <a:t>9/16/2016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EF7659-603E-46DE-B4F6-54710491544D}" type="slidenum">
              <a:rPr lang="en-US" smtClean="0"/>
              <a:t>‹#›</a:t>
            </a:fld>
            <a:endParaRPr lang="en-US" dirty="0"/>
          </a:p>
        </p:txBody>
      </p:sp>
    </p:spTree>
    <p:extLst>
      <p:ext uri="{BB962C8B-B14F-4D97-AF65-F5344CB8AC3E}">
        <p14:creationId xmlns:p14="http://schemas.microsoft.com/office/powerpoint/2010/main" val="3869990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A987FF-982E-4FCB-AD6A-65D1E1D226CF}" type="datetimeFigureOut">
              <a:rPr lang="en-US" smtClean="0"/>
              <a:t>9/16/2016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F7659-603E-46DE-B4F6-54710491544D}" type="slidenum">
              <a:rPr lang="en-US" smtClean="0"/>
              <a:t>‹#›</a:t>
            </a:fld>
            <a:endParaRPr lang="en-US" dirty="0"/>
          </a:p>
        </p:txBody>
      </p:sp>
    </p:spTree>
    <p:extLst>
      <p:ext uri="{BB962C8B-B14F-4D97-AF65-F5344CB8AC3E}">
        <p14:creationId xmlns:p14="http://schemas.microsoft.com/office/powerpoint/2010/main" val="3245144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20.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2522" y="797437"/>
            <a:ext cx="11966713" cy="4687091"/>
          </a:xfrm>
          <a:prstGeom prst="snip2DiagRect">
            <a:avLst/>
          </a:prstGeom>
          <a:solidFill>
            <a:srgbClr val="FFFFFF">
              <a:shade val="85000"/>
            </a:srgbClr>
          </a:solidFill>
          <a:ln w="88900" cap="sq">
            <a:solidFill>
              <a:srgbClr val="FFFFFF"/>
            </a:solidFill>
            <a:miter lim="800000"/>
          </a:ln>
          <a:effectLst>
            <a:outerShdw blurRad="88900" dir="154800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3"/>
          <p:cNvSpPr txBox="1"/>
          <p:nvPr/>
        </p:nvSpPr>
        <p:spPr>
          <a:xfrm>
            <a:off x="1123402" y="5878233"/>
            <a:ext cx="4203971" cy="646331"/>
          </a:xfrm>
          <a:prstGeom prst="rect">
            <a:avLst/>
          </a:prstGeom>
          <a:solidFill>
            <a:schemeClr val="bg1"/>
          </a:solidFill>
          <a:effectLst>
            <a:outerShdw blurRad="165100" dist="38100" dir="5400000" sx="103000" sy="103000" algn="t" rotWithShape="0">
              <a:prstClr val="black">
                <a:alpha val="40000"/>
              </a:prstClr>
            </a:outerShdw>
            <a:softEdge rad="38100"/>
          </a:effectLst>
        </p:spPr>
        <p:txBody>
          <a:bodyPr wrap="none" rtlCol="0">
            <a:spAutoFit/>
          </a:bodyPr>
          <a:lstStyle/>
          <a:p>
            <a:pPr algn="ctr"/>
            <a:r>
              <a:rPr lang="en-US" b="1" dirty="0" smtClean="0"/>
              <a:t>Judge Margaret Harris</a:t>
            </a:r>
          </a:p>
          <a:p>
            <a:pPr algn="ctr"/>
            <a:r>
              <a:rPr lang="en-US" b="1" dirty="0" smtClean="0"/>
              <a:t>Harris County Criminal Court at Law No. 5</a:t>
            </a:r>
            <a:endParaRPr lang="en-US" b="1" dirty="0"/>
          </a:p>
        </p:txBody>
      </p:sp>
      <p:sp>
        <p:nvSpPr>
          <p:cNvPr id="6" name="TextBox 3"/>
          <p:cNvSpPr txBox="1"/>
          <p:nvPr/>
        </p:nvSpPr>
        <p:spPr>
          <a:xfrm>
            <a:off x="6886488" y="5878232"/>
            <a:ext cx="4276812" cy="646331"/>
          </a:xfrm>
          <a:prstGeom prst="rect">
            <a:avLst/>
          </a:prstGeom>
          <a:solidFill>
            <a:schemeClr val="bg1"/>
          </a:solidFill>
          <a:effectLst>
            <a:outerShdw blurRad="165100" dist="38100" dir="5400000" sx="103000" sy="103000" algn="t" rotWithShape="0">
              <a:prstClr val="black">
                <a:alpha val="40000"/>
              </a:prstClr>
            </a:outerShdw>
            <a:softEdge rad="38100"/>
          </a:effectLst>
        </p:spPr>
        <p:txBody>
          <a:bodyPr wrap="none" rtlCol="0">
            <a:spAutoFit/>
          </a:bodyPr>
          <a:lstStyle>
            <a:defPPr>
              <a:defRPr lang="en-US"/>
            </a:defPPr>
            <a:lvl1pPr algn="ctr">
              <a:defRPr b="1"/>
            </a:lvl1pPr>
          </a:lstStyle>
          <a:p>
            <a:r>
              <a:rPr lang="en-US" dirty="0"/>
              <a:t>Ed Wells, Court Manager</a:t>
            </a:r>
          </a:p>
          <a:p>
            <a:r>
              <a:rPr lang="en-US" dirty="0"/>
              <a:t>Harris County Office of Court Management</a:t>
            </a:r>
          </a:p>
        </p:txBody>
      </p:sp>
      <p:sp>
        <p:nvSpPr>
          <p:cNvPr id="7" name="Rounded Rectangle 6"/>
          <p:cNvSpPr/>
          <p:nvPr/>
        </p:nvSpPr>
        <p:spPr>
          <a:xfrm>
            <a:off x="2133600" y="2634119"/>
            <a:ext cx="8915400" cy="2026781"/>
          </a:xfrm>
          <a:prstGeom prst="roundRect">
            <a:avLst/>
          </a:prstGeom>
          <a:solidFill>
            <a:schemeClr val="tx1">
              <a:alpha val="43000"/>
            </a:schemeClr>
          </a:solidFill>
          <a:ln>
            <a:noFill/>
          </a:ln>
          <a:effectLst>
            <a:softEdge rad="393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019300" y="2909100"/>
            <a:ext cx="9144000" cy="848406"/>
          </a:xfrm>
        </p:spPr>
        <p:txBody>
          <a:bodyPr>
            <a:normAutofit/>
          </a:bodyPr>
          <a:lstStyle/>
          <a:p>
            <a:r>
              <a:rPr lang="en-US" sz="5000" b="1" dirty="0" smtClean="0">
                <a:solidFill>
                  <a:schemeClr val="bg1"/>
                </a:solidFill>
              </a:rPr>
              <a:t>Crisis Management in Trial Courts</a:t>
            </a:r>
            <a:endParaRPr lang="en-US" sz="5000" b="1" dirty="0">
              <a:solidFill>
                <a:schemeClr val="bg1"/>
              </a:solidFill>
            </a:endParaRPr>
          </a:p>
        </p:txBody>
      </p:sp>
      <p:sp>
        <p:nvSpPr>
          <p:cNvPr id="3" name="Subtitle 2"/>
          <p:cNvSpPr>
            <a:spLocks noGrp="1"/>
          </p:cNvSpPr>
          <p:nvPr>
            <p:ph type="subTitle" idx="1"/>
          </p:nvPr>
        </p:nvSpPr>
        <p:spPr>
          <a:xfrm>
            <a:off x="2019300" y="3687051"/>
            <a:ext cx="9144000" cy="525230"/>
          </a:xfrm>
        </p:spPr>
        <p:txBody>
          <a:bodyPr/>
          <a:lstStyle/>
          <a:p>
            <a:r>
              <a:rPr lang="en-US" b="1" dirty="0" smtClean="0">
                <a:solidFill>
                  <a:schemeClr val="bg1"/>
                </a:solidFill>
              </a:rPr>
              <a:t>Strategies to Weather the Storm</a:t>
            </a:r>
            <a:endParaRPr lang="en-US" b="1" dirty="0">
              <a:solidFill>
                <a:schemeClr val="bg1"/>
              </a:solidFill>
            </a:endParaRPr>
          </a:p>
        </p:txBody>
      </p:sp>
    </p:spTree>
    <p:extLst>
      <p:ext uri="{BB962C8B-B14F-4D97-AF65-F5344CB8AC3E}">
        <p14:creationId xmlns:p14="http://schemas.microsoft.com/office/powerpoint/2010/main" val="14832257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920688"/>
          </a:xfrm>
          <a:prstGeom prst="rect">
            <a:avLst/>
          </a:prstGeom>
        </p:spPr>
      </p:pic>
      <p:sp>
        <p:nvSpPr>
          <p:cNvPr id="3" name="Rounded Rectangle 2"/>
          <p:cNvSpPr/>
          <p:nvPr/>
        </p:nvSpPr>
        <p:spPr>
          <a:xfrm>
            <a:off x="3817089" y="2661542"/>
            <a:ext cx="5404868" cy="1570216"/>
          </a:xfrm>
          <a:prstGeom prst="roundRect">
            <a:avLst/>
          </a:prstGeom>
          <a:solidFill>
            <a:schemeClr val="tx1">
              <a:alpha val="62000"/>
            </a:schemeClr>
          </a:solidFill>
          <a:ln>
            <a:noFill/>
          </a:ln>
          <a:effectLst>
            <a:softEdge rad="393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3988046" y="2889207"/>
            <a:ext cx="5233910" cy="1079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dirty="0" smtClean="0">
                <a:solidFill>
                  <a:schemeClr val="bg1"/>
                </a:solidFill>
              </a:rPr>
              <a:t>FOUNDATION</a:t>
            </a:r>
            <a:endParaRPr lang="en-US" sz="7200" b="1" dirty="0">
              <a:solidFill>
                <a:schemeClr val="bg1"/>
              </a:solidFill>
            </a:endParaRPr>
          </a:p>
        </p:txBody>
      </p:sp>
    </p:spTree>
    <p:extLst>
      <p:ext uri="{BB962C8B-B14F-4D97-AF65-F5344CB8AC3E}">
        <p14:creationId xmlns:p14="http://schemas.microsoft.com/office/powerpoint/2010/main" val="30794767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4125" y="1648607"/>
            <a:ext cx="5977055" cy="3922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586993" y="1648607"/>
            <a:ext cx="5296132" cy="4524315"/>
          </a:xfrm>
          <a:prstGeom prst="rect">
            <a:avLst/>
          </a:prstGeom>
          <a:noFill/>
        </p:spPr>
        <p:txBody>
          <a:bodyPr wrap="square" rtlCol="0">
            <a:spAutoFit/>
          </a:bodyPr>
          <a:lstStyle/>
          <a:p>
            <a:pPr marL="285750" indent="-285750">
              <a:buFont typeface="Arial" panose="020B0604020202020204" pitchFamily="34" charset="0"/>
              <a:buChar char="•"/>
            </a:pPr>
            <a:r>
              <a:rPr lang="en-US" sz="2800" b="1" dirty="0" smtClean="0"/>
              <a:t>Leadership judge(s), judiciary </a:t>
            </a:r>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b="1" dirty="0" smtClean="0"/>
              <a:t>Court Manager &amp; staff </a:t>
            </a:r>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b="1" dirty="0" smtClean="0"/>
              <a:t>Materials</a:t>
            </a:r>
            <a:r>
              <a:rPr lang="en-US" sz="2800" dirty="0" smtClean="0"/>
              <a:t>: </a:t>
            </a:r>
          </a:p>
          <a:p>
            <a:pPr marL="742950" lvl="1" indent="-285750">
              <a:buFont typeface="Courier New" panose="02070309020205020404" pitchFamily="49" charset="0"/>
              <a:buChar char="o"/>
            </a:pPr>
            <a:r>
              <a:rPr lang="en-US" sz="2800" dirty="0" smtClean="0"/>
              <a:t>Continuity of Operations (COOP) guide</a:t>
            </a:r>
          </a:p>
          <a:p>
            <a:pPr marL="742950" lvl="1" indent="-285750">
              <a:buFont typeface="Courier New" panose="02070309020205020404" pitchFamily="49" charset="0"/>
              <a:buChar char="o"/>
            </a:pPr>
            <a:r>
              <a:rPr lang="en-US" sz="2800" dirty="0" smtClean="0"/>
              <a:t>Contact lists</a:t>
            </a:r>
          </a:p>
          <a:p>
            <a:pPr marL="742950" lvl="1" indent="-285750">
              <a:buFont typeface="Courier New" panose="02070309020205020404" pitchFamily="49" charset="0"/>
              <a:buChar char="o"/>
            </a:pPr>
            <a:r>
              <a:rPr lang="en-US" sz="2800" dirty="0" smtClean="0"/>
              <a:t>Assessment of Crisis</a:t>
            </a:r>
          </a:p>
          <a:p>
            <a:pPr lvl="1"/>
            <a:endParaRPr lang="en-US" dirty="0" smtClean="0"/>
          </a:p>
          <a:p>
            <a:endParaRPr lang="en-US" dirty="0"/>
          </a:p>
        </p:txBody>
      </p:sp>
      <p:sp>
        <p:nvSpPr>
          <p:cNvPr id="2" name="TextBox 1"/>
          <p:cNvSpPr txBox="1"/>
          <p:nvPr/>
        </p:nvSpPr>
        <p:spPr>
          <a:xfrm>
            <a:off x="4132440" y="276447"/>
            <a:ext cx="4186980" cy="830997"/>
          </a:xfrm>
          <a:prstGeom prst="rect">
            <a:avLst/>
          </a:prstGeom>
          <a:noFill/>
        </p:spPr>
        <p:txBody>
          <a:bodyPr wrap="none" rtlCol="0">
            <a:spAutoFit/>
          </a:bodyPr>
          <a:lstStyle/>
          <a:p>
            <a:r>
              <a:rPr lang="en-US" sz="4800" b="1" dirty="0" smtClean="0"/>
              <a:t>The Foundation</a:t>
            </a:r>
            <a:endParaRPr lang="en-US" sz="4800" b="1" dirty="0"/>
          </a:p>
        </p:txBody>
      </p:sp>
    </p:spTree>
    <p:extLst>
      <p:ext uri="{BB962C8B-B14F-4D97-AF65-F5344CB8AC3E}">
        <p14:creationId xmlns:p14="http://schemas.microsoft.com/office/powerpoint/2010/main" val="8862757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53163"/>
            <a:ext cx="12238074" cy="6921796"/>
          </a:xfrm>
          <a:prstGeom prst="rect">
            <a:avLst/>
          </a:prstGeom>
        </p:spPr>
      </p:pic>
      <p:sp>
        <p:nvSpPr>
          <p:cNvPr id="7" name="Rounded Rectangle 6"/>
          <p:cNvSpPr/>
          <p:nvPr/>
        </p:nvSpPr>
        <p:spPr>
          <a:xfrm>
            <a:off x="2655489" y="2510985"/>
            <a:ext cx="7871622" cy="1836030"/>
          </a:xfrm>
          <a:prstGeom prst="roundRect">
            <a:avLst/>
          </a:prstGeom>
          <a:solidFill>
            <a:schemeClr val="tx1">
              <a:alpha val="62000"/>
            </a:schemeClr>
          </a:solidFill>
          <a:ln>
            <a:noFill/>
          </a:ln>
          <a:effectLst>
            <a:softEdge rad="393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txBox="1">
            <a:spLocks/>
          </p:cNvSpPr>
          <p:nvPr/>
        </p:nvSpPr>
        <p:spPr>
          <a:xfrm>
            <a:off x="2655489" y="2867942"/>
            <a:ext cx="7871623" cy="1079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solidFill>
                  <a:schemeClr val="bg1"/>
                </a:solidFill>
              </a:rPr>
              <a:t>SUPPORT STRUCTURE</a:t>
            </a:r>
            <a:endParaRPr lang="en-US" sz="6000" b="1" dirty="0">
              <a:solidFill>
                <a:schemeClr val="bg1"/>
              </a:solidFill>
            </a:endParaRPr>
          </a:p>
        </p:txBody>
      </p:sp>
    </p:spTree>
    <p:extLst>
      <p:ext uri="{BB962C8B-B14F-4D97-AF65-F5344CB8AC3E}">
        <p14:creationId xmlns:p14="http://schemas.microsoft.com/office/powerpoint/2010/main" val="3086091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p:cNvSpPr txBox="1"/>
          <p:nvPr/>
        </p:nvSpPr>
        <p:spPr>
          <a:xfrm>
            <a:off x="822404" y="3040390"/>
            <a:ext cx="4368675" cy="584775"/>
          </a:xfrm>
          <a:prstGeom prst="rect">
            <a:avLst/>
          </a:prstGeom>
          <a:noFill/>
        </p:spPr>
        <p:txBody>
          <a:bodyPr wrap="square" rtlCol="0">
            <a:spAutoFit/>
          </a:bodyPr>
          <a:lstStyle/>
          <a:p>
            <a:pPr marL="342900" indent="-342900">
              <a:buFont typeface="Arial" panose="020B0604020202020204" pitchFamily="34" charset="0"/>
              <a:buChar char="•"/>
            </a:pPr>
            <a:r>
              <a:rPr lang="en-US" sz="3200" dirty="0" smtClean="0"/>
              <a:t>Stakeholders in justice</a:t>
            </a:r>
            <a:endParaRPr lang="en-US" sz="3200" dirty="0"/>
          </a:p>
        </p:txBody>
      </p:sp>
      <p:sp>
        <p:nvSpPr>
          <p:cNvPr id="8" name="TextBox 7"/>
          <p:cNvSpPr txBox="1"/>
          <p:nvPr/>
        </p:nvSpPr>
        <p:spPr>
          <a:xfrm>
            <a:off x="822406" y="2051178"/>
            <a:ext cx="4689394" cy="584775"/>
          </a:xfrm>
          <a:prstGeom prst="rect">
            <a:avLst/>
          </a:prstGeom>
          <a:noFill/>
        </p:spPr>
        <p:txBody>
          <a:bodyPr wrap="square" rtlCol="0">
            <a:spAutoFit/>
          </a:bodyPr>
          <a:lstStyle/>
          <a:p>
            <a:pPr marL="342900" indent="-342900">
              <a:buFont typeface="Arial" panose="020B0604020202020204" pitchFamily="34" charset="0"/>
              <a:buChar char="•"/>
            </a:pPr>
            <a:r>
              <a:rPr lang="en-US" sz="3200" dirty="0" smtClean="0"/>
              <a:t>Prioritization of Services</a:t>
            </a:r>
            <a:endParaRPr lang="en-US" sz="3200" dirty="0"/>
          </a:p>
        </p:txBody>
      </p:sp>
      <p:sp>
        <p:nvSpPr>
          <p:cNvPr id="9" name="TextBox 8"/>
          <p:cNvSpPr txBox="1"/>
          <p:nvPr/>
        </p:nvSpPr>
        <p:spPr>
          <a:xfrm>
            <a:off x="822406" y="4023490"/>
            <a:ext cx="4368674" cy="584775"/>
          </a:xfrm>
          <a:prstGeom prst="rect">
            <a:avLst/>
          </a:prstGeom>
          <a:noFill/>
        </p:spPr>
        <p:txBody>
          <a:bodyPr wrap="square" rtlCol="0">
            <a:spAutoFit/>
          </a:bodyPr>
          <a:lstStyle/>
          <a:p>
            <a:pPr marL="342900" indent="-342900">
              <a:buFont typeface="Arial" panose="020B0604020202020204" pitchFamily="34" charset="0"/>
              <a:buChar char="•"/>
            </a:pPr>
            <a:r>
              <a:rPr lang="en-US" sz="3200" dirty="0" smtClean="0"/>
              <a:t>Preparation is ongoing </a:t>
            </a:r>
            <a:endParaRPr lang="en-US" sz="3200" dirty="0"/>
          </a:p>
        </p:txBody>
      </p:sp>
      <p:sp>
        <p:nvSpPr>
          <p:cNvPr id="11" name="TextBox 10"/>
          <p:cNvSpPr txBox="1"/>
          <p:nvPr/>
        </p:nvSpPr>
        <p:spPr>
          <a:xfrm>
            <a:off x="822405" y="5012702"/>
            <a:ext cx="5083095" cy="1077218"/>
          </a:xfrm>
          <a:prstGeom prst="rect">
            <a:avLst/>
          </a:prstGeom>
          <a:noFill/>
        </p:spPr>
        <p:txBody>
          <a:bodyPr wrap="square" rtlCol="0">
            <a:spAutoFit/>
          </a:bodyPr>
          <a:lstStyle/>
          <a:p>
            <a:pPr marL="342900" indent="-342900">
              <a:buFont typeface="Arial" panose="020B0604020202020204" pitchFamily="34" charset="0"/>
              <a:buChar char="•"/>
            </a:pPr>
            <a:r>
              <a:rPr lang="en-US" sz="3200" dirty="0" smtClean="0"/>
              <a:t>Amount of time to operate </a:t>
            </a:r>
            <a:r>
              <a:rPr lang="en-US" sz="3200" dirty="0"/>
              <a:t/>
            </a:r>
            <a:br>
              <a:rPr lang="en-US" sz="3200" dirty="0"/>
            </a:br>
            <a:r>
              <a:rPr lang="en-US" sz="3200" dirty="0" smtClean="0"/>
              <a:t>without full capacity</a:t>
            </a:r>
            <a:endParaRPr lang="en-US" sz="3200" dirty="0"/>
          </a:p>
        </p:txBody>
      </p:sp>
      <p:sp>
        <p:nvSpPr>
          <p:cNvPr id="35" name="TextBox 34"/>
          <p:cNvSpPr txBox="1"/>
          <p:nvPr/>
        </p:nvSpPr>
        <p:spPr>
          <a:xfrm>
            <a:off x="2116641" y="474817"/>
            <a:ext cx="7958717" cy="830997"/>
          </a:xfrm>
          <a:prstGeom prst="rect">
            <a:avLst/>
          </a:prstGeom>
          <a:noFill/>
        </p:spPr>
        <p:txBody>
          <a:bodyPr wrap="none" rtlCol="0">
            <a:spAutoFit/>
          </a:bodyPr>
          <a:lstStyle/>
          <a:p>
            <a:r>
              <a:rPr lang="en-US" sz="4800" b="1" dirty="0" smtClean="0"/>
              <a:t>Building the Support Structure</a:t>
            </a:r>
            <a:endParaRPr lang="en-US" sz="4800" b="1" dirty="0"/>
          </a:p>
        </p:txBody>
      </p:sp>
      <p:pic>
        <p:nvPicPr>
          <p:cNvPr id="4" name="Picture 3"/>
          <p:cNvPicPr>
            <a:picLocks noChangeAspect="1"/>
          </p:cNvPicPr>
          <p:nvPr/>
        </p:nvPicPr>
        <p:blipFill>
          <a:blip r:embed="rId3"/>
          <a:stretch>
            <a:fillRect/>
          </a:stretch>
        </p:blipFill>
        <p:spPr>
          <a:xfrm>
            <a:off x="6248400" y="1892924"/>
            <a:ext cx="5346700" cy="4565931"/>
          </a:xfrm>
          <a:prstGeom prst="snip2DiagRect">
            <a:avLst>
              <a:gd name="adj1" fmla="val 0"/>
              <a:gd name="adj2" fmla="val 10269"/>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6590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228913476"/>
              </p:ext>
            </p:extLst>
          </p:nvPr>
        </p:nvGraphicFramePr>
        <p:xfrm>
          <a:off x="1599511" y="491282"/>
          <a:ext cx="8992978" cy="5875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07419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Continuity Planning is Relationship Building</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3217" y="1845988"/>
            <a:ext cx="8225566" cy="4499647"/>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97421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57275"/>
          </a:xfrm>
        </p:spPr>
        <p:txBody>
          <a:bodyPr/>
          <a:lstStyle/>
          <a:p>
            <a:pPr algn="ctr"/>
            <a:r>
              <a:rPr lang="en-US" dirty="0" smtClean="0"/>
              <a:t>Consider Essential Steps and Services</a:t>
            </a:r>
            <a:endParaRPr lang="en-US" dirty="0"/>
          </a:p>
        </p:txBody>
      </p:sp>
      <p:sp>
        <p:nvSpPr>
          <p:cNvPr id="3" name="Content Placeholder 2"/>
          <p:cNvSpPr>
            <a:spLocks noGrp="1"/>
          </p:cNvSpPr>
          <p:nvPr>
            <p:ph idx="1"/>
          </p:nvPr>
        </p:nvSpPr>
        <p:spPr>
          <a:xfrm>
            <a:off x="838200" y="1512605"/>
            <a:ext cx="10515600" cy="5187297"/>
          </a:xfrm>
        </p:spPr>
        <p:txBody>
          <a:bodyPr>
            <a:normAutofit/>
          </a:bodyPr>
          <a:lstStyle/>
          <a:p>
            <a:pPr marL="0" indent="0">
              <a:buNone/>
            </a:pPr>
            <a:r>
              <a:rPr lang="en-US" b="1" dirty="0" smtClean="0"/>
              <a:t>Steps</a:t>
            </a:r>
          </a:p>
          <a:p>
            <a:r>
              <a:rPr lang="en-US" dirty="0" smtClean="0"/>
              <a:t>Courts meet to identify essential services, alternatives, and partners</a:t>
            </a:r>
          </a:p>
          <a:p>
            <a:r>
              <a:rPr lang="en-US" dirty="0" smtClean="0"/>
              <a:t>Form a committee of essential partners</a:t>
            </a:r>
          </a:p>
          <a:p>
            <a:r>
              <a:rPr lang="en-US" dirty="0" smtClean="0"/>
              <a:t>Create a Continuity of Operations Plan (COOP)</a:t>
            </a:r>
          </a:p>
          <a:p>
            <a:r>
              <a:rPr lang="en-US" dirty="0" smtClean="0"/>
              <a:t>Monitor and analyze potential threats</a:t>
            </a:r>
          </a:p>
          <a:p>
            <a:r>
              <a:rPr lang="en-US" dirty="0" smtClean="0"/>
              <a:t>Execute the COOP</a:t>
            </a:r>
          </a:p>
          <a:p>
            <a:pPr marL="0" indent="0">
              <a:buNone/>
            </a:pPr>
            <a:r>
              <a:rPr lang="en-US" b="1" dirty="0" smtClean="0"/>
              <a:t>Services</a:t>
            </a:r>
            <a:endParaRPr lang="en-US" dirty="0" smtClean="0"/>
          </a:p>
          <a:p>
            <a:r>
              <a:rPr lang="en-US" dirty="0" smtClean="0"/>
              <a:t>Bond vs. jail </a:t>
            </a:r>
          </a:p>
          <a:p>
            <a:r>
              <a:rPr lang="en-US" dirty="0" smtClean="0"/>
              <a:t>Mental-health procedures</a:t>
            </a:r>
          </a:p>
        </p:txBody>
      </p:sp>
    </p:spTree>
    <p:extLst>
      <p:ext uri="{BB962C8B-B14F-4D97-AF65-F5344CB8AC3E}">
        <p14:creationId xmlns:p14="http://schemas.microsoft.com/office/powerpoint/2010/main" val="39775334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57275"/>
          </a:xfrm>
        </p:spPr>
        <p:txBody>
          <a:bodyPr/>
          <a:lstStyle/>
          <a:p>
            <a:pPr algn="ctr"/>
            <a:r>
              <a:rPr lang="en-US" dirty="0" smtClean="0"/>
              <a:t>Consider Essential Steps and Services</a:t>
            </a:r>
            <a:endParaRPr lang="en-US" dirty="0"/>
          </a:p>
        </p:txBody>
      </p:sp>
      <p:sp>
        <p:nvSpPr>
          <p:cNvPr id="3" name="Content Placeholder 2"/>
          <p:cNvSpPr>
            <a:spLocks noGrp="1"/>
          </p:cNvSpPr>
          <p:nvPr>
            <p:ph idx="1"/>
          </p:nvPr>
        </p:nvSpPr>
        <p:spPr>
          <a:xfrm>
            <a:off x="838200" y="1796902"/>
            <a:ext cx="10515600" cy="4903000"/>
          </a:xfrm>
        </p:spPr>
        <p:txBody>
          <a:bodyPr>
            <a:normAutofit/>
          </a:bodyPr>
          <a:lstStyle/>
          <a:p>
            <a:pPr marL="0" indent="0">
              <a:lnSpc>
                <a:spcPct val="114000"/>
              </a:lnSpc>
              <a:spcAft>
                <a:spcPts val="600"/>
              </a:spcAft>
              <a:buNone/>
            </a:pPr>
            <a:r>
              <a:rPr lang="en-US" sz="3600" b="1" dirty="0" smtClean="0"/>
              <a:t>Steps</a:t>
            </a:r>
          </a:p>
          <a:p>
            <a:pPr>
              <a:lnSpc>
                <a:spcPct val="114000"/>
              </a:lnSpc>
              <a:spcAft>
                <a:spcPts val="600"/>
              </a:spcAft>
            </a:pPr>
            <a:r>
              <a:rPr lang="en-US" sz="3600" dirty="0" smtClean="0"/>
              <a:t>Build consensus within and around the organization</a:t>
            </a:r>
          </a:p>
          <a:p>
            <a:pPr>
              <a:lnSpc>
                <a:spcPct val="114000"/>
              </a:lnSpc>
              <a:spcAft>
                <a:spcPts val="600"/>
              </a:spcAft>
            </a:pPr>
            <a:r>
              <a:rPr lang="en-US" sz="3600" dirty="0" smtClean="0"/>
              <a:t>Create a Continuity of Operations Plan (COOP)</a:t>
            </a:r>
          </a:p>
          <a:p>
            <a:pPr>
              <a:lnSpc>
                <a:spcPct val="114000"/>
              </a:lnSpc>
              <a:spcAft>
                <a:spcPts val="600"/>
              </a:spcAft>
            </a:pPr>
            <a:r>
              <a:rPr lang="en-US" sz="3600" dirty="0" smtClean="0"/>
              <a:t>Monitor and analyze potential threats</a:t>
            </a:r>
          </a:p>
          <a:p>
            <a:pPr>
              <a:lnSpc>
                <a:spcPct val="114000"/>
              </a:lnSpc>
              <a:spcAft>
                <a:spcPts val="600"/>
              </a:spcAft>
            </a:pPr>
            <a:r>
              <a:rPr lang="en-US" sz="3600" dirty="0" smtClean="0"/>
              <a:t>Execute the COOP</a:t>
            </a:r>
          </a:p>
        </p:txBody>
      </p:sp>
    </p:spTree>
    <p:extLst>
      <p:ext uri="{BB962C8B-B14F-4D97-AF65-F5344CB8AC3E}">
        <p14:creationId xmlns:p14="http://schemas.microsoft.com/office/powerpoint/2010/main" val="3914550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57275"/>
          </a:xfrm>
        </p:spPr>
        <p:txBody>
          <a:bodyPr/>
          <a:lstStyle/>
          <a:p>
            <a:pPr algn="ctr"/>
            <a:r>
              <a:rPr lang="en-US" dirty="0" smtClean="0"/>
              <a:t>Consider Essential Steps and Services</a:t>
            </a:r>
            <a:endParaRPr lang="en-US" dirty="0"/>
          </a:p>
        </p:txBody>
      </p:sp>
      <p:sp>
        <p:nvSpPr>
          <p:cNvPr id="3" name="Content Placeholder 2"/>
          <p:cNvSpPr>
            <a:spLocks noGrp="1"/>
          </p:cNvSpPr>
          <p:nvPr>
            <p:ph idx="1"/>
          </p:nvPr>
        </p:nvSpPr>
        <p:spPr>
          <a:xfrm>
            <a:off x="838200" y="1796902"/>
            <a:ext cx="10515600" cy="4903000"/>
          </a:xfrm>
        </p:spPr>
        <p:txBody>
          <a:bodyPr>
            <a:normAutofit/>
          </a:bodyPr>
          <a:lstStyle/>
          <a:p>
            <a:pPr marL="0" indent="0">
              <a:lnSpc>
                <a:spcPct val="114000"/>
              </a:lnSpc>
              <a:spcAft>
                <a:spcPts val="600"/>
              </a:spcAft>
              <a:buNone/>
            </a:pPr>
            <a:r>
              <a:rPr lang="en-US" sz="3600" b="1" dirty="0" smtClean="0"/>
              <a:t>Steps</a:t>
            </a:r>
          </a:p>
          <a:p>
            <a:pPr>
              <a:lnSpc>
                <a:spcPct val="114000"/>
              </a:lnSpc>
              <a:spcAft>
                <a:spcPts val="600"/>
              </a:spcAft>
            </a:pPr>
            <a:r>
              <a:rPr lang="en-US" sz="3600" dirty="0" smtClean="0"/>
              <a:t>Build consensus within and around the organization</a:t>
            </a:r>
          </a:p>
          <a:p>
            <a:pPr>
              <a:lnSpc>
                <a:spcPct val="114000"/>
              </a:lnSpc>
              <a:spcAft>
                <a:spcPts val="600"/>
              </a:spcAft>
            </a:pPr>
            <a:r>
              <a:rPr lang="en-US" sz="3600" dirty="0" smtClean="0"/>
              <a:t>Create a Continuity of Operations Plan (COOP)</a:t>
            </a:r>
          </a:p>
          <a:p>
            <a:pPr>
              <a:lnSpc>
                <a:spcPct val="114000"/>
              </a:lnSpc>
              <a:spcAft>
                <a:spcPts val="600"/>
              </a:spcAft>
            </a:pPr>
            <a:r>
              <a:rPr lang="en-US" sz="3600" dirty="0" smtClean="0"/>
              <a:t>Monitor and analyze potential threats</a:t>
            </a:r>
          </a:p>
          <a:p>
            <a:pPr>
              <a:lnSpc>
                <a:spcPct val="114000"/>
              </a:lnSpc>
              <a:spcAft>
                <a:spcPts val="600"/>
              </a:spcAft>
            </a:pPr>
            <a:r>
              <a:rPr lang="en-US" sz="3600" dirty="0" smtClean="0"/>
              <a:t>Execute the COOP</a:t>
            </a:r>
          </a:p>
        </p:txBody>
      </p:sp>
    </p:spTree>
    <p:extLst>
      <p:ext uri="{BB962C8B-B14F-4D97-AF65-F5344CB8AC3E}">
        <p14:creationId xmlns:p14="http://schemas.microsoft.com/office/powerpoint/2010/main" val="39145503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4447" y="175669"/>
            <a:ext cx="8142437" cy="6582861"/>
          </a:xfrm>
          <a:prstGeom prst="rect">
            <a:avLst/>
          </a:prstGeom>
        </p:spPr>
      </p:pic>
      <p:sp>
        <p:nvSpPr>
          <p:cNvPr id="5" name="Title 1"/>
          <p:cNvSpPr>
            <a:spLocks noGrp="1"/>
          </p:cNvSpPr>
          <p:nvPr>
            <p:ph type="title"/>
          </p:nvPr>
        </p:nvSpPr>
        <p:spPr>
          <a:xfrm>
            <a:off x="3582286" y="2875111"/>
            <a:ext cx="4766758" cy="1183976"/>
          </a:xfrm>
          <a:solidFill>
            <a:schemeClr val="tx1">
              <a:alpha val="40000"/>
            </a:schemeClr>
          </a:solidFill>
          <a:effectLst>
            <a:softEdge rad="203200"/>
          </a:effectLst>
        </p:spPr>
        <p:txBody>
          <a:bodyPr>
            <a:noAutofit/>
          </a:bodyPr>
          <a:lstStyle/>
          <a:p>
            <a:pPr algn="ctr"/>
            <a:r>
              <a:rPr lang="en-US" sz="5400" b="1" dirty="0" smtClean="0">
                <a:solidFill>
                  <a:schemeClr val="bg1"/>
                </a:solidFill>
              </a:rPr>
              <a:t>Communication</a:t>
            </a:r>
            <a:endParaRPr lang="en-US" sz="5400" b="1" dirty="0">
              <a:solidFill>
                <a:schemeClr val="bg1"/>
              </a:solidFill>
            </a:endParaRPr>
          </a:p>
        </p:txBody>
      </p:sp>
    </p:spTree>
    <p:extLst>
      <p:ext uri="{BB962C8B-B14F-4D97-AF65-F5344CB8AC3E}">
        <p14:creationId xmlns:p14="http://schemas.microsoft.com/office/powerpoint/2010/main" val="4864342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587" y="281181"/>
            <a:ext cx="11284825" cy="6295638"/>
          </a:xfrm>
          <a:prstGeom prst="roundRect">
            <a:avLst>
              <a:gd name="adj" fmla="val 1296"/>
            </a:avLst>
          </a:prstGeom>
          <a:ln w="50800">
            <a:solidFill>
              <a:schemeClr val="bg1">
                <a:lumMod val="65000"/>
              </a:schemeClr>
            </a:solidFill>
          </a:ln>
        </p:spPr>
      </p:pic>
    </p:spTree>
    <p:extLst>
      <p:ext uri="{BB962C8B-B14F-4D97-AF65-F5344CB8AC3E}">
        <p14:creationId xmlns:p14="http://schemas.microsoft.com/office/powerpoint/2010/main" val="27315462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1679" y="447172"/>
            <a:ext cx="4182059" cy="115268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7370" y="1952530"/>
            <a:ext cx="3896269" cy="135273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64097" y="5327517"/>
            <a:ext cx="2407627" cy="1198602"/>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85053" y="3101288"/>
            <a:ext cx="2077111" cy="565330"/>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62464" y="511970"/>
            <a:ext cx="2179023" cy="1030619"/>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85053" y="1904697"/>
            <a:ext cx="2083772" cy="936247"/>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83712" y="4047083"/>
            <a:ext cx="2740051" cy="995071"/>
          </a:xfrm>
          <a:prstGeom prst="rect">
            <a:avLst/>
          </a:prstGeom>
        </p:spPr>
      </p:pic>
      <p:pic>
        <p:nvPicPr>
          <p:cNvPr id="13" name="Picture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7370" y="5183007"/>
            <a:ext cx="2269359" cy="1017802"/>
          </a:xfrm>
          <a:prstGeom prst="rect">
            <a:avLst/>
          </a:prstGeom>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85127" y="484533"/>
            <a:ext cx="1690045" cy="1670084"/>
          </a:xfrm>
          <a:prstGeom prst="rect">
            <a:avLst/>
          </a:prstGeom>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992738" y="5345964"/>
            <a:ext cx="2377848" cy="1072363"/>
          </a:xfrm>
          <a:prstGeom prst="rect">
            <a:avLst/>
          </a:prstGeom>
        </p:spPr>
      </p:pic>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39557" y="3927292"/>
            <a:ext cx="2461530" cy="1173852"/>
          </a:xfrm>
          <a:prstGeom prst="rect">
            <a:avLst/>
          </a:prstGeom>
        </p:spPr>
      </p:pic>
      <p:pic>
        <p:nvPicPr>
          <p:cNvPr id="17" name="Picture 1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892766" y="5433569"/>
            <a:ext cx="2358771" cy="1092550"/>
          </a:xfrm>
          <a:prstGeom prst="rect">
            <a:avLst/>
          </a:prstGeom>
        </p:spPr>
      </p:pic>
      <p:pic>
        <p:nvPicPr>
          <p:cNvPr id="18" name="Picture 1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955286" y="424756"/>
            <a:ext cx="2333702" cy="1326727"/>
          </a:xfrm>
          <a:prstGeom prst="rect">
            <a:avLst/>
          </a:prstGeom>
        </p:spPr>
      </p:pic>
      <p:pic>
        <p:nvPicPr>
          <p:cNvPr id="19" name="Picture 1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36757" y="3751267"/>
            <a:ext cx="2456823" cy="1097575"/>
          </a:xfrm>
          <a:prstGeom prst="rect">
            <a:avLst/>
          </a:prstGeom>
        </p:spPr>
      </p:pic>
      <p:pic>
        <p:nvPicPr>
          <p:cNvPr id="6" name="Picture 5"/>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585278" y="1939788"/>
            <a:ext cx="2178660" cy="784921"/>
          </a:xfrm>
          <a:prstGeom prst="rect">
            <a:avLst/>
          </a:prstGeom>
        </p:spPr>
      </p:pic>
      <p:pic>
        <p:nvPicPr>
          <p:cNvPr id="20" name="Picture 19"/>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461790" y="4095603"/>
            <a:ext cx="2039739" cy="966781"/>
          </a:xfrm>
          <a:prstGeom prst="rect">
            <a:avLst/>
          </a:prstGeom>
        </p:spPr>
      </p:pic>
      <p:pic>
        <p:nvPicPr>
          <p:cNvPr id="21" name="Picture 20"/>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398930" y="2724709"/>
            <a:ext cx="852607" cy="866897"/>
          </a:xfrm>
          <a:prstGeom prst="rect">
            <a:avLst/>
          </a:prstGeom>
        </p:spPr>
      </p:pic>
      <p:sp>
        <p:nvSpPr>
          <p:cNvPr id="22" name="Rectangle 21"/>
          <p:cNvSpPr/>
          <p:nvPr/>
        </p:nvSpPr>
        <p:spPr>
          <a:xfrm>
            <a:off x="130629" y="160774"/>
            <a:ext cx="11937441" cy="6591718"/>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4552896" y="2975066"/>
            <a:ext cx="2299205" cy="899689"/>
          </a:xfrm>
          <a:prstGeom prst="rect">
            <a:avLst/>
          </a:prstGeom>
        </p:spPr>
      </p:pic>
    </p:spTree>
    <p:extLst>
      <p:ext uri="{BB962C8B-B14F-4D97-AF65-F5344CB8AC3E}">
        <p14:creationId xmlns:p14="http://schemas.microsoft.com/office/powerpoint/2010/main" val="28727891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407005"/>
            <a:ext cx="12192000" cy="7265005"/>
          </a:xfrm>
          <a:prstGeom prst="rect">
            <a:avLst/>
          </a:prstGeom>
        </p:spPr>
      </p:pic>
    </p:spTree>
    <p:extLst>
      <p:ext uri="{BB962C8B-B14F-4D97-AF65-F5344CB8AC3E}">
        <p14:creationId xmlns:p14="http://schemas.microsoft.com/office/powerpoint/2010/main" val="3698869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0688"/>
            <a:ext cx="10515600" cy="4750305"/>
          </a:xfrm>
        </p:spPr>
        <p:txBody>
          <a:bodyPr>
            <a:normAutofit fontScale="92500" lnSpcReduction="10000"/>
          </a:bodyPr>
          <a:lstStyle/>
          <a:p>
            <a:pPr marL="0" indent="0">
              <a:buNone/>
            </a:pPr>
            <a:r>
              <a:rPr lang="en-US" b="1" dirty="0" smtClean="0"/>
              <a:t>Despite </a:t>
            </a:r>
            <a:r>
              <a:rPr lang="en-US" b="1" dirty="0"/>
              <a:t>planning, improvisation is always necessary: </a:t>
            </a:r>
            <a:endParaRPr lang="en-US" dirty="0"/>
          </a:p>
          <a:p>
            <a:r>
              <a:rPr lang="en-US" dirty="0"/>
              <a:t>It was </a:t>
            </a:r>
            <a:r>
              <a:rPr lang="en-US" dirty="0" smtClean="0"/>
              <a:t>determined on the fly </a:t>
            </a:r>
            <a:r>
              <a:rPr lang="en-US" dirty="0"/>
              <a:t>that the Sheriff’s Office would need to use another nearby facility for staging of female </a:t>
            </a:r>
            <a:r>
              <a:rPr lang="en-US" dirty="0" smtClean="0"/>
              <a:t>detainees</a:t>
            </a:r>
          </a:p>
          <a:p>
            <a:r>
              <a:rPr lang="en-US" dirty="0" smtClean="0"/>
              <a:t>2 (out of 15) Criminal Court judges presided over dockets all day Wednesday, with a third judge at a different location with female detainees</a:t>
            </a:r>
          </a:p>
          <a:p>
            <a:pPr marL="0" indent="0">
              <a:buNone/>
            </a:pPr>
            <a:r>
              <a:rPr lang="en-US" b="1" dirty="0" smtClean="0"/>
              <a:t/>
            </a:r>
            <a:br>
              <a:rPr lang="en-US" b="1" dirty="0" smtClean="0"/>
            </a:br>
            <a:r>
              <a:rPr lang="en-US" b="1" dirty="0" smtClean="0"/>
              <a:t>Needs identified during the event:</a:t>
            </a:r>
          </a:p>
          <a:p>
            <a:r>
              <a:rPr lang="en-US" dirty="0" smtClean="0"/>
              <a:t>A large staging area for defendants</a:t>
            </a:r>
          </a:p>
          <a:p>
            <a:r>
              <a:rPr lang="en-US" dirty="0" smtClean="0"/>
              <a:t>A place for attorney consultation with defendants prior to arriving in the courtroom</a:t>
            </a:r>
          </a:p>
          <a:p>
            <a:r>
              <a:rPr lang="en-US" dirty="0" smtClean="0"/>
              <a:t>These needs were added to the COOP during a review process after the event</a:t>
            </a:r>
            <a:endParaRPr lang="en-US" dirty="0"/>
          </a:p>
        </p:txBody>
      </p:sp>
      <p:sp>
        <p:nvSpPr>
          <p:cNvPr id="5" name="Title 1"/>
          <p:cNvSpPr>
            <a:spLocks noGrp="1"/>
          </p:cNvSpPr>
          <p:nvPr>
            <p:ph type="title"/>
          </p:nvPr>
        </p:nvSpPr>
        <p:spPr>
          <a:xfrm>
            <a:off x="838200" y="365125"/>
            <a:ext cx="10515600" cy="1325563"/>
          </a:xfrm>
        </p:spPr>
        <p:txBody>
          <a:bodyPr/>
          <a:lstStyle/>
          <a:p>
            <a:pPr algn="ctr"/>
            <a:r>
              <a:rPr lang="en-US" dirty="0" smtClean="0"/>
              <a:t>Houston: Memorial Day Flood, 2015</a:t>
            </a:r>
            <a:endParaRPr lang="en-US" dirty="0"/>
          </a:p>
        </p:txBody>
      </p:sp>
    </p:spTree>
    <p:extLst>
      <p:ext uri="{BB962C8B-B14F-4D97-AF65-F5344CB8AC3E}">
        <p14:creationId xmlns:p14="http://schemas.microsoft.com/office/powerpoint/2010/main" val="16468609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4334"/>
          <a:stretch/>
        </p:blipFill>
        <p:spPr>
          <a:xfrm>
            <a:off x="-1" y="-11297"/>
            <a:ext cx="12495163" cy="6869297"/>
          </a:xfrm>
          <a:prstGeom prst="rect">
            <a:avLst/>
          </a:prstGeom>
        </p:spPr>
      </p:pic>
      <p:sp>
        <p:nvSpPr>
          <p:cNvPr id="4" name="Title 3"/>
          <p:cNvSpPr>
            <a:spLocks noGrp="1"/>
          </p:cNvSpPr>
          <p:nvPr>
            <p:ph type="title"/>
          </p:nvPr>
        </p:nvSpPr>
        <p:spPr>
          <a:xfrm>
            <a:off x="287677" y="0"/>
            <a:ext cx="4448710" cy="1325563"/>
          </a:xfrm>
        </p:spPr>
        <p:txBody>
          <a:bodyPr>
            <a:noAutofit/>
          </a:bodyPr>
          <a:lstStyle/>
          <a:p>
            <a:r>
              <a:rPr lang="en-US" b="1" dirty="0" smtClean="0"/>
              <a:t>Houston, Texas </a:t>
            </a:r>
            <a:br>
              <a:rPr lang="en-US" b="1" dirty="0" smtClean="0"/>
            </a:br>
            <a:r>
              <a:rPr lang="en-US" sz="3200" b="1" dirty="0" smtClean="0"/>
              <a:t>Memorial Day Flood 2015</a:t>
            </a:r>
            <a:endParaRPr lang="en-US" b="1" dirty="0"/>
          </a:p>
        </p:txBody>
      </p:sp>
      <p:sp>
        <p:nvSpPr>
          <p:cNvPr id="7" name="TextBox 6"/>
          <p:cNvSpPr txBox="1"/>
          <p:nvPr/>
        </p:nvSpPr>
        <p:spPr>
          <a:xfrm>
            <a:off x="20547" y="6604084"/>
            <a:ext cx="4243469" cy="253916"/>
          </a:xfrm>
          <a:prstGeom prst="rect">
            <a:avLst/>
          </a:prstGeom>
          <a:noFill/>
        </p:spPr>
        <p:txBody>
          <a:bodyPr wrap="none" rtlCol="0">
            <a:spAutoFit/>
          </a:bodyPr>
          <a:lstStyle/>
          <a:p>
            <a:r>
              <a:rPr lang="en-US" sz="1050" i="1" dirty="0" smtClean="0">
                <a:solidFill>
                  <a:schemeClr val="bg1"/>
                </a:solidFill>
              </a:rPr>
              <a:t>Source: Drone Footage by Bryan Rumbaugh (Houston) via Washington Post</a:t>
            </a:r>
            <a:endParaRPr lang="en-US" sz="1050" i="1" dirty="0">
              <a:solidFill>
                <a:schemeClr val="bg1"/>
              </a:solidFill>
            </a:endParaRPr>
          </a:p>
        </p:txBody>
      </p:sp>
    </p:spTree>
    <p:extLst>
      <p:ext uri="{BB962C8B-B14F-4D97-AF65-F5344CB8AC3E}">
        <p14:creationId xmlns:p14="http://schemas.microsoft.com/office/powerpoint/2010/main" val="23896552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6614"/>
            <a:ext cx="10515600" cy="5126586"/>
          </a:xfrm>
        </p:spPr>
        <p:txBody>
          <a:bodyPr>
            <a:normAutofit/>
          </a:bodyPr>
          <a:lstStyle/>
          <a:p>
            <a:pPr marL="0" indent="0">
              <a:lnSpc>
                <a:spcPct val="100000"/>
              </a:lnSpc>
              <a:spcAft>
                <a:spcPts val="1800"/>
              </a:spcAft>
              <a:buNone/>
            </a:pPr>
            <a:r>
              <a:rPr lang="en-US" dirty="0"/>
              <a:t>A few statistics from the event: </a:t>
            </a:r>
          </a:p>
          <a:p>
            <a:pPr>
              <a:lnSpc>
                <a:spcPct val="100000"/>
              </a:lnSpc>
              <a:spcAft>
                <a:spcPts val="1800"/>
              </a:spcAft>
            </a:pPr>
            <a:r>
              <a:rPr lang="en-US" dirty="0"/>
              <a:t>534 defendants were brought to the COOP court</a:t>
            </a:r>
          </a:p>
          <a:p>
            <a:pPr>
              <a:lnSpc>
                <a:spcPct val="100000"/>
              </a:lnSpc>
              <a:spcAft>
                <a:spcPts val="1800"/>
              </a:spcAft>
            </a:pPr>
            <a:r>
              <a:rPr lang="en-US" dirty="0"/>
              <a:t>279 of these cases were disposed</a:t>
            </a:r>
          </a:p>
          <a:p>
            <a:pPr>
              <a:lnSpc>
                <a:spcPct val="100000"/>
              </a:lnSpc>
              <a:spcAft>
                <a:spcPts val="1800"/>
              </a:spcAft>
            </a:pPr>
            <a:r>
              <a:rPr lang="en-US" dirty="0"/>
              <a:t>238 cases with attorney appointed on May 27</a:t>
            </a:r>
          </a:p>
          <a:p>
            <a:pPr>
              <a:lnSpc>
                <a:spcPct val="100000"/>
              </a:lnSpc>
              <a:spcAft>
                <a:spcPts val="1800"/>
              </a:spcAft>
            </a:pPr>
            <a:r>
              <a:rPr lang="en-US" dirty="0"/>
              <a:t>194 defendants from May 27 docket were released same-day</a:t>
            </a:r>
          </a:p>
          <a:p>
            <a:pPr>
              <a:lnSpc>
                <a:spcPct val="100000"/>
              </a:lnSpc>
              <a:spcAft>
                <a:spcPts val="1800"/>
              </a:spcAft>
            </a:pPr>
            <a:r>
              <a:rPr lang="en-US" dirty="0"/>
              <a:t>Thanks to the diligent collaboration </a:t>
            </a:r>
            <a:r>
              <a:rPr lang="en-US" dirty="0" smtClean="0"/>
              <a:t>between … </a:t>
            </a:r>
            <a:endParaRPr lang="en-US" dirty="0"/>
          </a:p>
        </p:txBody>
      </p:sp>
      <p:sp>
        <p:nvSpPr>
          <p:cNvPr id="4" name="Title 1"/>
          <p:cNvSpPr>
            <a:spLocks noGrp="1"/>
          </p:cNvSpPr>
          <p:nvPr>
            <p:ph type="title"/>
          </p:nvPr>
        </p:nvSpPr>
        <p:spPr>
          <a:xfrm>
            <a:off x="838200" y="149000"/>
            <a:ext cx="10515600" cy="1325563"/>
          </a:xfrm>
        </p:spPr>
        <p:txBody>
          <a:bodyPr/>
          <a:lstStyle/>
          <a:p>
            <a:pPr algn="ctr"/>
            <a:r>
              <a:rPr lang="en-US" dirty="0" smtClean="0"/>
              <a:t>Houston: Memorial Day Flood, 2015</a:t>
            </a:r>
            <a:endParaRPr lang="en-US" dirty="0"/>
          </a:p>
        </p:txBody>
      </p:sp>
    </p:spTree>
    <p:extLst>
      <p:ext uri="{BB962C8B-B14F-4D97-AF65-F5344CB8AC3E}">
        <p14:creationId xmlns:p14="http://schemas.microsoft.com/office/powerpoint/2010/main" val="25253184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1480457" y="1281339"/>
            <a:ext cx="8882743" cy="4384523"/>
          </a:xfrm>
        </p:spPr>
        <p:txBody>
          <a:bodyPr>
            <a:noAutofit/>
          </a:bodyPr>
          <a:lstStyle/>
          <a:p>
            <a:pPr marL="0" indent="0" algn="just">
              <a:buNone/>
            </a:pPr>
            <a:r>
              <a:rPr lang="en-US" sz="3600" dirty="0"/>
              <a:t>“Leadership support starts at the top. For local courts, this means that the presiding or chief judge underscores the value and importance of emergency planning and encourages the involvement of all judges and court </a:t>
            </a:r>
            <a:r>
              <a:rPr lang="en-US" sz="3600" dirty="0" smtClean="0"/>
              <a:t>staff through written and oral communications and by committing staff and other resources to the planning process.”</a:t>
            </a:r>
          </a:p>
          <a:p>
            <a:pPr marL="0" indent="0" algn="just">
              <a:buNone/>
            </a:pPr>
            <a:r>
              <a:rPr lang="en-US" sz="1050" dirty="0" smtClean="0"/>
              <a:t>- </a:t>
            </a:r>
            <a:r>
              <a:rPr lang="en-US" sz="1050" i="1" dirty="0" smtClean="0"/>
              <a:t>Steps for COOP Planning, NCSC &amp; BJA</a:t>
            </a:r>
            <a:endParaRPr lang="en-US" sz="1050" i="1" dirty="0"/>
          </a:p>
        </p:txBody>
      </p:sp>
    </p:spTree>
    <p:extLst>
      <p:ext uri="{BB962C8B-B14F-4D97-AF65-F5344CB8AC3E}">
        <p14:creationId xmlns:p14="http://schemas.microsoft.com/office/powerpoint/2010/main" val="565478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7D949"/>
        </a:solidFill>
        <a:effectLst/>
      </p:bgPr>
    </p:bg>
    <p:spTree>
      <p:nvGrpSpPr>
        <p:cNvPr id="1" name=""/>
        <p:cNvGrpSpPr/>
        <p:nvPr/>
      </p:nvGrpSpPr>
      <p:grpSpPr>
        <a:xfrm>
          <a:off x="0" y="0"/>
          <a:ext cx="0" cy="0"/>
          <a:chOff x="0" y="0"/>
          <a:chExt cx="0" cy="0"/>
        </a:xfrm>
      </p:grpSpPr>
      <p:sp>
        <p:nvSpPr>
          <p:cNvPr id="4" name="TextBox 3"/>
          <p:cNvSpPr txBox="1"/>
          <p:nvPr/>
        </p:nvSpPr>
        <p:spPr>
          <a:xfrm>
            <a:off x="264459" y="5109884"/>
            <a:ext cx="10588700" cy="1569660"/>
          </a:xfrm>
          <a:prstGeom prst="rect">
            <a:avLst/>
          </a:prstGeom>
          <a:noFill/>
        </p:spPr>
        <p:txBody>
          <a:bodyPr wrap="square" rtlCol="0">
            <a:spAutoFit/>
          </a:bodyPr>
          <a:lstStyle/>
          <a:p>
            <a:r>
              <a:rPr lang="en-US" sz="9600" dirty="0" smtClean="0">
                <a:solidFill>
                  <a:schemeClr val="bg1"/>
                </a:solidFill>
                <a:latin typeface="Gloucester MT Extra Condensed" panose="02030808020601010101" pitchFamily="18" charset="0"/>
                <a:ea typeface="Dotum" panose="020B0600000101010101" pitchFamily="34" charset="-127"/>
                <a:cs typeface="DilleniaUPC" panose="02020603050405020304" pitchFamily="18" charset="-34"/>
              </a:rPr>
              <a:t>Everything will be ok.</a:t>
            </a:r>
            <a:endParaRPr lang="en-US" sz="9600" dirty="0">
              <a:solidFill>
                <a:schemeClr val="bg1"/>
              </a:solidFill>
              <a:latin typeface="Gloucester MT Extra Condensed" panose="02030808020601010101" pitchFamily="18" charset="0"/>
              <a:ea typeface="Dotum" panose="020B0600000101010101" pitchFamily="34" charset="-127"/>
              <a:cs typeface="DilleniaUPC" panose="02020603050405020304" pitchFamily="18" charset="-34"/>
            </a:endParaRPr>
          </a:p>
        </p:txBody>
      </p:sp>
      <p:sp>
        <p:nvSpPr>
          <p:cNvPr id="5" name="Flowchart: Stored Data 4"/>
          <p:cNvSpPr/>
          <p:nvPr/>
        </p:nvSpPr>
        <p:spPr>
          <a:xfrm rot="5400000">
            <a:off x="1818153" y="-6102163"/>
            <a:ext cx="6898341" cy="16097253"/>
          </a:xfrm>
          <a:prstGeom prst="flowChartOnlineStorage">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182100" y="-1955005"/>
            <a:ext cx="5142293" cy="4793455"/>
          </a:xfrm>
          <a:prstGeom prst="ellipse">
            <a:avLst/>
          </a:prstGeom>
          <a:solidFill>
            <a:srgbClr val="FFFF00">
              <a:alpha val="2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32-Point Star 5"/>
          <p:cNvSpPr/>
          <p:nvPr/>
        </p:nvSpPr>
        <p:spPr>
          <a:xfrm>
            <a:off x="9639300" y="-1272987"/>
            <a:ext cx="3676650" cy="3676650"/>
          </a:xfrm>
          <a:prstGeom prst="star32">
            <a:avLst>
              <a:gd name="adj" fmla="val 47863"/>
            </a:avLst>
          </a:prstGeom>
          <a:solidFill>
            <a:srgbClr val="FFFF00"/>
          </a:solidFill>
          <a:ln w="222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3009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6725" y="187948"/>
            <a:ext cx="9413936" cy="6482104"/>
          </a:xfrm>
          <a:prstGeom prst="roundRect">
            <a:avLst>
              <a:gd name="adj" fmla="val 979"/>
            </a:avLst>
          </a:prstGeom>
          <a:ln w="50800">
            <a:solidFill>
              <a:schemeClr val="bg1">
                <a:lumMod val="65000"/>
              </a:schemeClr>
            </a:solidFill>
          </a:ln>
          <a:effectLst>
            <a:softEdge rad="0"/>
          </a:effectLst>
        </p:spPr>
      </p:pic>
    </p:spTree>
    <p:extLst>
      <p:ext uri="{BB962C8B-B14F-4D97-AF65-F5344CB8AC3E}">
        <p14:creationId xmlns:p14="http://schemas.microsoft.com/office/powerpoint/2010/main" val="469383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5656" y="222668"/>
            <a:ext cx="9760688" cy="6412663"/>
          </a:xfrm>
          <a:prstGeom prst="roundRect">
            <a:avLst>
              <a:gd name="adj" fmla="val 2733"/>
            </a:avLst>
          </a:prstGeom>
          <a:ln w="50800">
            <a:solidFill>
              <a:schemeClr val="bg1">
                <a:lumMod val="65000"/>
              </a:schemeClr>
            </a:solidFill>
          </a:ln>
        </p:spPr>
      </p:pic>
    </p:spTree>
    <p:extLst>
      <p:ext uri="{BB962C8B-B14F-4D97-AF65-F5344CB8AC3E}">
        <p14:creationId xmlns:p14="http://schemas.microsoft.com/office/powerpoint/2010/main" val="1094291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01124" y="305661"/>
            <a:ext cx="8789751" cy="6246678"/>
          </a:xfrm>
          <a:prstGeom prst="roundRect">
            <a:avLst>
              <a:gd name="adj" fmla="val 904"/>
            </a:avLst>
          </a:prstGeom>
          <a:ln w="50800">
            <a:solidFill>
              <a:schemeClr val="bg1">
                <a:lumMod val="65000"/>
              </a:schemeClr>
            </a:solidFill>
          </a:ln>
        </p:spPr>
      </p:pic>
    </p:spTree>
    <p:extLst>
      <p:ext uri="{BB962C8B-B14F-4D97-AF65-F5344CB8AC3E}">
        <p14:creationId xmlns:p14="http://schemas.microsoft.com/office/powerpoint/2010/main" val="2557004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092726" y="577010"/>
            <a:ext cx="10006548" cy="5780180"/>
          </a:xfrm>
          <a:prstGeom prst="roundRect">
            <a:avLst>
              <a:gd name="adj" fmla="val 904"/>
            </a:avLst>
          </a:prstGeom>
          <a:ln w="50800">
            <a:solidFill>
              <a:schemeClr val="bg1">
                <a:lumMod val="65000"/>
              </a:schemeClr>
            </a:solidFill>
          </a:ln>
        </p:spPr>
      </p:pic>
    </p:spTree>
    <p:extLst>
      <p:ext uri="{BB962C8B-B14F-4D97-AF65-F5344CB8AC3E}">
        <p14:creationId xmlns:p14="http://schemas.microsoft.com/office/powerpoint/2010/main" val="3060943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2304" y="314375"/>
            <a:ext cx="9387391" cy="6229249"/>
          </a:xfrm>
          <a:prstGeom prst="roundRect">
            <a:avLst>
              <a:gd name="adj" fmla="val 1556"/>
            </a:avLst>
          </a:prstGeom>
          <a:ln w="50800">
            <a:solidFill>
              <a:schemeClr val="bg1">
                <a:lumMod val="65000"/>
              </a:schemeClr>
            </a:solidFill>
          </a:ln>
        </p:spPr>
      </p:pic>
    </p:spTree>
    <p:extLst>
      <p:ext uri="{BB962C8B-B14F-4D97-AF65-F5344CB8AC3E}">
        <p14:creationId xmlns:p14="http://schemas.microsoft.com/office/powerpoint/2010/main" val="1996839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4107" y="373378"/>
            <a:ext cx="9803786" cy="6111243"/>
          </a:xfrm>
          <a:prstGeom prst="roundRect">
            <a:avLst>
              <a:gd name="adj" fmla="val 1841"/>
            </a:avLst>
          </a:prstGeom>
          <a:ln w="50800">
            <a:solidFill>
              <a:schemeClr val="bg1">
                <a:lumMod val="65000"/>
              </a:schemeClr>
            </a:solidFill>
          </a:ln>
        </p:spPr>
      </p:pic>
    </p:spTree>
    <p:extLst>
      <p:ext uri="{BB962C8B-B14F-4D97-AF65-F5344CB8AC3E}">
        <p14:creationId xmlns:p14="http://schemas.microsoft.com/office/powerpoint/2010/main" val="15412244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67083" y="635627"/>
            <a:ext cx="4074569" cy="2273142"/>
          </a:xfrm>
          <a:prstGeom prst="roundRect">
            <a:avLst>
              <a:gd name="adj" fmla="val 8248"/>
            </a:avLst>
          </a:prstGeom>
          <a:ln w="50800">
            <a:solidFill>
              <a:schemeClr val="bg1">
                <a:lumMod val="65000"/>
              </a:schemeClr>
            </a:solidFill>
          </a:ln>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70250" y="3811534"/>
            <a:ext cx="2436841" cy="2464760"/>
          </a:xfrm>
          <a:prstGeom prst="roundRect">
            <a:avLst>
              <a:gd name="adj" fmla="val 5323"/>
            </a:avLst>
          </a:prstGeom>
          <a:ln w="50800">
            <a:solidFill>
              <a:schemeClr val="bg1">
                <a:lumMod val="65000"/>
              </a:schemeClr>
            </a:solidFill>
          </a:ln>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121" y="687556"/>
            <a:ext cx="3168912" cy="2182001"/>
          </a:xfrm>
          <a:prstGeom prst="roundRect">
            <a:avLst>
              <a:gd name="adj" fmla="val 7896"/>
            </a:avLst>
          </a:prstGeom>
          <a:ln w="50800">
            <a:solidFill>
              <a:schemeClr val="bg1">
                <a:lumMod val="65000"/>
              </a:schemeClr>
            </a:solidFill>
          </a:ln>
          <a:effectLst>
            <a:softEdge rad="0"/>
          </a:effectLst>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082187" y="3771900"/>
            <a:ext cx="1693251" cy="2514600"/>
          </a:xfrm>
          <a:prstGeom prst="roundRect">
            <a:avLst>
              <a:gd name="adj" fmla="val 5364"/>
            </a:avLst>
          </a:prstGeom>
          <a:ln w="50800">
            <a:solidFill>
              <a:schemeClr val="bg1">
                <a:lumMod val="65000"/>
              </a:schemeClr>
            </a:solidFill>
          </a:ln>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63358" y="4049191"/>
            <a:ext cx="3131796" cy="1952222"/>
          </a:xfrm>
          <a:prstGeom prst="roundRect">
            <a:avLst>
              <a:gd name="adj" fmla="val 7408"/>
            </a:avLst>
          </a:prstGeom>
          <a:ln w="50800">
            <a:solidFill>
              <a:schemeClr val="bg1">
                <a:lumMod val="65000"/>
              </a:schemeClr>
            </a:solidFill>
          </a:ln>
        </p:spPr>
      </p:pic>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2352" y="3935865"/>
            <a:ext cx="3065910" cy="2178873"/>
          </a:xfrm>
          <a:prstGeom prst="roundRect">
            <a:avLst>
              <a:gd name="adj" fmla="val 7883"/>
            </a:avLst>
          </a:prstGeom>
          <a:ln w="50800">
            <a:solidFill>
              <a:schemeClr val="bg1">
                <a:lumMod val="65000"/>
              </a:schemeClr>
            </a:solidFill>
          </a:ln>
        </p:spPr>
      </p:pic>
      <p:pic>
        <p:nvPicPr>
          <p:cNvPr id="3" name="Pictur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03702" y="627877"/>
            <a:ext cx="3471736" cy="2280892"/>
          </a:xfrm>
          <a:prstGeom prst="roundRect">
            <a:avLst>
              <a:gd name="adj" fmla="val 6878"/>
            </a:avLst>
          </a:prstGeom>
          <a:ln w="50800">
            <a:solidFill>
              <a:schemeClr val="bg1">
                <a:lumMod val="65000"/>
              </a:schemeClr>
            </a:solidFill>
          </a:ln>
        </p:spPr>
      </p:pic>
    </p:spTree>
    <p:extLst>
      <p:ext uri="{BB962C8B-B14F-4D97-AF65-F5344CB8AC3E}">
        <p14:creationId xmlns:p14="http://schemas.microsoft.com/office/powerpoint/2010/main" val="14199771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3148</TotalTime>
  <Words>1670</Words>
  <Application>Microsoft Office PowerPoint</Application>
  <PresentationFormat>Widescreen</PresentationFormat>
  <Paragraphs>263</Paragraphs>
  <Slides>26</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Dotum</vt:lpstr>
      <vt:lpstr>Arial</vt:lpstr>
      <vt:lpstr>Calibri</vt:lpstr>
      <vt:lpstr>Calibri Light</vt:lpstr>
      <vt:lpstr>Courier New</vt:lpstr>
      <vt:lpstr>DilleniaUPC</vt:lpstr>
      <vt:lpstr>Gloucester MT Extra Condensed</vt:lpstr>
      <vt:lpstr>Symbol</vt:lpstr>
      <vt:lpstr>Times New Roman</vt:lpstr>
      <vt:lpstr>Wingdings</vt:lpstr>
      <vt:lpstr>Office Theme</vt:lpstr>
      <vt:lpstr>Crisis Management in Trial Courts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Continuity Planning is Relationship Building</vt:lpstr>
      <vt:lpstr>Consider Essential Steps and Services</vt:lpstr>
      <vt:lpstr>Consider Essential Steps and Services</vt:lpstr>
      <vt:lpstr>Consider Essential Steps and Services</vt:lpstr>
      <vt:lpstr>Communication</vt:lpstr>
      <vt:lpstr>PowerPoint Presentation</vt:lpstr>
      <vt:lpstr>PowerPoint Presentation</vt:lpstr>
      <vt:lpstr>Houston: Memorial Day Flood, 2015</vt:lpstr>
      <vt:lpstr>Houston, Texas  Memorial Day Flood 2015</vt:lpstr>
      <vt:lpstr>Houston: Memorial Day Flood, 2015</vt:lpstr>
      <vt:lpstr>PowerPoint Presentation</vt:lpstr>
      <vt:lpstr>PowerPoint Presentation</vt:lpstr>
    </vt:vector>
  </TitlesOfParts>
  <Company>Court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Crisis Management in Trial Courts</dc:title>
  <dc:creator>Giannantonio, Ben (CCL)</dc:creator>
  <cp:lastModifiedBy>Benjamin Giannantonio</cp:lastModifiedBy>
  <cp:revision>72</cp:revision>
  <cp:lastPrinted>2016-08-10T20:33:35Z</cp:lastPrinted>
  <dcterms:created xsi:type="dcterms:W3CDTF">2016-08-01T18:35:45Z</dcterms:created>
  <dcterms:modified xsi:type="dcterms:W3CDTF">2016-09-16T18:16:34Z</dcterms:modified>
</cp:coreProperties>
</file>