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58" r:id="rId5"/>
    <p:sldId id="270" r:id="rId6"/>
    <p:sldId id="260" r:id="rId7"/>
    <p:sldId id="271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4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7E9A3"/>
    <a:srgbClr val="FFFF66"/>
    <a:srgbClr val="F1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94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76AD-F7B2-429A-AAC1-6559B57CFE1B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D8B0-2F19-4C7B-8DD2-A3989D05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C3A96-5A0C-4C26-8C3F-A2935B816D10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6"/>
            <a:ext cx="2971800" cy="4651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E6AC-5F70-4B31-8FCA-C630A60BC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05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7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1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8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79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58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9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9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7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E6AC-5F70-4B31-8FCA-C630A60BCC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6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9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2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2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6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3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FF7D-5E36-4BED-9559-B565393748D5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C63B-F461-4263-9967-FCAA43E1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2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employee+engagement&amp;view=detailv2&amp;&amp;id=37D91590F67966EFD05A7D5A770AA57699D6E7ED&amp;selectedIndex=194&amp;ccid=TKHRJftP&amp;simid=608046595791259722&amp;thid=OIP.M4ca1d125fb4f7cd646a341d4553e7a39o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chemeClr val="bg1"/>
                </a:solidFill>
              </a:rPr>
              <a:t>EMPLOYEE ENGAGEMENT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774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Gordy Griller</a:t>
            </a:r>
          </a:p>
          <a:p>
            <a:r>
              <a:rPr lang="en-US" dirty="0" smtClean="0"/>
              <a:t>Principal Court Management Consultant</a:t>
            </a:r>
          </a:p>
          <a:p>
            <a:r>
              <a:rPr lang="en-US" dirty="0" smtClean="0"/>
              <a:t>National Center for State Courts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46468" y="5486401"/>
            <a:ext cx="4521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 Billotte</a:t>
            </a:r>
          </a:p>
          <a:p>
            <a:r>
              <a:rPr lang="en-US" dirty="0" smtClean="0"/>
              <a:t>Judicial Branch Administrator</a:t>
            </a:r>
          </a:p>
          <a:p>
            <a:r>
              <a:rPr lang="en-US" dirty="0" smtClean="0"/>
              <a:t>Judicial Branch of Arizona in Maricopa County</a:t>
            </a:r>
            <a:endParaRPr lang="en-US" dirty="0"/>
          </a:p>
        </p:txBody>
      </p:sp>
      <p:pic>
        <p:nvPicPr>
          <p:cNvPr id="1028" name="Picture 4" descr="http://tse1.mm.bing.net/th?&amp;id=OIP.M4ca1d125fb4f7cd646a341d4553e7a39o0&amp;w=299&amp;h=197&amp;c=0&amp;pid=1.9&amp;rs=0&amp;p=0&amp;r=0">
            <a:hlinkClick r:id="rId3" tooltip="View image detail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47" y="1981200"/>
            <a:ext cx="4024756" cy="265176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ENGAGEMENT DRIVERS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8153400" cy="114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Work Provides a Feeling of Personal Accomplishment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835060"/>
            <a:ext cx="685800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Sense of Purpose</a:t>
            </a:r>
            <a:endParaRPr lang="en-US" sz="2800" dirty="0">
              <a:solidFill>
                <a:prstClr val="black"/>
              </a:solidFill>
            </a:endParaRP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Mission, Vision, and Values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Why is my Job Important?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0" y="4724400"/>
            <a:ext cx="233172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4343402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How Does my Job Support the Mission, Vision, and Values?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6248400"/>
            <a:ext cx="80772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153400" cy="114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Provide Feedback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394194"/>
            <a:ext cx="52578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Organizationally</a:t>
            </a:r>
            <a:endParaRPr lang="en-US" sz="2800" dirty="0">
              <a:solidFill>
                <a:prstClr val="black"/>
              </a:solidFill>
            </a:endParaRP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Bottom Up</a:t>
            </a: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Involve Employees in Decision Making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Individually</a:t>
            </a: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Clarify Expectations</a:t>
            </a:r>
            <a:endParaRPr lang="en-US" sz="2800" dirty="0">
              <a:solidFill>
                <a:prstClr val="black"/>
              </a:solidFill>
            </a:endParaRP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Set Personal Goals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69" y="1371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ENGAGEMENT DRIVERS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6248400"/>
            <a:ext cx="80772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153400" cy="114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Promote Civility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193944"/>
            <a:ext cx="740664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Most people have experienced rude, bad, disrespectful behavior at work.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Often it’s not insults that cause the greatest harm but callousness about people’s time.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438401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50% of the employees who experience uncivil behavior at work intentionally decrease their efforts.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1412033"/>
            <a:ext cx="1737360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ENGAGEMENT DRIVERS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248400"/>
            <a:ext cx="81534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3" y="4152900"/>
            <a:ext cx="2857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ENGAGEMENT DRIVERS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153400" cy="114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Provide Opportunities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437726"/>
            <a:ext cx="7391400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Learn and apply new skills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New Assignments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Lateral and upward mobility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Have career conversations</a:t>
            </a:r>
          </a:p>
          <a:p>
            <a:pPr lvl="1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248400"/>
            <a:ext cx="82296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45186"/>
            <a:ext cx="73914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Alternative Work Schedules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Flex Time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Job Sharing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Work Remotely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6245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ENGAGEMENT DRIVERS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153400" cy="114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Address “Quality of Life” Issues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6248400"/>
            <a:ext cx="80772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ENGAGEMENT DRIVERS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8153400" cy="114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Provide Resources and Competitive Pay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437721"/>
            <a:ext cx="60198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Tools to do the Job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Compensation</a:t>
            </a: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Internal equity</a:t>
            </a:r>
            <a:endParaRPr lang="en-US" sz="2800" dirty="0">
              <a:solidFill>
                <a:prstClr val="black"/>
              </a:solidFill>
            </a:endParaRP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External equity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3" y="4467227"/>
            <a:ext cx="285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6248400"/>
            <a:ext cx="80772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48530"/>
            <a:ext cx="7391400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Micromanagement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Disengaged Managers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Overuse of Policies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Interpersonal Relationship</a:t>
            </a:r>
          </a:p>
          <a:p>
            <a:pPr marL="685800" lvl="1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Real or perceived</a:t>
            </a:r>
            <a:endParaRPr lang="en-US" sz="28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Achievement is Not Recognized</a:t>
            </a:r>
          </a:p>
          <a:p>
            <a:pPr marL="685800" lvl="1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Organizationally</a:t>
            </a:r>
            <a:endParaRPr lang="en-US" sz="2800" dirty="0">
              <a:solidFill>
                <a:prstClr val="black"/>
              </a:solidFill>
            </a:endParaRPr>
          </a:p>
          <a:p>
            <a:pPr marL="685800" lvl="1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Personally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3" y="1371602"/>
            <a:ext cx="2857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ENGAGEMENT KILLERS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248400"/>
            <a:ext cx="81534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4852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QUESTIONS?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CONCLUSION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248400"/>
            <a:ext cx="81534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WHAT IS EMPLOYEE ENGAGEMENT?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THE DEGREE TO WHICH:</a:t>
            </a:r>
            <a:endParaRPr lang="en-US" sz="3000" dirty="0"/>
          </a:p>
          <a:p>
            <a:r>
              <a:rPr lang="en-US" sz="2400" dirty="0" smtClean="0"/>
              <a:t>Employees are involved in and enthusiastic about their work and workplace.</a:t>
            </a:r>
          </a:p>
          <a:p>
            <a:r>
              <a:rPr lang="en-US" sz="2400" dirty="0" smtClean="0"/>
              <a:t>Employees are psychologically (or emotionally) invested in the organization and motivated to contribute to its success.</a:t>
            </a:r>
          </a:p>
          <a:p>
            <a:r>
              <a:rPr lang="en-US" sz="2400" dirty="0" smtClean="0"/>
              <a:t>Secret Sauce – “discretionary effort” or the willingness to put in extra effort toward personal performance and attaining organizational goals (e.g., go above and beyond).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5" y="5151120"/>
            <a:ext cx="289559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248400"/>
            <a:ext cx="81534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ENGAGEMENT </a:t>
            </a:r>
            <a:r>
              <a:rPr lang="en-US" dirty="0" smtClean="0">
                <a:solidFill>
                  <a:schemeClr val="bg1"/>
                </a:solidFill>
              </a:rPr>
              <a:t>CRITERIA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68485"/>
            <a:ext cx="3429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MAXIMUM JOB SATISFACTION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1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opportunities to do what I do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Career development opportunities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flexible job conditions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676403"/>
            <a:ext cx="3505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MAXIMUM JOB CONTRIBUTION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2098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Greater clarity on what the organization needs me to do and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opportunities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coach/mentor other than my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Regular and specific feedback on how I am doing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617220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Blessing White, Inc.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24377"/>
            <a:ext cx="2590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6248400"/>
            <a:ext cx="80772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FULL EMPLOYEE 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2"/>
            <a:ext cx="1981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smtClean="0"/>
              <a:t>Maximum </a:t>
            </a:r>
          </a:p>
          <a:p>
            <a:pPr algn="ctr"/>
            <a:r>
              <a:rPr lang="en-US" sz="2400" dirty="0" smtClean="0"/>
              <a:t>Job </a:t>
            </a:r>
          </a:p>
          <a:p>
            <a:pPr algn="ctr"/>
            <a:r>
              <a:rPr lang="en-US" sz="2400" dirty="0" smtClean="0"/>
              <a:t>Satisfaction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19812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 like my job </a:t>
            </a:r>
          </a:p>
          <a:p>
            <a:pPr algn="ctr"/>
            <a:r>
              <a:rPr lang="en-US" sz="2400" dirty="0" smtClean="0"/>
              <a:t>and do it </a:t>
            </a:r>
          </a:p>
          <a:p>
            <a:pPr algn="ctr"/>
            <a:r>
              <a:rPr lang="en-US" sz="2400" dirty="0" smtClean="0"/>
              <a:t>well!</a:t>
            </a:r>
          </a:p>
          <a:p>
            <a:pPr algn="ctr"/>
            <a:endParaRPr lang="en-US" sz="2400" dirty="0"/>
          </a:p>
        </p:txBody>
      </p:sp>
      <p:sp>
        <p:nvSpPr>
          <p:cNvPr id="7" name="Plus 6"/>
          <p:cNvSpPr>
            <a:spLocks noChangeAspect="1"/>
          </p:cNvSpPr>
          <p:nvPr/>
        </p:nvSpPr>
        <p:spPr>
          <a:xfrm>
            <a:off x="2636520" y="2362200"/>
            <a:ext cx="640080" cy="64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2304872"/>
            <a:ext cx="1981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2.  Maximum Job Contribution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3733800"/>
            <a:ext cx="19812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 help achieve the goals </a:t>
            </a:r>
          </a:p>
          <a:p>
            <a:pPr algn="ctr"/>
            <a:r>
              <a:rPr lang="en-US" sz="2400" dirty="0" smtClean="0"/>
              <a:t>of my organization!</a:t>
            </a:r>
            <a:endParaRPr lang="en-US" sz="2400" dirty="0"/>
          </a:p>
        </p:txBody>
      </p:sp>
      <p:sp>
        <p:nvSpPr>
          <p:cNvPr id="11" name="Equal 10"/>
          <p:cNvSpPr>
            <a:spLocks noChangeAspect="1"/>
          </p:cNvSpPr>
          <p:nvPr/>
        </p:nvSpPr>
        <p:spPr>
          <a:xfrm>
            <a:off x="5471160" y="2438400"/>
            <a:ext cx="548640" cy="5486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8840" y="2286000"/>
            <a:ext cx="2727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Full</a:t>
            </a:r>
          </a:p>
          <a:p>
            <a:pPr algn="ctr"/>
            <a:r>
              <a:rPr lang="en-US" sz="3200" b="1" dirty="0" smtClean="0"/>
              <a:t>Engagement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03" y="3657600"/>
            <a:ext cx="18021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3400" y="6248400"/>
            <a:ext cx="80772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4191000"/>
            <a:ext cx="7467600" cy="21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Managers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Disengaged managers are three (3) times more likely to have disengaged employees.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35% of managers are engaged. Managers have the greatest impact on engagement.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TODAY’S WORKFORCE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371601"/>
            <a:ext cx="76962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Employees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30% are engaged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52% are disengaged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18% are actively disengaged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Millennials are significantly more engaged than Generation X or Baby Boomers. However, Millennials are least likely to stay.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1447802"/>
            <a:ext cx="19907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6248400"/>
            <a:ext cx="80772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EMPLOYEE ENGAGEMENT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IS IMPORTANT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3" y="5181600"/>
            <a:ext cx="285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40"/>
            <a:ext cx="8153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RESEARCH DEMONSTRATES: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Highly engaged employees are: (1) 480% more committed to helping their company succeed; (2) 250% more likely to recommend improvements; (3) 370% more likely to recommend their company as an employer.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Employees with lower engagement are 4 times more likely to leave their jobs than those who are highly engaged.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 smtClean="0"/>
              <a:t>Organizations that implement best practices for creating a culture of engagement have 69% of employees that report being engaged.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48400"/>
            <a:ext cx="81534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EMPLOYEE ENGAGEMENT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IS IMPORTANT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44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FOR ORGANIZATIONS, THIS TRANSLATES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Increased Productivity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Greater Customer Focus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Fewer Errors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Lower Turnover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Less Absenteeism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Fewer Safety Incidents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9" y="4362450"/>
            <a:ext cx="28479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248400"/>
            <a:ext cx="81534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2766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DO COURT LEADERS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CREATE A CULTURE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OF EMPLOYEE ENGAGEMENT?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4" y="3931920"/>
            <a:ext cx="2700761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6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ENGAGEMENT DRIVERS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8153400" cy="1143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Confidence in the Organization and the Future of the Organization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835058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Build Trust in Management</a:t>
            </a: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prstClr val="black"/>
                </a:solidFill>
              </a:rPr>
              <a:t>Care about Employees</a:t>
            </a: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prstClr val="black"/>
                </a:solidFill>
              </a:rPr>
              <a:t>Have Integrity</a:t>
            </a:r>
          </a:p>
          <a:p>
            <a:pPr marL="1143000" lvl="2" indent="-228600">
              <a:spcBef>
                <a:spcPct val="20000"/>
              </a:spcBef>
              <a:buFont typeface="Calibri" panose="020F0502020204030204" pitchFamily="34" charset="0"/>
              <a:buChar char="-"/>
            </a:pPr>
            <a:r>
              <a:rPr lang="en-US" sz="2800" dirty="0">
                <a:solidFill>
                  <a:prstClr val="black"/>
                </a:solidFill>
              </a:rPr>
              <a:t>Demonstrate Competence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Convey Organizational Priorities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Be Open and Approachable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0608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6248400"/>
            <a:ext cx="8153400" cy="228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970</TotalTime>
  <Words>600</Words>
  <Application>Microsoft Office PowerPoint</Application>
  <PresentationFormat>On-screen Show (4:3)</PresentationFormat>
  <Paragraphs>160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EMPLOYEE ENGAGEMENT   </vt:lpstr>
      <vt:lpstr>WHAT IS EMPLOYEE ENGAGEMENT?</vt:lpstr>
      <vt:lpstr>ENGAGEMENT CRITERIA</vt:lpstr>
      <vt:lpstr>FULL EMPLOYEE ENGAGEMENT</vt:lpstr>
      <vt:lpstr>TODAY’S WORKFORCE</vt:lpstr>
      <vt:lpstr>EMPLOYEE ENGAGEMENT  IS IMPORTANT</vt:lpstr>
      <vt:lpstr>EMPLOYEE ENGAGEMENT  IS IMPORTANT</vt:lpstr>
      <vt:lpstr>HOW DO COURT LEADERS  CREATE A CULTURE  OF EMPLOYEE ENGAGEMENT?</vt:lpstr>
      <vt:lpstr>ENGAGEMENT DRIVERS</vt:lpstr>
      <vt:lpstr>ENGAGEMENT DRIVERS</vt:lpstr>
      <vt:lpstr>ENGAGEMENT DRIVERS</vt:lpstr>
      <vt:lpstr>ENGAGEMENT DRIVERS</vt:lpstr>
      <vt:lpstr>ENGAGEMENT DRIVERS</vt:lpstr>
      <vt:lpstr>ENGAGEMENT DRIVERS</vt:lpstr>
      <vt:lpstr>ENGAGEMENT DRIVERS</vt:lpstr>
      <vt:lpstr>ENGAGEMENT KILLERS</vt:lpstr>
      <vt:lpstr>CONCLUSION</vt:lpstr>
    </vt:vector>
  </TitlesOfParts>
  <Company>Judical Branch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ENGAGEMENT</dc:title>
  <dc:creator>Windows User</dc:creator>
  <cp:lastModifiedBy>Windows User</cp:lastModifiedBy>
  <cp:revision>45</cp:revision>
  <cp:lastPrinted>2016-09-21T16:45:42Z</cp:lastPrinted>
  <dcterms:created xsi:type="dcterms:W3CDTF">2016-09-16T15:58:01Z</dcterms:created>
  <dcterms:modified xsi:type="dcterms:W3CDTF">2016-09-21T20:24:29Z</dcterms:modified>
</cp:coreProperties>
</file>