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156" r:id="rId1"/>
    <p:sldMasterId id="2147484169" r:id="rId2"/>
  </p:sldMasterIdLst>
  <p:notesMasterIdLst>
    <p:notesMasterId r:id="rId43"/>
  </p:notesMasterIdLst>
  <p:handoutMasterIdLst>
    <p:handoutMasterId r:id="rId44"/>
  </p:handoutMasterIdLst>
  <p:sldIdLst>
    <p:sldId id="355" r:id="rId3"/>
    <p:sldId id="356" r:id="rId4"/>
    <p:sldId id="361" r:id="rId5"/>
    <p:sldId id="362" r:id="rId6"/>
    <p:sldId id="363" r:id="rId7"/>
    <p:sldId id="364" r:id="rId8"/>
    <p:sldId id="365" r:id="rId9"/>
    <p:sldId id="366" r:id="rId10"/>
    <p:sldId id="367" r:id="rId11"/>
    <p:sldId id="368" r:id="rId12"/>
    <p:sldId id="369" r:id="rId13"/>
    <p:sldId id="354" r:id="rId14"/>
    <p:sldId id="370" r:id="rId15"/>
    <p:sldId id="371" r:id="rId16"/>
    <p:sldId id="372" r:id="rId17"/>
    <p:sldId id="373" r:id="rId18"/>
    <p:sldId id="374" r:id="rId19"/>
    <p:sldId id="375" r:id="rId20"/>
    <p:sldId id="376" r:id="rId21"/>
    <p:sldId id="377" r:id="rId22"/>
    <p:sldId id="378" r:id="rId23"/>
    <p:sldId id="379" r:id="rId24"/>
    <p:sldId id="358" r:id="rId25"/>
    <p:sldId id="359" r:id="rId26"/>
    <p:sldId id="360" r:id="rId27"/>
    <p:sldId id="380" r:id="rId28"/>
    <p:sldId id="381" r:id="rId29"/>
    <p:sldId id="382" r:id="rId30"/>
    <p:sldId id="383" r:id="rId31"/>
    <p:sldId id="384" r:id="rId32"/>
    <p:sldId id="385" r:id="rId33"/>
    <p:sldId id="386" r:id="rId34"/>
    <p:sldId id="387" r:id="rId35"/>
    <p:sldId id="388" r:id="rId36"/>
    <p:sldId id="389" r:id="rId37"/>
    <p:sldId id="390" r:id="rId38"/>
    <p:sldId id="391" r:id="rId39"/>
    <p:sldId id="392" r:id="rId40"/>
    <p:sldId id="393" r:id="rId41"/>
    <p:sldId id="394" r:id="rId42"/>
  </p:sldIdLst>
  <p:sldSz cx="9144000" cy="6858000" type="screen4x3"/>
  <p:notesSz cx="7010400" cy="9296400"/>
  <p:custDataLst>
    <p:tags r:id="rId45"/>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12">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guide id="3" orient="horz" pos="2928">
          <p15:clr>
            <a:srgbClr val="A4A3A4"/>
          </p15:clr>
        </p15:guide>
        <p15:guide id="4"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E4A7F"/>
    <a:srgbClr val="352571"/>
    <a:srgbClr val="C45D08"/>
    <a:srgbClr val="454568"/>
    <a:srgbClr val="000066"/>
    <a:srgbClr val="333399"/>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6433" autoAdjust="0"/>
  </p:normalViewPr>
  <p:slideViewPr>
    <p:cSldViewPr>
      <p:cViewPr varScale="1">
        <p:scale>
          <a:sx n="68" d="100"/>
          <a:sy n="68" d="100"/>
        </p:scale>
        <p:origin x="504" y="72"/>
      </p:cViewPr>
      <p:guideLst>
        <p:guide orient="horz" pos="211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97" d="100"/>
        <a:sy n="197" d="100"/>
      </p:scale>
      <p:origin x="0" y="17832"/>
    </p:cViewPr>
  </p:sorterViewPr>
  <p:notesViewPr>
    <p:cSldViewPr>
      <p:cViewPr>
        <p:scale>
          <a:sx n="75" d="100"/>
          <a:sy n="75" d="100"/>
        </p:scale>
        <p:origin x="-2310" y="1260"/>
      </p:cViewPr>
      <p:guideLst>
        <p:guide orient="horz" pos="2932"/>
        <p:guide pos="2212"/>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7735" cy="464503"/>
          </a:xfrm>
          <a:prstGeom prst="rect">
            <a:avLst/>
          </a:prstGeom>
          <a:noFill/>
          <a:ln w="9525">
            <a:noFill/>
            <a:miter lim="800000"/>
            <a:headEnd/>
            <a:tailEnd/>
          </a:ln>
          <a:effectLst/>
        </p:spPr>
        <p:txBody>
          <a:bodyPr vert="horz" wrap="square" lIns="93166" tIns="46583" rIns="93166" bIns="46583" numCol="1" anchor="t" anchorCtr="0" compatLnSpc="1">
            <a:prstTxWarp prst="textNoShape">
              <a:avLst/>
            </a:prstTxWarp>
          </a:bodyPr>
          <a:lstStyle>
            <a:lvl1pPr eaLnBrk="0" hangingPunct="0">
              <a:defRPr sz="1200" b="0">
                <a:latin typeface="Times New Roman" pitchFamily="18" charset="0"/>
                <a:cs typeface="Times New Roman" pitchFamily="18" charset="0"/>
              </a:defRPr>
            </a:lvl1pPr>
          </a:lstStyle>
          <a:p>
            <a:pPr>
              <a:defRPr/>
            </a:pPr>
            <a:r>
              <a:rPr lang="en-US" dirty="0"/>
              <a:t>National Center for State Courts © 2012</a:t>
            </a:r>
          </a:p>
          <a:p>
            <a:pPr>
              <a:defRPr/>
            </a:pPr>
            <a:endParaRPr lang="en-US" dirty="0"/>
          </a:p>
        </p:txBody>
      </p:sp>
      <p:sp>
        <p:nvSpPr>
          <p:cNvPr id="60419" name="Rectangle 3"/>
          <p:cNvSpPr>
            <a:spLocks noGrp="1" noChangeArrowheads="1"/>
          </p:cNvSpPr>
          <p:nvPr>
            <p:ph type="dt" sz="quarter" idx="1"/>
          </p:nvPr>
        </p:nvSpPr>
        <p:spPr bwMode="auto">
          <a:xfrm>
            <a:off x="3972667" y="0"/>
            <a:ext cx="3037734" cy="464503"/>
          </a:xfrm>
          <a:prstGeom prst="rect">
            <a:avLst/>
          </a:prstGeom>
          <a:noFill/>
          <a:ln w="9525">
            <a:noFill/>
            <a:miter lim="800000"/>
            <a:headEnd/>
            <a:tailEnd/>
          </a:ln>
          <a:effectLst/>
        </p:spPr>
        <p:txBody>
          <a:bodyPr vert="horz" wrap="square" lIns="93166" tIns="46583" rIns="93166" bIns="46583" numCol="1" anchor="t" anchorCtr="0" compatLnSpc="1">
            <a:prstTxWarp prst="textNoShape">
              <a:avLst/>
            </a:prstTxWarp>
          </a:bodyPr>
          <a:lstStyle>
            <a:lvl1pPr algn="r" eaLnBrk="0" hangingPunct="0">
              <a:defRPr sz="1200" b="1"/>
            </a:lvl1pPr>
          </a:lstStyle>
          <a:p>
            <a:pPr>
              <a:defRPr/>
            </a:pPr>
            <a:endParaRPr lang="en-US" dirty="0"/>
          </a:p>
        </p:txBody>
      </p:sp>
      <p:sp>
        <p:nvSpPr>
          <p:cNvPr id="60420" name="Rectangle 4"/>
          <p:cNvSpPr>
            <a:spLocks noGrp="1" noChangeArrowheads="1"/>
          </p:cNvSpPr>
          <p:nvPr>
            <p:ph type="ftr" sz="quarter" idx="2"/>
          </p:nvPr>
        </p:nvSpPr>
        <p:spPr bwMode="auto">
          <a:xfrm>
            <a:off x="0" y="8831899"/>
            <a:ext cx="3037735" cy="464502"/>
          </a:xfrm>
          <a:prstGeom prst="rect">
            <a:avLst/>
          </a:prstGeom>
          <a:noFill/>
          <a:ln w="9525">
            <a:noFill/>
            <a:miter lim="800000"/>
            <a:headEnd/>
            <a:tailEnd/>
          </a:ln>
          <a:effectLst/>
        </p:spPr>
        <p:txBody>
          <a:bodyPr vert="horz" wrap="square" lIns="93166" tIns="46583" rIns="93166" bIns="46583" numCol="1" anchor="b" anchorCtr="0" compatLnSpc="1">
            <a:prstTxWarp prst="textNoShape">
              <a:avLst/>
            </a:prstTxWarp>
          </a:bodyPr>
          <a:lstStyle>
            <a:lvl1pPr eaLnBrk="0" hangingPunct="0">
              <a:defRPr sz="1200" b="1"/>
            </a:lvl1pPr>
          </a:lstStyle>
          <a:p>
            <a:pPr>
              <a:defRPr/>
            </a:pPr>
            <a:endParaRPr lang="en-US" dirty="0"/>
          </a:p>
        </p:txBody>
      </p:sp>
      <p:sp>
        <p:nvSpPr>
          <p:cNvPr id="60421" name="Rectangle 5"/>
          <p:cNvSpPr>
            <a:spLocks noGrp="1" noChangeArrowheads="1"/>
          </p:cNvSpPr>
          <p:nvPr>
            <p:ph type="sldNum" sz="quarter" idx="3"/>
          </p:nvPr>
        </p:nvSpPr>
        <p:spPr bwMode="auto">
          <a:xfrm>
            <a:off x="3972667" y="8831899"/>
            <a:ext cx="3037734" cy="464502"/>
          </a:xfrm>
          <a:prstGeom prst="rect">
            <a:avLst/>
          </a:prstGeom>
          <a:noFill/>
          <a:ln w="9525">
            <a:noFill/>
            <a:miter lim="800000"/>
            <a:headEnd/>
            <a:tailEnd/>
          </a:ln>
          <a:effectLst/>
        </p:spPr>
        <p:txBody>
          <a:bodyPr vert="horz" wrap="square" lIns="93166" tIns="46583" rIns="93166" bIns="46583" numCol="1" anchor="b" anchorCtr="0" compatLnSpc="1">
            <a:prstTxWarp prst="textNoShape">
              <a:avLst/>
            </a:prstTxWarp>
          </a:bodyPr>
          <a:lstStyle>
            <a:lvl1pPr algn="r" eaLnBrk="0" hangingPunct="0">
              <a:defRPr sz="1200" b="1"/>
            </a:lvl1pPr>
          </a:lstStyle>
          <a:p>
            <a:pPr>
              <a:defRPr/>
            </a:pPr>
            <a:fld id="{1022038F-752A-4A16-B766-E433156AF7F3}" type="slidenum">
              <a:rPr lang="en-US"/>
              <a:pPr>
                <a:defRPr/>
              </a:pPr>
              <a:t>‹#›</a:t>
            </a:fld>
            <a:endParaRPr lang="en-US" dirty="0"/>
          </a:p>
        </p:txBody>
      </p:sp>
    </p:spTree>
    <p:extLst>
      <p:ext uri="{BB962C8B-B14F-4D97-AF65-F5344CB8AC3E}">
        <p14:creationId xmlns:p14="http://schemas.microsoft.com/office/powerpoint/2010/main" val="25313572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8786" name="Rectangle 2"/>
          <p:cNvSpPr>
            <a:spLocks noGrp="1" noChangeArrowheads="1"/>
          </p:cNvSpPr>
          <p:nvPr>
            <p:ph type="hdr" sz="quarter"/>
          </p:nvPr>
        </p:nvSpPr>
        <p:spPr bwMode="auto">
          <a:xfrm>
            <a:off x="0" y="0"/>
            <a:ext cx="3037735" cy="464503"/>
          </a:xfrm>
          <a:prstGeom prst="rect">
            <a:avLst/>
          </a:prstGeom>
          <a:noFill/>
          <a:ln w="9525">
            <a:noFill/>
            <a:miter lim="800000"/>
            <a:headEnd/>
            <a:tailEnd/>
          </a:ln>
          <a:effectLst/>
        </p:spPr>
        <p:txBody>
          <a:bodyPr vert="horz" wrap="square" lIns="93166" tIns="46583" rIns="93166" bIns="46583" numCol="1" anchor="t"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118787" name="Rectangle 3"/>
          <p:cNvSpPr>
            <a:spLocks noGrp="1" noChangeArrowheads="1"/>
          </p:cNvSpPr>
          <p:nvPr>
            <p:ph type="dt" idx="1"/>
          </p:nvPr>
        </p:nvSpPr>
        <p:spPr bwMode="auto">
          <a:xfrm>
            <a:off x="3972667" y="0"/>
            <a:ext cx="3037734" cy="464503"/>
          </a:xfrm>
          <a:prstGeom prst="rect">
            <a:avLst/>
          </a:prstGeom>
          <a:noFill/>
          <a:ln w="9525">
            <a:noFill/>
            <a:miter lim="800000"/>
            <a:headEnd/>
            <a:tailEnd/>
          </a:ln>
          <a:effectLst/>
        </p:spPr>
        <p:txBody>
          <a:bodyPr vert="horz" wrap="square" lIns="93166" tIns="46583" rIns="93166" bIns="46583" numCol="1" anchor="t" anchorCtr="0" compatLnSpc="1">
            <a:prstTxWarp prst="textNoShape">
              <a:avLst/>
            </a:prstTxWarp>
          </a:bodyPr>
          <a:lstStyle>
            <a:lvl1pPr algn="r">
              <a:defRPr sz="1200">
                <a:latin typeface="Times New Roman" pitchFamily="18" charset="0"/>
              </a:defRPr>
            </a:lvl1pPr>
          </a:lstStyle>
          <a:p>
            <a:pPr>
              <a:defRPr/>
            </a:pPr>
            <a:endParaRPr lang="en-US" dirty="0"/>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18789" name="Rectangle 5"/>
          <p:cNvSpPr>
            <a:spLocks noGrp="1" noChangeArrowheads="1"/>
          </p:cNvSpPr>
          <p:nvPr>
            <p:ph type="body" sz="quarter" idx="3"/>
          </p:nvPr>
        </p:nvSpPr>
        <p:spPr bwMode="auto">
          <a:xfrm>
            <a:off x="934932" y="4415156"/>
            <a:ext cx="5140537" cy="4183697"/>
          </a:xfrm>
          <a:prstGeom prst="rect">
            <a:avLst/>
          </a:prstGeom>
          <a:noFill/>
          <a:ln w="9525">
            <a:noFill/>
            <a:miter lim="800000"/>
            <a:headEnd/>
            <a:tailEnd/>
          </a:ln>
          <a:effectLst/>
        </p:spPr>
        <p:txBody>
          <a:bodyPr vert="horz" wrap="square" lIns="93166" tIns="46583" rIns="93166" bIns="4658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8790" name="Rectangle 6"/>
          <p:cNvSpPr>
            <a:spLocks noGrp="1" noChangeArrowheads="1"/>
          </p:cNvSpPr>
          <p:nvPr>
            <p:ph type="ftr" sz="quarter" idx="4"/>
          </p:nvPr>
        </p:nvSpPr>
        <p:spPr bwMode="auto">
          <a:xfrm>
            <a:off x="0" y="8831899"/>
            <a:ext cx="3037735" cy="464502"/>
          </a:xfrm>
          <a:prstGeom prst="rect">
            <a:avLst/>
          </a:prstGeom>
          <a:noFill/>
          <a:ln w="9525">
            <a:noFill/>
            <a:miter lim="800000"/>
            <a:headEnd/>
            <a:tailEnd/>
          </a:ln>
          <a:effectLst/>
        </p:spPr>
        <p:txBody>
          <a:bodyPr vert="horz" wrap="square" lIns="93166" tIns="46583" rIns="93166" bIns="46583" numCol="1" anchor="b" anchorCtr="0" compatLnSpc="1">
            <a:prstTxWarp prst="textNoShape">
              <a:avLst/>
            </a:prstTxWarp>
          </a:bodyPr>
          <a:lstStyle>
            <a:lvl1pPr>
              <a:defRPr sz="1200">
                <a:latin typeface="Times New Roman" pitchFamily="18" charset="0"/>
              </a:defRPr>
            </a:lvl1pPr>
          </a:lstStyle>
          <a:p>
            <a:pPr>
              <a:defRPr/>
            </a:pPr>
            <a:endParaRPr lang="en-US" dirty="0"/>
          </a:p>
        </p:txBody>
      </p:sp>
      <p:sp>
        <p:nvSpPr>
          <p:cNvPr id="118791" name="Rectangle 7"/>
          <p:cNvSpPr>
            <a:spLocks noGrp="1" noChangeArrowheads="1"/>
          </p:cNvSpPr>
          <p:nvPr>
            <p:ph type="sldNum" sz="quarter" idx="5"/>
          </p:nvPr>
        </p:nvSpPr>
        <p:spPr bwMode="auto">
          <a:xfrm>
            <a:off x="3972667" y="8831899"/>
            <a:ext cx="3037734" cy="464502"/>
          </a:xfrm>
          <a:prstGeom prst="rect">
            <a:avLst/>
          </a:prstGeom>
          <a:noFill/>
          <a:ln w="9525">
            <a:noFill/>
            <a:miter lim="800000"/>
            <a:headEnd/>
            <a:tailEnd/>
          </a:ln>
          <a:effectLst/>
        </p:spPr>
        <p:txBody>
          <a:bodyPr vert="horz" wrap="square" lIns="93166" tIns="46583" rIns="93166" bIns="46583" numCol="1" anchor="b" anchorCtr="0" compatLnSpc="1">
            <a:prstTxWarp prst="textNoShape">
              <a:avLst/>
            </a:prstTxWarp>
          </a:bodyPr>
          <a:lstStyle>
            <a:lvl1pPr algn="r">
              <a:defRPr sz="1200">
                <a:latin typeface="Times New Roman" pitchFamily="18" charset="0"/>
              </a:defRPr>
            </a:lvl1pPr>
          </a:lstStyle>
          <a:p>
            <a:pPr>
              <a:defRPr/>
            </a:pPr>
            <a:fld id="{08285357-AD46-4929-8D44-ECEF3CE1485D}" type="slidenum">
              <a:rPr lang="en-US"/>
              <a:pPr>
                <a:defRPr/>
              </a:pPr>
              <a:t>‹#›</a:t>
            </a:fld>
            <a:endParaRPr lang="en-US" dirty="0"/>
          </a:p>
        </p:txBody>
      </p:sp>
    </p:spTree>
    <p:extLst>
      <p:ext uri="{BB962C8B-B14F-4D97-AF65-F5344CB8AC3E}">
        <p14:creationId xmlns:p14="http://schemas.microsoft.com/office/powerpoint/2010/main" val="3931531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8285357-AD46-4929-8D44-ECEF3CE1485D}" type="slidenum">
              <a:rPr lang="en-US" smtClean="0"/>
              <a:pPr>
                <a:defRPr/>
              </a:pPr>
              <a:t>1</a:t>
            </a:fld>
            <a:endParaRPr lang="en-US" dirty="0"/>
          </a:p>
        </p:txBody>
      </p:sp>
    </p:spTree>
    <p:extLst>
      <p:ext uri="{BB962C8B-B14F-4D97-AF65-F5344CB8AC3E}">
        <p14:creationId xmlns:p14="http://schemas.microsoft.com/office/powerpoint/2010/main" val="1207825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2344DB-CF12-4F0E-81AB-D920B6F60D15}" type="slidenum">
              <a:rPr lang="en-US" smtClean="0"/>
              <a:pPr/>
              <a:t>12</a:t>
            </a:fld>
            <a:endParaRPr lang="en-US" dirty="0"/>
          </a:p>
        </p:txBody>
      </p:sp>
    </p:spTree>
    <p:extLst>
      <p:ext uri="{BB962C8B-B14F-4D97-AF65-F5344CB8AC3E}">
        <p14:creationId xmlns:p14="http://schemas.microsoft.com/office/powerpoint/2010/main" val="4289318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B2344DB-CF12-4F0E-81AB-D920B6F60D15}" type="slidenum">
              <a:rPr lang="en-US" smtClean="0"/>
              <a:pPr/>
              <a:t>40</a:t>
            </a:fld>
            <a:endParaRPr lang="en-US" dirty="0"/>
          </a:p>
        </p:txBody>
      </p:sp>
    </p:spTree>
    <p:extLst>
      <p:ext uri="{BB962C8B-B14F-4D97-AF65-F5344CB8AC3E}">
        <p14:creationId xmlns:p14="http://schemas.microsoft.com/office/powerpoint/2010/main" val="27486718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latin typeface="Georgia" pitchFamily="18" charset="0"/>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lumMod val="85000"/>
                    <a:lumOff val="1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lgn="l">
              <a:defRPr sz="1200">
                <a:solidFill>
                  <a:schemeClr val="tx1">
                    <a:lumMod val="65000"/>
                    <a:lumOff val="35000"/>
                  </a:schemeClr>
                </a:solidFill>
                <a:latin typeface="Arial" pitchFamily="34" charset="0"/>
                <a:cs typeface="Arial" pitchFamily="34" charset="0"/>
              </a:defRPr>
            </a:lvl1pPr>
          </a:lstStyle>
          <a:p>
            <a:pPr>
              <a:defRPr/>
            </a:pPr>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lgn="ctr">
              <a:defRPr sz="1200">
                <a:solidFill>
                  <a:schemeClr val="tx1">
                    <a:lumMod val="65000"/>
                    <a:lumOff val="35000"/>
                  </a:schemeClr>
                </a:solidFill>
                <a:latin typeface="Arial" pitchFamily="34" charset="0"/>
                <a:cs typeface="Arial" pitchFamily="34" charset="0"/>
              </a:defRPr>
            </a:lvl1pPr>
          </a:lstStyle>
          <a:p>
            <a:pPr>
              <a:defRPr/>
            </a:pPr>
            <a:fld id="{9DA67642-12CF-4E1E-81C7-09C791724770}" type="slidenum">
              <a:rPr lang="en-US" smtClean="0"/>
              <a:t>‹#›</a:t>
            </a:fld>
            <a:endParaRPr lang="en-US" dirty="0"/>
          </a:p>
          <a:p>
            <a:pPr>
              <a:defRPr/>
            </a:pPr>
            <a:r>
              <a:rPr lang="en-US" dirty="0"/>
              <a:t>NCSC © 2009 </a:t>
            </a: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solidFill>
                  <a:schemeClr val="tx1">
                    <a:lumMod val="65000"/>
                    <a:lumOff val="35000"/>
                  </a:schemeClr>
                </a:solidFill>
                <a:latin typeface="Arial" pitchFamily="34" charset="0"/>
                <a:cs typeface="Arial" pitchFamily="34" charset="0"/>
              </a:defRPr>
            </a:lvl1pPr>
          </a:lstStyle>
          <a:p>
            <a:pPr>
              <a:defRPr/>
            </a:pPr>
            <a:fld id="{AC2DC039-464B-49E4-A33A-4DC4F3B85311}" type="slidenum">
              <a:rPr lang="en-US" smtClean="0"/>
              <a:pPr>
                <a:defRPr/>
              </a:pPr>
              <a:t>‹#›</a:t>
            </a:fld>
            <a:endParaRPr lang="en-US" dirty="0"/>
          </a:p>
        </p:txBody>
      </p:sp>
      <p:pic>
        <p:nvPicPr>
          <p:cNvPr id="7" name="Picture 6" descr="http://icmelearning.com/ncsc/mailer/images/logo-bja-h61px.jpg"/>
          <p:cNvPicPr/>
          <p:nvPr userDrawn="1"/>
        </p:nvPicPr>
        <p:blipFill>
          <a:blip r:embed="rId2" cstate="print"/>
          <a:srcRect/>
          <a:stretch>
            <a:fillRect/>
          </a:stretch>
        </p:blipFill>
        <p:spPr bwMode="auto">
          <a:xfrm>
            <a:off x="142875" y="6148614"/>
            <a:ext cx="1085850" cy="581025"/>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457200" y="6356350"/>
            <a:ext cx="2133600" cy="365125"/>
          </a:xfrm>
          <a:prstGeom prst="rect">
            <a:avLst/>
          </a:prstGeom>
        </p:spPr>
        <p:txBody>
          <a:bodyPr/>
          <a:lstStyle>
            <a:lvl1pPr algn="l">
              <a:defRPr sz="1200">
                <a:solidFill>
                  <a:schemeClr val="tx1">
                    <a:lumMod val="65000"/>
                    <a:lumOff val="35000"/>
                  </a:schemeClr>
                </a:solidFill>
                <a:latin typeface="Arial" pitchFamily="34" charset="0"/>
                <a:cs typeface="Arial" pitchFamily="34" charset="0"/>
              </a:defRPr>
            </a:lvl1pPr>
          </a:lstStyle>
          <a:p>
            <a:pPr>
              <a:defRPr/>
            </a:pPr>
            <a:endParaRPr lang="en-US" dirty="0"/>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lgn="ctr">
              <a:defRPr sz="1200">
                <a:solidFill>
                  <a:schemeClr val="tx1">
                    <a:lumMod val="65000"/>
                    <a:lumOff val="35000"/>
                  </a:schemeClr>
                </a:solidFill>
                <a:latin typeface="Arial" pitchFamily="34" charset="0"/>
                <a:cs typeface="Arial" pitchFamily="34" charset="0"/>
              </a:defRPr>
            </a:lvl1pPr>
          </a:lstStyle>
          <a:p>
            <a:pPr>
              <a:defRPr/>
            </a:pPr>
            <a:r>
              <a:rPr lang="en-US" dirty="0"/>
              <a:t>NCSC © 2009 </a:t>
            </a: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solidFill>
                  <a:schemeClr val="tx1">
                    <a:lumMod val="65000"/>
                    <a:lumOff val="35000"/>
                  </a:schemeClr>
                </a:solidFill>
                <a:latin typeface="Arial" pitchFamily="34" charset="0"/>
                <a:cs typeface="Arial" pitchFamily="34" charset="0"/>
              </a:defRPr>
            </a:lvl1pPr>
          </a:lstStyle>
          <a:p>
            <a:pPr>
              <a:defRPr/>
            </a:pPr>
            <a:fld id="{3B01C5FE-9EDB-490F-9023-41ACE32AFEE7}"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lgn="l">
              <a:defRPr sz="1200">
                <a:solidFill>
                  <a:schemeClr val="tx1">
                    <a:lumMod val="65000"/>
                    <a:lumOff val="35000"/>
                  </a:schemeClr>
                </a:solidFill>
                <a:latin typeface="Arial" pitchFamily="34" charset="0"/>
                <a:cs typeface="Arial" pitchFamily="34" charset="0"/>
              </a:defRPr>
            </a:lvl1pPr>
          </a:lstStyle>
          <a:p>
            <a:pPr>
              <a:defRPr/>
            </a:pPr>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lgn="ctr">
              <a:defRPr sz="1200">
                <a:solidFill>
                  <a:schemeClr val="tx1">
                    <a:lumMod val="65000"/>
                    <a:lumOff val="35000"/>
                  </a:schemeClr>
                </a:solidFill>
                <a:latin typeface="Arial" pitchFamily="34" charset="0"/>
                <a:cs typeface="Arial" pitchFamily="34" charset="0"/>
              </a:defRPr>
            </a:lvl1pPr>
          </a:lstStyle>
          <a:p>
            <a:pPr>
              <a:defRPr/>
            </a:pPr>
            <a:r>
              <a:rPr lang="en-US" dirty="0"/>
              <a:t>NCSC © 2009 </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solidFill>
                  <a:schemeClr val="tx1">
                    <a:lumMod val="65000"/>
                    <a:lumOff val="35000"/>
                  </a:schemeClr>
                </a:solidFill>
                <a:latin typeface="Arial" pitchFamily="34" charset="0"/>
                <a:cs typeface="Arial" pitchFamily="34" charset="0"/>
              </a:defRPr>
            </a:lvl1pPr>
          </a:lstStyle>
          <a:p>
            <a:pPr>
              <a:defRPr/>
            </a:pPr>
            <a:fld id="{10472319-95A6-4ABC-A8BF-64A5DD0C222B}"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lgn="l">
              <a:defRPr sz="1200">
                <a:solidFill>
                  <a:schemeClr val="tx1">
                    <a:lumMod val="65000"/>
                    <a:lumOff val="35000"/>
                  </a:schemeClr>
                </a:solidFill>
                <a:latin typeface="Arial" pitchFamily="34" charset="0"/>
                <a:cs typeface="Arial" pitchFamily="34" charset="0"/>
              </a:defRPr>
            </a:lvl1pPr>
          </a:lstStyle>
          <a:p>
            <a:pPr>
              <a:defRPr/>
            </a:pPr>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lgn="ctr">
              <a:defRPr sz="1200">
                <a:solidFill>
                  <a:schemeClr val="tx1">
                    <a:lumMod val="65000"/>
                    <a:lumOff val="35000"/>
                  </a:schemeClr>
                </a:solidFill>
                <a:latin typeface="Arial" pitchFamily="34" charset="0"/>
                <a:cs typeface="Arial" pitchFamily="34" charset="0"/>
              </a:defRPr>
            </a:lvl1pPr>
          </a:lstStyle>
          <a:p>
            <a:pPr>
              <a:defRPr/>
            </a:pPr>
            <a:r>
              <a:rPr lang="en-US" dirty="0"/>
              <a:t>NCSC © 2009 </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solidFill>
                  <a:schemeClr val="tx1">
                    <a:lumMod val="65000"/>
                    <a:lumOff val="35000"/>
                  </a:schemeClr>
                </a:solidFill>
                <a:latin typeface="Arial" pitchFamily="34" charset="0"/>
                <a:cs typeface="Arial" pitchFamily="34" charset="0"/>
              </a:defRPr>
            </a:lvl1pPr>
          </a:lstStyle>
          <a:p>
            <a:pPr>
              <a:defRPr/>
            </a:pPr>
            <a:fld id="{8CE55DC6-0215-4993-8B2D-43782AB37E41}"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01B9E97-69E7-4F0F-878F-B8419AC8C744}" type="datetimeFigureOut">
              <a:rPr lang="en-US" smtClean="0"/>
              <a:t>8/29/2016</a:t>
            </a:fld>
            <a:endParaRPr lang="en-US"/>
          </a:p>
        </p:txBody>
      </p:sp>
      <p:sp>
        <p:nvSpPr>
          <p:cNvPr id="6" name="Slide Number Placeholder 5"/>
          <p:cNvSpPr>
            <a:spLocks noGrp="1"/>
          </p:cNvSpPr>
          <p:nvPr>
            <p:ph type="sldNum" sz="quarter" idx="12"/>
          </p:nvPr>
        </p:nvSpPr>
        <p:spPr>
          <a:xfrm>
            <a:off x="3352800" y="6340475"/>
            <a:ext cx="2133600" cy="365125"/>
          </a:xfrm>
        </p:spPr>
        <p:txBody>
          <a:bodyPr/>
          <a:lstStyle>
            <a:lvl1pPr algn="ctr">
              <a:defRPr/>
            </a:lvl1pPr>
          </a:lstStyle>
          <a:p>
            <a:fld id="{2FED2778-2DEC-496A-BECC-FE86383AA911}" type="slidenum">
              <a:rPr lang="en-US" smtClean="0"/>
              <a:pPr/>
              <a:t>‹#›</a:t>
            </a:fld>
            <a:endParaRPr lang="en-US"/>
          </a:p>
        </p:txBody>
      </p:sp>
    </p:spTree>
    <p:extLst>
      <p:ext uri="{BB962C8B-B14F-4D97-AF65-F5344CB8AC3E}">
        <p14:creationId xmlns:p14="http://schemas.microsoft.com/office/powerpoint/2010/main" val="1294009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B9E97-69E7-4F0F-878F-B8419AC8C744}"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D2778-2DEC-496A-BECC-FE86383AA911}" type="slidenum">
              <a:rPr lang="en-US" smtClean="0"/>
              <a:t>‹#›</a:t>
            </a:fld>
            <a:endParaRPr lang="en-US"/>
          </a:p>
        </p:txBody>
      </p:sp>
    </p:spTree>
    <p:extLst>
      <p:ext uri="{BB962C8B-B14F-4D97-AF65-F5344CB8AC3E}">
        <p14:creationId xmlns:p14="http://schemas.microsoft.com/office/powerpoint/2010/main" val="38385124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1B9E97-69E7-4F0F-878F-B8419AC8C744}"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D2778-2DEC-496A-BECC-FE86383AA911}" type="slidenum">
              <a:rPr lang="en-US" smtClean="0"/>
              <a:t>‹#›</a:t>
            </a:fld>
            <a:endParaRPr lang="en-US"/>
          </a:p>
        </p:txBody>
      </p:sp>
    </p:spTree>
    <p:extLst>
      <p:ext uri="{BB962C8B-B14F-4D97-AF65-F5344CB8AC3E}">
        <p14:creationId xmlns:p14="http://schemas.microsoft.com/office/powerpoint/2010/main" val="33984923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01B9E97-69E7-4F0F-878F-B8419AC8C744}"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D2778-2DEC-496A-BECC-FE86383AA911}" type="slidenum">
              <a:rPr lang="en-US" smtClean="0"/>
              <a:t>‹#›</a:t>
            </a:fld>
            <a:endParaRPr lang="en-US"/>
          </a:p>
        </p:txBody>
      </p:sp>
    </p:spTree>
    <p:extLst>
      <p:ext uri="{BB962C8B-B14F-4D97-AF65-F5344CB8AC3E}">
        <p14:creationId xmlns:p14="http://schemas.microsoft.com/office/powerpoint/2010/main" val="14863711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01B9E97-69E7-4F0F-878F-B8419AC8C744}" type="datetimeFigureOut">
              <a:rPr lang="en-US" smtClean="0"/>
              <a:t>8/29/2016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D2778-2DEC-496A-BECC-FE86383AA911}" type="slidenum">
              <a:rPr lang="en-US" smtClean="0"/>
              <a:t>‹#›</a:t>
            </a:fld>
            <a:endParaRPr lang="en-US"/>
          </a:p>
        </p:txBody>
      </p:sp>
    </p:spTree>
    <p:extLst>
      <p:ext uri="{BB962C8B-B14F-4D97-AF65-F5344CB8AC3E}">
        <p14:creationId xmlns:p14="http://schemas.microsoft.com/office/powerpoint/2010/main" val="15733776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01B9E97-69E7-4F0F-878F-B8419AC8C744}" type="datetimeFigureOut">
              <a:rPr lang="en-US" smtClean="0"/>
              <a:t>8/29/2016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D2778-2DEC-496A-BECC-FE86383AA911}" type="slidenum">
              <a:rPr lang="en-US" smtClean="0"/>
              <a:t>‹#›</a:t>
            </a:fld>
            <a:endParaRPr lang="en-US"/>
          </a:p>
        </p:txBody>
      </p:sp>
    </p:spTree>
    <p:extLst>
      <p:ext uri="{BB962C8B-B14F-4D97-AF65-F5344CB8AC3E}">
        <p14:creationId xmlns:p14="http://schemas.microsoft.com/office/powerpoint/2010/main" val="22611039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1B9E97-69E7-4F0F-878F-B8419AC8C744}" type="datetimeFigureOut">
              <a:rPr lang="en-US" smtClean="0"/>
              <a:t>8/29/2016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D2778-2DEC-496A-BECC-FE86383AA911}" type="slidenum">
              <a:rPr lang="en-US" smtClean="0"/>
              <a:t>‹#›</a:t>
            </a:fld>
            <a:endParaRPr lang="en-US"/>
          </a:p>
        </p:txBody>
      </p:sp>
    </p:spTree>
    <p:extLst>
      <p:ext uri="{BB962C8B-B14F-4D97-AF65-F5344CB8AC3E}">
        <p14:creationId xmlns:p14="http://schemas.microsoft.com/office/powerpoint/2010/main" val="1997756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0930458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B9E97-69E7-4F0F-878F-B8419AC8C744}"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D2778-2DEC-496A-BECC-FE86383AA911}" type="slidenum">
              <a:rPr lang="en-US" smtClean="0"/>
              <a:t>‹#›</a:t>
            </a:fld>
            <a:endParaRPr lang="en-US"/>
          </a:p>
        </p:txBody>
      </p:sp>
    </p:spTree>
    <p:extLst>
      <p:ext uri="{BB962C8B-B14F-4D97-AF65-F5344CB8AC3E}">
        <p14:creationId xmlns:p14="http://schemas.microsoft.com/office/powerpoint/2010/main" val="12814660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1B9E97-69E7-4F0F-878F-B8419AC8C744}" type="datetimeFigureOut">
              <a:rPr lang="en-US" smtClean="0"/>
              <a:t>8/29/2016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D2778-2DEC-496A-BECC-FE86383AA911}" type="slidenum">
              <a:rPr lang="en-US" smtClean="0"/>
              <a:t>‹#›</a:t>
            </a:fld>
            <a:endParaRPr lang="en-US"/>
          </a:p>
        </p:txBody>
      </p:sp>
    </p:spTree>
    <p:extLst>
      <p:ext uri="{BB962C8B-B14F-4D97-AF65-F5344CB8AC3E}">
        <p14:creationId xmlns:p14="http://schemas.microsoft.com/office/powerpoint/2010/main" val="515479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B9E97-69E7-4F0F-878F-B8419AC8C744}"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D2778-2DEC-496A-BECC-FE86383AA911}" type="slidenum">
              <a:rPr lang="en-US" smtClean="0"/>
              <a:t>‹#›</a:t>
            </a:fld>
            <a:endParaRPr lang="en-US"/>
          </a:p>
        </p:txBody>
      </p:sp>
    </p:spTree>
    <p:extLst>
      <p:ext uri="{BB962C8B-B14F-4D97-AF65-F5344CB8AC3E}">
        <p14:creationId xmlns:p14="http://schemas.microsoft.com/office/powerpoint/2010/main" val="6747995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01B9E97-69E7-4F0F-878F-B8419AC8C744}" type="datetimeFigureOut">
              <a:rPr lang="en-US" smtClean="0"/>
              <a:t>8/29/2016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D2778-2DEC-496A-BECC-FE86383AA911}" type="slidenum">
              <a:rPr lang="en-US" smtClean="0"/>
              <a:t>‹#›</a:t>
            </a:fld>
            <a:endParaRPr lang="en-US"/>
          </a:p>
        </p:txBody>
      </p:sp>
    </p:spTree>
    <p:extLst>
      <p:ext uri="{BB962C8B-B14F-4D97-AF65-F5344CB8AC3E}">
        <p14:creationId xmlns:p14="http://schemas.microsoft.com/office/powerpoint/2010/main" val="1354996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b="0">
                <a:solidFill>
                  <a:schemeClr val="tx1">
                    <a:lumMod val="85000"/>
                    <a:lumOff val="15000"/>
                  </a:schemeClr>
                </a:solidFill>
                <a:latin typeface="Arial" pitchFamily="34" charset="0"/>
                <a:cs typeface="Arial" pitchFamily="34" charset="0"/>
              </a:defRPr>
            </a:lvl1pPr>
            <a:lvl2pPr>
              <a:defRPr b="0">
                <a:solidFill>
                  <a:schemeClr val="tx1">
                    <a:lumMod val="85000"/>
                    <a:lumOff val="15000"/>
                  </a:schemeClr>
                </a:solidFill>
                <a:latin typeface="Arial" pitchFamily="34" charset="0"/>
                <a:cs typeface="Arial" pitchFamily="34" charset="0"/>
              </a:defRPr>
            </a:lvl2pPr>
            <a:lvl3pPr>
              <a:defRPr b="0">
                <a:solidFill>
                  <a:schemeClr val="tx1">
                    <a:lumMod val="85000"/>
                    <a:lumOff val="15000"/>
                  </a:schemeClr>
                </a:solidFill>
                <a:latin typeface="Arial" pitchFamily="34" charset="0"/>
                <a:cs typeface="Arial" pitchFamily="34" charset="0"/>
              </a:defRPr>
            </a:lvl3pPr>
            <a:lvl4pPr>
              <a:defRPr b="0">
                <a:solidFill>
                  <a:schemeClr val="tx1">
                    <a:lumMod val="85000"/>
                    <a:lumOff val="15000"/>
                  </a:schemeClr>
                </a:solidFill>
                <a:latin typeface="Arial" pitchFamily="34" charset="0"/>
                <a:cs typeface="Arial" pitchFamily="34" charset="0"/>
              </a:defRPr>
            </a:lvl4pPr>
            <a:lvl5pPr>
              <a:defRPr b="0">
                <a:solidFill>
                  <a:schemeClr val="tx1">
                    <a:lumMod val="85000"/>
                    <a:lumOff val="15000"/>
                  </a:schemeClr>
                </a:solidFill>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lgn="l">
              <a:defRPr sz="1200">
                <a:solidFill>
                  <a:schemeClr val="tx1">
                    <a:lumMod val="65000"/>
                    <a:lumOff val="35000"/>
                  </a:schemeClr>
                </a:solidFill>
                <a:latin typeface="Arial" pitchFamily="34" charset="0"/>
                <a:cs typeface="Arial" pitchFamily="34" charset="0"/>
              </a:defRPr>
            </a:lvl1pPr>
          </a:lstStyle>
          <a:p>
            <a:pPr>
              <a:defRPr/>
            </a:pPr>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lgn="ctr">
              <a:defRPr sz="1200">
                <a:solidFill>
                  <a:schemeClr val="tx1">
                    <a:lumMod val="65000"/>
                    <a:lumOff val="35000"/>
                  </a:schemeClr>
                </a:solidFill>
                <a:latin typeface="Arial" pitchFamily="34" charset="0"/>
                <a:cs typeface="Arial" pitchFamily="34" charset="0"/>
              </a:defRPr>
            </a:lvl1pPr>
          </a:lstStyle>
          <a:p>
            <a:pPr>
              <a:defRPr/>
            </a:pPr>
            <a:r>
              <a:rPr lang="en-US" dirty="0"/>
              <a:t>NCSC © 2009 </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solidFill>
                  <a:schemeClr val="tx1">
                    <a:lumMod val="65000"/>
                    <a:lumOff val="35000"/>
                  </a:schemeClr>
                </a:solidFill>
                <a:latin typeface="Arial" pitchFamily="34" charset="0"/>
                <a:cs typeface="Arial" pitchFamily="34" charset="0"/>
              </a:defRPr>
            </a:lvl1pPr>
          </a:lstStyle>
          <a:p>
            <a:pPr>
              <a:defRPr/>
            </a:pPr>
            <a:fld id="{A5BDEA79-7DFC-4ED6-B40A-6AB03F01E977}" type="slidenum">
              <a:rPr lang="en-US" smtClean="0"/>
              <a:pPr>
                <a:defRPr/>
              </a:pPr>
              <a:t>‹#›</a:t>
            </a:fld>
            <a:endParaRPr lang="en-US" dirty="0"/>
          </a:p>
        </p:txBody>
      </p:sp>
      <p:pic>
        <p:nvPicPr>
          <p:cNvPr id="10" name="Picture 9" descr="http://icmelearning.com/ncsc/mailer/images/logo-bja-h61px.jpg"/>
          <p:cNvPicPr/>
          <p:nvPr userDrawn="1"/>
        </p:nvPicPr>
        <p:blipFill>
          <a:blip r:embed="rId2" cstate="print"/>
          <a:srcRect/>
          <a:stretch>
            <a:fillRect/>
          </a:stretch>
        </p:blipFill>
        <p:spPr bwMode="auto">
          <a:xfrm>
            <a:off x="228600" y="6140450"/>
            <a:ext cx="1085850" cy="581025"/>
          </a:xfrm>
          <a:prstGeom prst="rect">
            <a:avLst/>
          </a:prstGeom>
          <a:noFill/>
          <a:ln w="9525">
            <a:noFill/>
            <a:miter lim="800000"/>
            <a:headEnd/>
            <a:tailEnd/>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lgn="l">
              <a:defRPr sz="1200">
                <a:solidFill>
                  <a:schemeClr val="tx1">
                    <a:lumMod val="65000"/>
                    <a:lumOff val="35000"/>
                  </a:schemeClr>
                </a:solidFill>
                <a:latin typeface="Arial" pitchFamily="34" charset="0"/>
                <a:cs typeface="Arial" pitchFamily="34" charset="0"/>
              </a:defRPr>
            </a:lvl1pPr>
          </a:lstStyle>
          <a:p>
            <a:pPr>
              <a:defRPr/>
            </a:pPr>
            <a:endParaRPr lang="en-US" dirty="0"/>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lgn="ctr">
              <a:defRPr sz="1200">
                <a:solidFill>
                  <a:schemeClr val="tx1">
                    <a:lumMod val="65000"/>
                    <a:lumOff val="35000"/>
                  </a:schemeClr>
                </a:solidFill>
                <a:latin typeface="Arial" pitchFamily="34" charset="0"/>
                <a:cs typeface="Arial" pitchFamily="34" charset="0"/>
              </a:defRPr>
            </a:lvl1pPr>
          </a:lstStyle>
          <a:p>
            <a:pPr>
              <a:defRPr/>
            </a:pPr>
            <a:r>
              <a:rPr lang="en-US" dirty="0"/>
              <a:t>NCSC © 2009 </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solidFill>
                  <a:schemeClr val="tx1">
                    <a:lumMod val="65000"/>
                    <a:lumOff val="35000"/>
                  </a:schemeClr>
                </a:solidFill>
                <a:latin typeface="Arial" pitchFamily="34" charset="0"/>
                <a:cs typeface="Arial" pitchFamily="34" charset="0"/>
              </a:defRPr>
            </a:lvl1pPr>
          </a:lstStyle>
          <a:p>
            <a:pPr>
              <a:defRPr/>
            </a:pPr>
            <a:fld id="{A6AF1708-330F-4DEA-88A5-E94F159FB91D}"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3"/>
          <p:cNvSpPr>
            <a:spLocks noGrp="1"/>
          </p:cNvSpPr>
          <p:nvPr>
            <p:ph type="dt" sz="half" idx="10"/>
          </p:nvPr>
        </p:nvSpPr>
        <p:spPr>
          <a:xfrm>
            <a:off x="457200" y="6356350"/>
            <a:ext cx="2133600" cy="365125"/>
          </a:xfrm>
          <a:prstGeom prst="rect">
            <a:avLst/>
          </a:prstGeom>
        </p:spPr>
        <p:txBody>
          <a:bodyPr/>
          <a:lstStyle>
            <a:lvl1pPr algn="l">
              <a:defRPr sz="1200">
                <a:solidFill>
                  <a:schemeClr val="tx1">
                    <a:lumMod val="65000"/>
                    <a:lumOff val="35000"/>
                  </a:schemeClr>
                </a:solidFill>
                <a:latin typeface="Arial" pitchFamily="34" charset="0"/>
                <a:cs typeface="Arial" pitchFamily="34" charset="0"/>
              </a:defRPr>
            </a:lvl1pPr>
          </a:lstStyle>
          <a:p>
            <a:pPr>
              <a:defRPr/>
            </a:pPr>
            <a:endParaRPr lang="en-US" dirty="0"/>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lgn="ctr">
              <a:defRPr sz="1200">
                <a:solidFill>
                  <a:schemeClr val="tx1">
                    <a:lumMod val="65000"/>
                    <a:lumOff val="35000"/>
                  </a:schemeClr>
                </a:solidFill>
                <a:latin typeface="Arial" pitchFamily="34" charset="0"/>
                <a:cs typeface="Arial" pitchFamily="34" charset="0"/>
              </a:defRPr>
            </a:lvl1pPr>
          </a:lstStyle>
          <a:p>
            <a:pPr>
              <a:defRPr/>
            </a:pPr>
            <a:r>
              <a:rPr lang="en-US" dirty="0"/>
              <a:t>NCSC © 2009 </a:t>
            </a: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solidFill>
                  <a:schemeClr val="tx1">
                    <a:lumMod val="65000"/>
                    <a:lumOff val="35000"/>
                  </a:schemeClr>
                </a:solidFill>
                <a:latin typeface="Arial" pitchFamily="34" charset="0"/>
                <a:cs typeface="Arial" pitchFamily="34" charset="0"/>
              </a:defRPr>
            </a:lvl1pPr>
          </a:lstStyle>
          <a:p>
            <a:pPr>
              <a:defRPr/>
            </a:pPr>
            <a:fld id="{CDF64ADF-2BCD-4BBE-8F3F-55411D586814}" type="slidenum">
              <a:rPr lang="en-US" smtClean="0"/>
              <a:pPr>
                <a:defRPr/>
              </a:pPr>
              <a:t>‹#›</a:t>
            </a:fld>
            <a:endParaRPr lang="en-US" dirty="0"/>
          </a:p>
        </p:txBody>
      </p:sp>
      <p:pic>
        <p:nvPicPr>
          <p:cNvPr id="11" name="Picture 4" descr="Supreme Court Gold Seal w transparent grnd.gif"/>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20050" y="5929539"/>
            <a:ext cx="81915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11" descr="http://icmelearning.com/ncsc/mailer/images/logo-bja-h61px.jpg"/>
          <p:cNvPicPr/>
          <p:nvPr userDrawn="1"/>
        </p:nvPicPr>
        <p:blipFill>
          <a:blip r:embed="rId3" cstate="print"/>
          <a:srcRect/>
          <a:stretch>
            <a:fillRect/>
          </a:stretch>
        </p:blipFill>
        <p:spPr bwMode="auto">
          <a:xfrm>
            <a:off x="228600" y="6140450"/>
            <a:ext cx="1085850" cy="581025"/>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951038"/>
            <a:ext cx="4040188" cy="639762"/>
          </a:xfrm>
        </p:spPr>
        <p:txBody>
          <a:bodyPr anchor="b"/>
          <a:lstStyle>
            <a:lvl1pPr marL="0" indent="0">
              <a:buNone/>
              <a:defRPr sz="2400" b="1">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590800"/>
            <a:ext cx="4040188" cy="3733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9510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590800"/>
            <a:ext cx="4041775" cy="3733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p:cNvSpPr>
            <a:spLocks noGrp="1"/>
          </p:cNvSpPr>
          <p:nvPr>
            <p:ph type="dt" sz="half" idx="10"/>
          </p:nvPr>
        </p:nvSpPr>
        <p:spPr>
          <a:xfrm>
            <a:off x="457200" y="6356350"/>
            <a:ext cx="2133600" cy="365125"/>
          </a:xfrm>
          <a:prstGeom prst="rect">
            <a:avLst/>
          </a:prstGeom>
        </p:spPr>
        <p:txBody>
          <a:bodyPr/>
          <a:lstStyle>
            <a:lvl1pPr algn="l">
              <a:defRPr sz="1200">
                <a:solidFill>
                  <a:schemeClr val="tx1">
                    <a:lumMod val="65000"/>
                    <a:lumOff val="35000"/>
                  </a:schemeClr>
                </a:solidFill>
                <a:latin typeface="Arial" pitchFamily="34" charset="0"/>
                <a:cs typeface="Arial" pitchFamily="34" charset="0"/>
              </a:defRPr>
            </a:lvl1pPr>
          </a:lstStyle>
          <a:p>
            <a:pPr>
              <a:defRPr/>
            </a:pPr>
            <a:endParaRPr lang="en-US" dirty="0"/>
          </a:p>
        </p:txBody>
      </p:sp>
      <p:sp>
        <p:nvSpPr>
          <p:cNvPr id="11" name="Footer Placeholder 4"/>
          <p:cNvSpPr>
            <a:spLocks noGrp="1"/>
          </p:cNvSpPr>
          <p:nvPr>
            <p:ph type="ftr" sz="quarter" idx="11"/>
          </p:nvPr>
        </p:nvSpPr>
        <p:spPr>
          <a:xfrm>
            <a:off x="3124200" y="6356350"/>
            <a:ext cx="2895600" cy="365125"/>
          </a:xfrm>
          <a:prstGeom prst="rect">
            <a:avLst/>
          </a:prstGeom>
        </p:spPr>
        <p:txBody>
          <a:bodyPr/>
          <a:lstStyle>
            <a:lvl1pPr algn="ctr">
              <a:defRPr sz="1200">
                <a:solidFill>
                  <a:schemeClr val="tx1">
                    <a:lumMod val="65000"/>
                    <a:lumOff val="35000"/>
                  </a:schemeClr>
                </a:solidFill>
                <a:latin typeface="Arial" pitchFamily="34" charset="0"/>
                <a:cs typeface="Arial" pitchFamily="34" charset="0"/>
              </a:defRPr>
            </a:lvl1pPr>
          </a:lstStyle>
          <a:p>
            <a:pPr>
              <a:defRPr/>
            </a:pPr>
            <a:r>
              <a:rPr lang="en-US" dirty="0"/>
              <a:t>NCSC © 2009 </a:t>
            </a:r>
          </a:p>
        </p:txBody>
      </p:sp>
      <p:sp>
        <p:nvSpPr>
          <p:cNvPr id="12"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solidFill>
                  <a:schemeClr val="tx1">
                    <a:lumMod val="65000"/>
                    <a:lumOff val="35000"/>
                  </a:schemeClr>
                </a:solidFill>
                <a:latin typeface="Arial" pitchFamily="34" charset="0"/>
                <a:cs typeface="Arial" pitchFamily="34" charset="0"/>
              </a:defRPr>
            </a:lvl1pPr>
          </a:lstStyle>
          <a:p>
            <a:pPr>
              <a:defRPr/>
            </a:pPr>
            <a:fld id="{69C608C2-EADC-46BF-A62F-9C81DA63B51D}"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Date Placeholder 3"/>
          <p:cNvSpPr>
            <a:spLocks noGrp="1"/>
          </p:cNvSpPr>
          <p:nvPr>
            <p:ph type="dt" sz="half" idx="10"/>
          </p:nvPr>
        </p:nvSpPr>
        <p:spPr>
          <a:xfrm>
            <a:off x="457200" y="6356350"/>
            <a:ext cx="2133600" cy="365125"/>
          </a:xfrm>
          <a:prstGeom prst="rect">
            <a:avLst/>
          </a:prstGeom>
        </p:spPr>
        <p:txBody>
          <a:bodyPr/>
          <a:lstStyle>
            <a:lvl1pPr algn="l">
              <a:defRPr sz="1200">
                <a:solidFill>
                  <a:schemeClr val="tx1">
                    <a:lumMod val="65000"/>
                    <a:lumOff val="35000"/>
                  </a:schemeClr>
                </a:solidFill>
                <a:latin typeface="Arial" pitchFamily="34" charset="0"/>
                <a:cs typeface="Arial" pitchFamily="34" charset="0"/>
              </a:defRPr>
            </a:lvl1pPr>
          </a:lstStyle>
          <a:p>
            <a:pPr>
              <a:defRPr/>
            </a:pPr>
            <a:endParaRPr lang="en-US" dirty="0"/>
          </a:p>
        </p:txBody>
      </p:sp>
      <p:sp>
        <p:nvSpPr>
          <p:cNvPr id="7" name="Footer Placeholder 4"/>
          <p:cNvSpPr>
            <a:spLocks noGrp="1"/>
          </p:cNvSpPr>
          <p:nvPr>
            <p:ph type="ftr" sz="quarter" idx="11"/>
          </p:nvPr>
        </p:nvSpPr>
        <p:spPr>
          <a:xfrm>
            <a:off x="3124200" y="6356350"/>
            <a:ext cx="2895600" cy="365125"/>
          </a:xfrm>
          <a:prstGeom prst="rect">
            <a:avLst/>
          </a:prstGeom>
        </p:spPr>
        <p:txBody>
          <a:bodyPr/>
          <a:lstStyle>
            <a:lvl1pPr algn="ctr">
              <a:defRPr sz="1200">
                <a:solidFill>
                  <a:schemeClr val="tx1">
                    <a:lumMod val="65000"/>
                    <a:lumOff val="35000"/>
                  </a:schemeClr>
                </a:solidFill>
                <a:latin typeface="Arial" pitchFamily="34" charset="0"/>
                <a:cs typeface="Arial" pitchFamily="34" charset="0"/>
              </a:defRPr>
            </a:lvl1pPr>
          </a:lstStyle>
          <a:p>
            <a:pPr>
              <a:defRPr/>
            </a:pPr>
            <a:r>
              <a:rPr lang="en-US" dirty="0"/>
              <a:t>NCSC © 2009 </a:t>
            </a:r>
          </a:p>
        </p:txBody>
      </p:sp>
      <p:sp>
        <p:nvSpPr>
          <p:cNvPr id="8"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solidFill>
                  <a:schemeClr val="tx1">
                    <a:lumMod val="65000"/>
                    <a:lumOff val="35000"/>
                  </a:schemeClr>
                </a:solidFill>
                <a:latin typeface="Arial" pitchFamily="34" charset="0"/>
                <a:cs typeface="Arial" pitchFamily="34" charset="0"/>
              </a:defRPr>
            </a:lvl1pPr>
          </a:lstStyle>
          <a:p>
            <a:pPr>
              <a:defRPr/>
            </a:pPr>
            <a:fld id="{B54848B4-0AEE-4B14-9D50-091A2F9EE10A}"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457200" y="6356350"/>
            <a:ext cx="2133600" cy="365125"/>
          </a:xfrm>
          <a:prstGeom prst="rect">
            <a:avLst/>
          </a:prstGeom>
        </p:spPr>
        <p:txBody>
          <a:bodyPr/>
          <a:lstStyle>
            <a:lvl1pPr algn="l">
              <a:defRPr sz="1200">
                <a:solidFill>
                  <a:schemeClr val="tx1">
                    <a:lumMod val="65000"/>
                    <a:lumOff val="35000"/>
                  </a:schemeClr>
                </a:solidFill>
                <a:latin typeface="Arial" pitchFamily="34" charset="0"/>
                <a:cs typeface="Arial" pitchFamily="34" charset="0"/>
              </a:defRPr>
            </a:lvl1pPr>
          </a:lstStyle>
          <a:p>
            <a:pPr>
              <a:defRPr/>
            </a:pPr>
            <a:endParaRPr lang="en-US" dirty="0"/>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lgn="ctr">
              <a:defRPr sz="1200">
                <a:solidFill>
                  <a:schemeClr val="tx1">
                    <a:lumMod val="65000"/>
                    <a:lumOff val="35000"/>
                  </a:schemeClr>
                </a:solidFill>
                <a:latin typeface="Arial" pitchFamily="34" charset="0"/>
                <a:cs typeface="Arial" pitchFamily="34" charset="0"/>
              </a:defRPr>
            </a:lvl1pPr>
          </a:lstStyle>
          <a:p>
            <a:pPr>
              <a:defRPr/>
            </a:pPr>
            <a:r>
              <a:rPr lang="en-US" dirty="0"/>
              <a:t>NCSC © 2009 </a:t>
            </a:r>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solidFill>
                  <a:schemeClr val="tx1">
                    <a:lumMod val="65000"/>
                    <a:lumOff val="35000"/>
                  </a:schemeClr>
                </a:solidFill>
                <a:latin typeface="Arial" pitchFamily="34" charset="0"/>
                <a:cs typeface="Arial" pitchFamily="34" charset="0"/>
              </a:defRPr>
            </a:lvl1pPr>
          </a:lstStyle>
          <a:p>
            <a:pPr>
              <a:defRPr/>
            </a:pPr>
            <a:fld id="{4F5B02F5-6017-4A83-906E-0C205BBDA6D0}"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1074116"/>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838201"/>
            <a:ext cx="5111750" cy="54102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000251"/>
            <a:ext cx="3008313" cy="433608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3"/>
          <p:cNvSpPr>
            <a:spLocks noGrp="1"/>
          </p:cNvSpPr>
          <p:nvPr>
            <p:ph type="dt" sz="half" idx="10"/>
          </p:nvPr>
        </p:nvSpPr>
        <p:spPr>
          <a:xfrm>
            <a:off x="457200" y="6356350"/>
            <a:ext cx="2133600" cy="365125"/>
          </a:xfrm>
          <a:prstGeom prst="rect">
            <a:avLst/>
          </a:prstGeom>
        </p:spPr>
        <p:txBody>
          <a:bodyPr/>
          <a:lstStyle>
            <a:lvl1pPr algn="l">
              <a:defRPr sz="1200">
                <a:solidFill>
                  <a:schemeClr val="tx1">
                    <a:lumMod val="65000"/>
                    <a:lumOff val="35000"/>
                  </a:schemeClr>
                </a:solidFill>
                <a:latin typeface="Arial" pitchFamily="34" charset="0"/>
                <a:cs typeface="Arial" pitchFamily="34" charset="0"/>
              </a:defRPr>
            </a:lvl1pPr>
          </a:lstStyle>
          <a:p>
            <a:pPr>
              <a:defRPr/>
            </a:pPr>
            <a:endParaRPr lang="en-US" dirty="0"/>
          </a:p>
        </p:txBody>
      </p:sp>
      <p:sp>
        <p:nvSpPr>
          <p:cNvPr id="9" name="Footer Placeholder 4"/>
          <p:cNvSpPr>
            <a:spLocks noGrp="1"/>
          </p:cNvSpPr>
          <p:nvPr>
            <p:ph type="ftr" sz="quarter" idx="11"/>
          </p:nvPr>
        </p:nvSpPr>
        <p:spPr>
          <a:xfrm>
            <a:off x="3124200" y="6356350"/>
            <a:ext cx="2895600" cy="365125"/>
          </a:xfrm>
          <a:prstGeom prst="rect">
            <a:avLst/>
          </a:prstGeom>
        </p:spPr>
        <p:txBody>
          <a:bodyPr/>
          <a:lstStyle>
            <a:lvl1pPr algn="ctr">
              <a:defRPr sz="1200">
                <a:solidFill>
                  <a:schemeClr val="tx1">
                    <a:lumMod val="65000"/>
                    <a:lumOff val="35000"/>
                  </a:schemeClr>
                </a:solidFill>
                <a:latin typeface="Arial" pitchFamily="34" charset="0"/>
                <a:cs typeface="Arial" pitchFamily="34" charset="0"/>
              </a:defRPr>
            </a:lvl1pPr>
          </a:lstStyle>
          <a:p>
            <a:pPr>
              <a:defRPr/>
            </a:pPr>
            <a:r>
              <a:rPr lang="en-US" dirty="0"/>
              <a:t>NCSC © 2009 </a:t>
            </a: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solidFill>
                  <a:schemeClr val="tx1">
                    <a:lumMod val="65000"/>
                    <a:lumOff val="35000"/>
                  </a:schemeClr>
                </a:solidFill>
                <a:latin typeface="Arial" pitchFamily="34" charset="0"/>
                <a:cs typeface="Arial" pitchFamily="34" charset="0"/>
              </a:defRPr>
            </a:lvl1pPr>
          </a:lstStyle>
          <a:p>
            <a:pPr>
              <a:defRPr/>
            </a:pPr>
            <a:fld id="{C2284B71-1E5F-409C-82D3-6D782D68A4C3}"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4E3E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951037"/>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22" name="Picture 21" descr="banner.jpg"/>
          <p:cNvPicPr>
            <a:picLocks noChangeAspect="1"/>
          </p:cNvPicPr>
          <p:nvPr/>
        </p:nvPicPr>
        <p:blipFill>
          <a:blip r:embed="rId14" cstate="print"/>
          <a:srcRect t="15787" b="15802"/>
          <a:stretch>
            <a:fillRect/>
          </a:stretch>
        </p:blipFill>
        <p:spPr>
          <a:xfrm>
            <a:off x="0" y="0"/>
            <a:ext cx="6400800" cy="693420"/>
          </a:xfrm>
          <a:prstGeom prst="rect">
            <a:avLst/>
          </a:prstGeom>
        </p:spPr>
      </p:pic>
      <p:sp>
        <p:nvSpPr>
          <p:cNvPr id="23" name="Rectangle 22"/>
          <p:cNvSpPr/>
          <p:nvPr/>
        </p:nvSpPr>
        <p:spPr>
          <a:xfrm>
            <a:off x="6324600" y="0"/>
            <a:ext cx="2819400" cy="685800"/>
          </a:xfrm>
          <a:prstGeom prst="rect">
            <a:avLst/>
          </a:prstGeom>
          <a:solidFill>
            <a:srgbClr val="0E4A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descr="orange.jpg"/>
          <p:cNvPicPr>
            <a:picLocks noChangeAspect="1"/>
          </p:cNvPicPr>
          <p:nvPr/>
        </p:nvPicPr>
        <p:blipFill>
          <a:blip r:embed="rId15" cstate="print"/>
          <a:stretch>
            <a:fillRect/>
          </a:stretch>
        </p:blipFill>
        <p:spPr>
          <a:xfrm>
            <a:off x="0" y="685800"/>
            <a:ext cx="9144000" cy="76200"/>
          </a:xfrm>
          <a:prstGeom prst="rect">
            <a:avLst/>
          </a:prstGeom>
        </p:spPr>
      </p:pic>
    </p:spTree>
  </p:cSld>
  <p:clrMap bg1="lt1" tx1="dk1" bg2="lt2" tx2="dk2" accent1="accent1" accent2="accent2" accent3="accent3" accent4="accent4" accent5="accent5" accent6="accent6" hlink="hlink" folHlink="folHlink"/>
  <p:sldLayoutIdLst>
    <p:sldLayoutId id="2147484157" r:id="rId1"/>
    <p:sldLayoutId id="2147484168" r:id="rId2"/>
    <p:sldLayoutId id="2147484158" r:id="rId3"/>
    <p:sldLayoutId id="2147484159" r:id="rId4"/>
    <p:sldLayoutId id="2147484160" r:id="rId5"/>
    <p:sldLayoutId id="2147484161" r:id="rId6"/>
    <p:sldLayoutId id="2147484162" r:id="rId7"/>
    <p:sldLayoutId id="2147484163" r:id="rId8"/>
    <p:sldLayoutId id="2147484164" r:id="rId9"/>
    <p:sldLayoutId id="2147484165" r:id="rId10"/>
    <p:sldLayoutId id="2147484166" r:id="rId11"/>
    <p:sldLayoutId id="2147484167" r:id="rId12"/>
  </p:sldLayoutIdLst>
  <p:hf hdr="0" ftr="0" dt="0"/>
  <p:txStyles>
    <p:titleStyle>
      <a:lvl1pPr algn="ctr" defTabSz="914400" rtl="0" eaLnBrk="1" latinLnBrk="0" hangingPunct="1">
        <a:spcBef>
          <a:spcPct val="0"/>
        </a:spcBef>
        <a:buNone/>
        <a:defRPr sz="4400" b="0" i="0" u="none" kern="1200">
          <a:solidFill>
            <a:srgbClr val="0E4A7F"/>
          </a:solidFill>
          <a:latin typeface="Georgia" pitchFamily="18"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85000"/>
              <a:lumOff val="1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b="0" i="0" u="none" kern="1200">
          <a:solidFill>
            <a:schemeClr val="tx1">
              <a:lumMod val="85000"/>
              <a:lumOff val="1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B9E97-69E7-4F0F-878F-B8419AC8C744}" type="datetimeFigureOut">
              <a:rPr lang="en-US" smtClean="0"/>
              <a:t>8/29/2016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D2778-2DEC-496A-BECC-FE86383AA911}" type="slidenum">
              <a:rPr lang="en-US" smtClean="0"/>
              <a:t>‹#›</a:t>
            </a:fld>
            <a:endParaRPr lang="en-US"/>
          </a:p>
        </p:txBody>
      </p:sp>
    </p:spTree>
    <p:extLst>
      <p:ext uri="{BB962C8B-B14F-4D97-AF65-F5344CB8AC3E}">
        <p14:creationId xmlns:p14="http://schemas.microsoft.com/office/powerpoint/2010/main" val="1871105141"/>
      </p:ext>
    </p:extLst>
  </p:cSld>
  <p:clrMap bg1="lt1" tx1="dk1" bg2="lt2" tx2="dk2" accent1="accent1" accent2="accent2" accent3="accent3" accent4="accent4" accent5="accent5" accent6="accent6" hlink="hlink" folHlink="folHlink"/>
  <p:sldLayoutIdLst>
    <p:sldLayoutId id="2147484170" r:id="rId1"/>
    <p:sldLayoutId id="2147484171" r:id="rId2"/>
    <p:sldLayoutId id="2147484172" r:id="rId3"/>
    <p:sldLayoutId id="2147484173" r:id="rId4"/>
    <p:sldLayoutId id="2147484174" r:id="rId5"/>
    <p:sldLayoutId id="2147484175" r:id="rId6"/>
    <p:sldLayoutId id="2147484176" r:id="rId7"/>
    <p:sldLayoutId id="2147484177" r:id="rId8"/>
    <p:sldLayoutId id="2147484178" r:id="rId9"/>
    <p:sldLayoutId id="2147484179" r:id="rId10"/>
    <p:sldLayoutId id="214748418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hyperlink" Target="http://ncsc.contentdm.oclc.org/cdm/ref/collection/facilities/id/19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mj-lt"/>
              </a:rPr>
              <a:t>Pandemic</a:t>
            </a:r>
            <a:r>
              <a:rPr lang="en-US" dirty="0"/>
              <a:t> PLANNING</a:t>
            </a:r>
            <a:br>
              <a:rPr lang="en-US" dirty="0"/>
            </a:br>
            <a:br>
              <a:rPr lang="en-US" dirty="0"/>
            </a:br>
            <a:r>
              <a:rPr lang="en-US" dirty="0"/>
              <a:t>2016</a:t>
            </a:r>
          </a:p>
        </p:txBody>
      </p:sp>
      <p:sp>
        <p:nvSpPr>
          <p:cNvPr id="3" name="Subtitle 2"/>
          <p:cNvSpPr>
            <a:spLocks noGrp="1"/>
          </p:cNvSpPr>
          <p:nvPr>
            <p:ph type="subTitle" idx="1"/>
          </p:nvPr>
        </p:nvSpPr>
        <p:spPr/>
        <p:txBody>
          <a:bodyPr/>
          <a:lstStyle/>
          <a:p>
            <a:endParaRPr lang="en-US" dirty="0">
              <a:latin typeface="+mj-lt"/>
            </a:endParaRPr>
          </a:p>
          <a:p>
            <a:r>
              <a:rPr lang="en-US" dirty="0">
                <a:latin typeface="+mj-lt"/>
              </a:rPr>
              <a:t>Be Prepared</a:t>
            </a:r>
          </a:p>
        </p:txBody>
      </p:sp>
    </p:spTree>
    <p:extLst>
      <p:ext uri="{BB962C8B-B14F-4D97-AF65-F5344CB8AC3E}">
        <p14:creationId xmlns:p14="http://schemas.microsoft.com/office/powerpoint/2010/main" val="1293589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Kaci Hickox</a:t>
            </a:r>
          </a:p>
        </p:txBody>
      </p:sp>
      <p:sp>
        <p:nvSpPr>
          <p:cNvPr id="6" name="TextBox 5"/>
          <p:cNvSpPr txBox="1"/>
          <p:nvPr/>
        </p:nvSpPr>
        <p:spPr>
          <a:xfrm>
            <a:off x="685800" y="1752600"/>
            <a:ext cx="8153400" cy="4800600"/>
          </a:xfrm>
          <a:prstGeom prst="rect">
            <a:avLst/>
          </a:prstGeom>
          <a:noFill/>
        </p:spPr>
        <p:txBody>
          <a:bodyPr wrap="square" rtlCol="0">
            <a:spAutoFit/>
          </a:bodyPr>
          <a:lstStyle/>
          <a:p>
            <a:endParaRPr lang="en-US" dirty="0"/>
          </a:p>
        </p:txBody>
      </p:sp>
      <p:pic>
        <p:nvPicPr>
          <p:cNvPr id="3" name="Picture 2" descr="kaci hickox (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99442" y="1790551"/>
            <a:ext cx="3632200" cy="4724698"/>
          </a:xfrm>
          <a:prstGeom prst="rect">
            <a:avLst/>
          </a:prstGeom>
        </p:spPr>
      </p:pic>
      <p:sp>
        <p:nvSpPr>
          <p:cNvPr id="2" name="Slide Number Placeholder 1"/>
          <p:cNvSpPr>
            <a:spLocks noGrp="1"/>
          </p:cNvSpPr>
          <p:nvPr>
            <p:ph type="sldNum" sz="quarter" idx="12"/>
          </p:nvPr>
        </p:nvSpPr>
        <p:spPr/>
        <p:txBody>
          <a:bodyPr/>
          <a:lstStyle/>
          <a:p>
            <a:pPr>
              <a:defRPr/>
            </a:pPr>
            <a:fld id="{4F5B02F5-6017-4A83-906E-0C205BBDA6D0}" type="slidenum">
              <a:rPr lang="en-US" smtClean="0"/>
              <a:pPr>
                <a:defRPr/>
              </a:pPr>
              <a:t>10</a:t>
            </a:fld>
            <a:endParaRPr lang="en-US" dirty="0"/>
          </a:p>
        </p:txBody>
      </p:sp>
    </p:spTree>
    <p:extLst>
      <p:ext uri="{BB962C8B-B14F-4D97-AF65-F5344CB8AC3E}">
        <p14:creationId xmlns:p14="http://schemas.microsoft.com/office/powerpoint/2010/main" val="39377033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normAutofit fontScale="90000"/>
          </a:bodyPr>
          <a:lstStyle/>
          <a:p>
            <a:r>
              <a:rPr lang="en-US" dirty="0"/>
              <a:t>The Most Important Lesson Learned</a:t>
            </a:r>
          </a:p>
        </p:txBody>
      </p:sp>
      <p:sp>
        <p:nvSpPr>
          <p:cNvPr id="2" name="Rectangle 1"/>
          <p:cNvSpPr/>
          <p:nvPr/>
        </p:nvSpPr>
        <p:spPr>
          <a:xfrm>
            <a:off x="533400" y="1905000"/>
            <a:ext cx="8153400" cy="2062103"/>
          </a:xfrm>
          <a:prstGeom prst="rect">
            <a:avLst/>
          </a:prstGeom>
        </p:spPr>
        <p:txBody>
          <a:bodyPr wrap="square">
            <a:spAutoFit/>
          </a:bodyPr>
          <a:lstStyle/>
          <a:p>
            <a:pPr algn="ctr"/>
            <a:endParaRPr lang="en-US" sz="3200" dirty="0">
              <a:latin typeface="+mj-lt"/>
            </a:endParaRPr>
          </a:p>
          <a:p>
            <a:pPr algn="ctr"/>
            <a:r>
              <a:rPr lang="en-US" sz="3200" b="1" u="sng" dirty="0">
                <a:latin typeface="+mj-lt"/>
              </a:rPr>
              <a:t>You need to be prepared for this type of matter BEFORE it hits!!!</a:t>
            </a:r>
            <a:endParaRPr lang="en-US" sz="3200" dirty="0">
              <a:latin typeface="+mj-lt"/>
            </a:endParaRPr>
          </a:p>
          <a:p>
            <a:pPr algn="ctr"/>
            <a:endParaRPr lang="en-US" sz="3200" dirty="0">
              <a:latin typeface="+mj-lt"/>
            </a:endParaRPr>
          </a:p>
        </p:txBody>
      </p:sp>
      <p:sp>
        <p:nvSpPr>
          <p:cNvPr id="3" name="Slide Number Placeholder 2"/>
          <p:cNvSpPr>
            <a:spLocks noGrp="1"/>
          </p:cNvSpPr>
          <p:nvPr>
            <p:ph type="sldNum" sz="quarter" idx="12"/>
          </p:nvPr>
        </p:nvSpPr>
        <p:spPr/>
        <p:txBody>
          <a:bodyPr/>
          <a:lstStyle/>
          <a:p>
            <a:pPr>
              <a:defRPr/>
            </a:pPr>
            <a:fld id="{4F5B02F5-6017-4A83-906E-0C205BBDA6D0}" type="slidenum">
              <a:rPr lang="en-US" smtClean="0"/>
              <a:pPr>
                <a:defRPr/>
              </a:pPr>
              <a:t>11</a:t>
            </a:fld>
            <a:endParaRPr lang="en-US" dirty="0"/>
          </a:p>
        </p:txBody>
      </p:sp>
    </p:spTree>
    <p:extLst>
      <p:ext uri="{BB962C8B-B14F-4D97-AF65-F5344CB8AC3E}">
        <p14:creationId xmlns:p14="http://schemas.microsoft.com/office/powerpoint/2010/main" val="52678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2438400" y="2232025"/>
            <a:ext cx="4191000" cy="55562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lumMod val="85000"/>
                    <a:lumOff val="15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b="0" i="0" u="none" kern="1200">
                <a:solidFill>
                  <a:schemeClr val="tx1">
                    <a:lumMod val="85000"/>
                    <a:lumOff val="15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fontAlgn="auto">
              <a:spcAft>
                <a:spcPts val="0"/>
              </a:spcAft>
              <a:buFont typeface="Wingdings" pitchFamily="2" charset="2"/>
              <a:buNone/>
            </a:pPr>
            <a:endParaRPr lang="en-US" altLang="en-US" sz="1800"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01922" y="49414"/>
            <a:ext cx="1165878" cy="560186"/>
          </a:xfrm>
          <a:prstGeom prst="rect">
            <a:avLst/>
          </a:prstGeom>
        </p:spPr>
      </p:pic>
      <p:sp>
        <p:nvSpPr>
          <p:cNvPr id="7" name="Title 3"/>
          <p:cNvSpPr txBox="1">
            <a:spLocks/>
          </p:cNvSpPr>
          <p:nvPr/>
        </p:nvSpPr>
        <p:spPr>
          <a:xfrm>
            <a:off x="0" y="914400"/>
            <a:ext cx="8991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b="0" i="0" u="none" kern="1200">
                <a:solidFill>
                  <a:srgbClr val="0E4A7F"/>
                </a:solidFill>
                <a:latin typeface="Georgia" pitchFamily="18" charset="0"/>
                <a:ea typeface="+mj-ea"/>
                <a:cs typeface="+mj-cs"/>
              </a:defRPr>
            </a:lvl1pPr>
          </a:lstStyle>
          <a:p>
            <a:pPr fontAlgn="auto">
              <a:spcAft>
                <a:spcPts val="0"/>
              </a:spcAft>
            </a:pPr>
            <a:r>
              <a:rPr lang="en-US" sz="3800" dirty="0"/>
              <a:t>One </a:t>
            </a:r>
            <a:r>
              <a:rPr lang="en-US" sz="4000" dirty="0"/>
              <a:t>Certainty</a:t>
            </a:r>
            <a:r>
              <a:rPr lang="en-US" sz="3800" dirty="0"/>
              <a:t> Surrounding a Pandemic:</a:t>
            </a:r>
            <a:endParaRPr lang="en-US" sz="3800" i="1" dirty="0"/>
          </a:p>
        </p:txBody>
      </p:sp>
      <p:sp>
        <p:nvSpPr>
          <p:cNvPr id="9" name="Rectangle 8"/>
          <p:cNvSpPr/>
          <p:nvPr/>
        </p:nvSpPr>
        <p:spPr>
          <a:xfrm>
            <a:off x="533400" y="2364046"/>
            <a:ext cx="7848600" cy="954107"/>
          </a:xfrm>
          <a:prstGeom prst="rect">
            <a:avLst/>
          </a:prstGeom>
        </p:spPr>
        <p:txBody>
          <a:bodyPr wrap="square">
            <a:spAutoFit/>
          </a:bodyPr>
          <a:lstStyle/>
          <a:p>
            <a:pPr marL="457200" lvl="0" indent="-457200">
              <a:buFont typeface="Arial"/>
              <a:buChar char="•"/>
            </a:pPr>
            <a:r>
              <a:rPr lang="en-US" sz="2800" dirty="0">
                <a:latin typeface="+mj-lt"/>
              </a:rPr>
              <a:t>Life as we know it will not be the same and business as we know it will not be the same.</a:t>
            </a:r>
          </a:p>
        </p:txBody>
      </p:sp>
      <p:sp>
        <p:nvSpPr>
          <p:cNvPr id="2" name="Slide Number Placeholder 1"/>
          <p:cNvSpPr>
            <a:spLocks noGrp="1"/>
          </p:cNvSpPr>
          <p:nvPr>
            <p:ph type="sldNum" sz="quarter" idx="12"/>
          </p:nvPr>
        </p:nvSpPr>
        <p:spPr/>
        <p:txBody>
          <a:bodyPr/>
          <a:lstStyle/>
          <a:p>
            <a:pPr>
              <a:defRPr/>
            </a:pPr>
            <a:fld id="{4F5B02F5-6017-4A83-906E-0C205BBDA6D0}" type="slidenum">
              <a:rPr lang="en-US" smtClean="0"/>
              <a:pPr>
                <a:defRPr/>
              </a:pPr>
              <a:t>12</a:t>
            </a:fld>
            <a:endParaRPr lang="en-US" dirty="0"/>
          </a:p>
        </p:txBody>
      </p:sp>
    </p:spTree>
    <p:extLst>
      <p:ext uri="{BB962C8B-B14F-4D97-AF65-F5344CB8AC3E}">
        <p14:creationId xmlns:p14="http://schemas.microsoft.com/office/powerpoint/2010/main" val="29504961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Need for Immediate Decision</a:t>
            </a:r>
          </a:p>
        </p:txBody>
      </p:sp>
      <p:sp>
        <p:nvSpPr>
          <p:cNvPr id="6" name="TextBox 5"/>
          <p:cNvSpPr txBox="1"/>
          <p:nvPr/>
        </p:nvSpPr>
        <p:spPr>
          <a:xfrm>
            <a:off x="685800" y="1752600"/>
            <a:ext cx="8153400" cy="4800600"/>
          </a:xfrm>
          <a:prstGeom prst="rect">
            <a:avLst/>
          </a:prstGeom>
          <a:noFill/>
        </p:spPr>
        <p:txBody>
          <a:bodyPr wrap="square" rtlCol="0">
            <a:spAutoFit/>
          </a:bodyPr>
          <a:lstStyle/>
          <a:p>
            <a:endParaRPr lang="en-US" dirty="0"/>
          </a:p>
        </p:txBody>
      </p:sp>
      <p:sp>
        <p:nvSpPr>
          <p:cNvPr id="2" name="Rectangle 1"/>
          <p:cNvSpPr/>
          <p:nvPr/>
        </p:nvSpPr>
        <p:spPr>
          <a:xfrm>
            <a:off x="609600" y="1752600"/>
            <a:ext cx="8382000" cy="4001095"/>
          </a:xfrm>
          <a:prstGeom prst="rect">
            <a:avLst/>
          </a:prstGeom>
        </p:spPr>
        <p:txBody>
          <a:bodyPr wrap="square">
            <a:spAutoFit/>
          </a:bodyPr>
          <a:lstStyle/>
          <a:p>
            <a:pPr>
              <a:spcAft>
                <a:spcPts val="1200"/>
              </a:spcAft>
            </a:pPr>
            <a:r>
              <a:rPr lang="en-US" sz="2800" dirty="0">
                <a:latin typeface="+mj-lt"/>
              </a:rPr>
              <a:t>Fast &amp; Unexpected</a:t>
            </a:r>
          </a:p>
          <a:p>
            <a:pPr marL="342900" lvl="0" indent="-342900">
              <a:spcAft>
                <a:spcPts val="1200"/>
              </a:spcAft>
              <a:buFont typeface="Courier New" panose="02070309020205020404" pitchFamily="49" charset="0"/>
              <a:buChar char="o"/>
            </a:pPr>
            <a:r>
              <a:rPr lang="en-US" sz="2200" dirty="0">
                <a:latin typeface="+mn-lt"/>
              </a:rPr>
              <a:t>Normal day shattered and forced to make life or death decisions immediately</a:t>
            </a:r>
          </a:p>
          <a:p>
            <a:pPr marL="342900" lvl="0" indent="-342900">
              <a:spcAft>
                <a:spcPts val="1200"/>
              </a:spcAft>
              <a:buFont typeface="Courier New" panose="02070309020205020404" pitchFamily="49" charset="0"/>
              <a:buChar char="o"/>
            </a:pPr>
            <a:r>
              <a:rPr lang="en-US" sz="2200" dirty="0">
                <a:latin typeface="+mn-lt"/>
              </a:rPr>
              <a:t>Immediate decision was crucial</a:t>
            </a:r>
          </a:p>
          <a:p>
            <a:pPr marL="800100" lvl="1" indent="-342900">
              <a:spcAft>
                <a:spcPts val="1200"/>
              </a:spcAft>
              <a:buFont typeface="Arial" panose="020B0604020202020204" pitchFamily="34" charset="0"/>
              <a:buChar char="•"/>
            </a:pPr>
            <a:r>
              <a:rPr lang="en-US" sz="2200" dirty="0">
                <a:latin typeface="+mn-lt"/>
              </a:rPr>
              <a:t>Respondent was planning to go into general population that night</a:t>
            </a:r>
          </a:p>
          <a:p>
            <a:pPr marL="800100" lvl="1" indent="-342900">
              <a:spcAft>
                <a:spcPts val="1200"/>
              </a:spcAft>
              <a:buFont typeface="Arial" panose="020B0604020202020204" pitchFamily="34" charset="0"/>
              <a:buChar char="•"/>
            </a:pPr>
            <a:r>
              <a:rPr lang="en-US" sz="2200" dirty="0">
                <a:latin typeface="+mn-lt"/>
              </a:rPr>
              <a:t>No decision was in fact a decision with potentially deadly consequences</a:t>
            </a:r>
          </a:p>
          <a:p>
            <a:pPr marL="342900" lvl="0" indent="-342900">
              <a:spcAft>
                <a:spcPts val="1200"/>
              </a:spcAft>
              <a:buFont typeface="Courier New" panose="02070309020205020404" pitchFamily="49" charset="0"/>
              <a:buChar char="o"/>
            </a:pPr>
            <a:r>
              <a:rPr lang="en-US" sz="2200" dirty="0">
                <a:latin typeface="+mn-lt"/>
              </a:rPr>
              <a:t>Interim hearing necessary</a:t>
            </a:r>
          </a:p>
        </p:txBody>
      </p:sp>
      <p:sp>
        <p:nvSpPr>
          <p:cNvPr id="3" name="Slide Number Placeholder 2"/>
          <p:cNvSpPr>
            <a:spLocks noGrp="1"/>
          </p:cNvSpPr>
          <p:nvPr>
            <p:ph type="sldNum" sz="quarter" idx="12"/>
          </p:nvPr>
        </p:nvSpPr>
        <p:spPr/>
        <p:txBody>
          <a:bodyPr/>
          <a:lstStyle/>
          <a:p>
            <a:pPr>
              <a:defRPr/>
            </a:pPr>
            <a:fld id="{4F5B02F5-6017-4A83-906E-0C205BBDA6D0}" type="slidenum">
              <a:rPr lang="en-US" smtClean="0"/>
              <a:pPr>
                <a:defRPr/>
              </a:pPr>
              <a:t>13</a:t>
            </a:fld>
            <a:endParaRPr lang="en-US" dirty="0"/>
          </a:p>
        </p:txBody>
      </p:sp>
    </p:spTree>
    <p:extLst>
      <p:ext uri="{BB962C8B-B14F-4D97-AF65-F5344CB8AC3E}">
        <p14:creationId xmlns:p14="http://schemas.microsoft.com/office/powerpoint/2010/main" val="1304780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Four Major Areas of Concern</a:t>
            </a:r>
          </a:p>
        </p:txBody>
      </p:sp>
      <p:sp>
        <p:nvSpPr>
          <p:cNvPr id="6" name="TextBox 5"/>
          <p:cNvSpPr txBox="1"/>
          <p:nvPr/>
        </p:nvSpPr>
        <p:spPr>
          <a:xfrm>
            <a:off x="152400" y="1676400"/>
            <a:ext cx="8153400" cy="369332"/>
          </a:xfrm>
          <a:prstGeom prst="rect">
            <a:avLst/>
          </a:prstGeom>
          <a:noFill/>
        </p:spPr>
        <p:txBody>
          <a:bodyPr wrap="square" rtlCol="0">
            <a:spAutoFit/>
          </a:bodyPr>
          <a:lstStyle/>
          <a:p>
            <a:pPr marL="342900" indent="-342900">
              <a:buFont typeface="+mj-lt"/>
              <a:buAutoNum type="arabicPeriod"/>
            </a:pPr>
            <a:endParaRPr lang="en-US" dirty="0"/>
          </a:p>
        </p:txBody>
      </p:sp>
      <p:sp>
        <p:nvSpPr>
          <p:cNvPr id="3" name="Rectangle 2"/>
          <p:cNvSpPr/>
          <p:nvPr/>
        </p:nvSpPr>
        <p:spPr>
          <a:xfrm>
            <a:off x="838200" y="2057400"/>
            <a:ext cx="6934200" cy="2677656"/>
          </a:xfrm>
          <a:prstGeom prst="rect">
            <a:avLst/>
          </a:prstGeom>
        </p:spPr>
        <p:txBody>
          <a:bodyPr wrap="square">
            <a:spAutoFit/>
          </a:bodyPr>
          <a:lstStyle/>
          <a:p>
            <a:pPr indent="457200"/>
            <a:r>
              <a:rPr lang="en-US" sz="2400" dirty="0">
                <a:latin typeface="+mn-lt"/>
              </a:rPr>
              <a:t>1.	Logistics</a:t>
            </a:r>
          </a:p>
          <a:p>
            <a:pPr indent="457200"/>
            <a:r>
              <a:rPr lang="en-US" sz="2400" dirty="0">
                <a:latin typeface="+mn-lt"/>
              </a:rPr>
              <a:t> </a:t>
            </a:r>
          </a:p>
          <a:p>
            <a:pPr lvl="0" indent="457200"/>
            <a:r>
              <a:rPr lang="en-US" sz="2400" dirty="0">
                <a:latin typeface="+mn-lt"/>
              </a:rPr>
              <a:t>2.	Media</a:t>
            </a:r>
          </a:p>
          <a:p>
            <a:pPr indent="457200"/>
            <a:r>
              <a:rPr lang="en-US" sz="2400" dirty="0">
                <a:latin typeface="+mn-lt"/>
              </a:rPr>
              <a:t> </a:t>
            </a:r>
          </a:p>
          <a:p>
            <a:pPr lvl="0" indent="457200"/>
            <a:r>
              <a:rPr lang="en-US" sz="2400" dirty="0">
                <a:latin typeface="+mn-lt"/>
              </a:rPr>
              <a:t>3.	Substantive Law</a:t>
            </a:r>
          </a:p>
          <a:p>
            <a:pPr indent="457200"/>
            <a:r>
              <a:rPr lang="en-US" sz="2400" dirty="0">
                <a:latin typeface="+mn-lt"/>
              </a:rPr>
              <a:t> </a:t>
            </a:r>
          </a:p>
          <a:p>
            <a:pPr lvl="0" indent="457200"/>
            <a:r>
              <a:rPr lang="en-US" sz="2400" dirty="0">
                <a:latin typeface="+mn-lt"/>
              </a:rPr>
              <a:t>4.	Public Opinion and Politics</a:t>
            </a:r>
          </a:p>
        </p:txBody>
      </p:sp>
      <p:sp>
        <p:nvSpPr>
          <p:cNvPr id="2" name="Slide Number Placeholder 1"/>
          <p:cNvSpPr>
            <a:spLocks noGrp="1"/>
          </p:cNvSpPr>
          <p:nvPr>
            <p:ph type="sldNum" sz="quarter" idx="12"/>
          </p:nvPr>
        </p:nvSpPr>
        <p:spPr/>
        <p:txBody>
          <a:bodyPr/>
          <a:lstStyle/>
          <a:p>
            <a:pPr>
              <a:defRPr/>
            </a:pPr>
            <a:fld id="{4F5B02F5-6017-4A83-906E-0C205BBDA6D0}" type="slidenum">
              <a:rPr lang="en-US" smtClean="0"/>
              <a:pPr>
                <a:defRPr/>
              </a:pPr>
              <a:t>14</a:t>
            </a:fld>
            <a:endParaRPr lang="en-US" dirty="0"/>
          </a:p>
        </p:txBody>
      </p:sp>
    </p:spTree>
    <p:extLst>
      <p:ext uri="{BB962C8B-B14F-4D97-AF65-F5344CB8AC3E}">
        <p14:creationId xmlns:p14="http://schemas.microsoft.com/office/powerpoint/2010/main" val="3478925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Logistics</a:t>
            </a:r>
          </a:p>
        </p:txBody>
      </p:sp>
      <p:sp>
        <p:nvSpPr>
          <p:cNvPr id="2" name="Rectangle 1"/>
          <p:cNvSpPr/>
          <p:nvPr/>
        </p:nvSpPr>
        <p:spPr>
          <a:xfrm>
            <a:off x="381000" y="1676400"/>
            <a:ext cx="8458200" cy="3924151"/>
          </a:xfrm>
          <a:prstGeom prst="rect">
            <a:avLst/>
          </a:prstGeom>
        </p:spPr>
        <p:txBody>
          <a:bodyPr wrap="square">
            <a:spAutoFit/>
          </a:bodyPr>
          <a:lstStyle/>
          <a:p>
            <a:pPr>
              <a:spcAft>
                <a:spcPts val="1800"/>
              </a:spcAft>
            </a:pPr>
            <a:r>
              <a:rPr lang="en-US" sz="2500" u="sng" dirty="0">
                <a:latin typeface="+mj-lt"/>
              </a:rPr>
              <a:t>Do not underestimate time and work dealing with logistics</a:t>
            </a:r>
          </a:p>
          <a:p>
            <a:pPr marL="342900" lvl="0" indent="-342900">
              <a:spcAft>
                <a:spcPts val="1800"/>
              </a:spcAft>
              <a:buFont typeface="Arial"/>
              <a:buChar char="•"/>
            </a:pPr>
            <a:r>
              <a:rPr lang="en-US" sz="2400" b="1" u="sng" dirty="0"/>
              <a:t>Location</a:t>
            </a:r>
            <a:r>
              <a:rPr lang="en-US" sz="2400" b="1" dirty="0"/>
              <a:t>:</a:t>
            </a:r>
            <a:r>
              <a:rPr lang="en-US" sz="2400" dirty="0"/>
              <a:t> Presents special issues</a:t>
            </a:r>
          </a:p>
          <a:p>
            <a:pPr marL="914400" lvl="0" indent="-457200">
              <a:spcAft>
                <a:spcPts val="1800"/>
              </a:spcAft>
              <a:buFont typeface="Courier New"/>
              <a:buChar char="o"/>
            </a:pPr>
            <a:r>
              <a:rPr lang="en-US" sz="2200" dirty="0"/>
              <a:t>Fort Kent is a small Town on Canadian border</a:t>
            </a:r>
          </a:p>
          <a:p>
            <a:pPr marL="914400" lvl="0" indent="-457200">
              <a:spcAft>
                <a:spcPts val="1800"/>
              </a:spcAft>
              <a:buFont typeface="Courier New"/>
              <a:buChar char="o"/>
            </a:pPr>
            <a:r>
              <a:rPr lang="en-US" sz="2200" dirty="0"/>
              <a:t>4.5-5 hours from Augusta</a:t>
            </a:r>
          </a:p>
          <a:p>
            <a:pPr marL="914400" lvl="0" indent="-457200">
              <a:spcAft>
                <a:spcPts val="1800"/>
              </a:spcAft>
              <a:buFont typeface="Courier New"/>
              <a:buChar char="o"/>
            </a:pPr>
            <a:r>
              <a:rPr lang="en-US" sz="2200" dirty="0"/>
              <a:t>Nearest commercial airport —Bangor, 3.5 hours</a:t>
            </a:r>
          </a:p>
          <a:p>
            <a:pPr marL="914400" lvl="0" indent="-457200">
              <a:spcAft>
                <a:spcPts val="1800"/>
              </a:spcAft>
              <a:buFont typeface="Courier New"/>
              <a:buChar char="o"/>
            </a:pPr>
            <a:r>
              <a:rPr lang="en-US" sz="2200" dirty="0"/>
              <a:t>Courtroom holds 25 people</a:t>
            </a:r>
          </a:p>
          <a:p>
            <a:pPr marL="914400" lvl="0" indent="-457200">
              <a:spcAft>
                <a:spcPts val="1800"/>
              </a:spcAft>
              <a:buFont typeface="Courier New"/>
              <a:buChar char="o"/>
            </a:pPr>
            <a:r>
              <a:rPr lang="en-US" sz="2200" dirty="0"/>
              <a:t>Judge 1 or 2 days/week &amp; a total of 1.5 clerks</a:t>
            </a:r>
          </a:p>
        </p:txBody>
      </p:sp>
      <p:sp>
        <p:nvSpPr>
          <p:cNvPr id="3" name="Slide Number Placeholder 2"/>
          <p:cNvSpPr>
            <a:spLocks noGrp="1"/>
          </p:cNvSpPr>
          <p:nvPr>
            <p:ph type="sldNum" sz="quarter" idx="12"/>
          </p:nvPr>
        </p:nvSpPr>
        <p:spPr/>
        <p:txBody>
          <a:bodyPr/>
          <a:lstStyle/>
          <a:p>
            <a:pPr>
              <a:defRPr/>
            </a:pPr>
            <a:fld id="{4F5B02F5-6017-4A83-906E-0C205BBDA6D0}" type="slidenum">
              <a:rPr lang="en-US" smtClean="0"/>
              <a:pPr>
                <a:defRPr/>
              </a:pPr>
              <a:t>15</a:t>
            </a:fld>
            <a:endParaRPr lang="en-US" dirty="0"/>
          </a:p>
        </p:txBody>
      </p:sp>
    </p:spTree>
    <p:extLst>
      <p:ext uri="{BB962C8B-B14F-4D97-AF65-F5344CB8AC3E}">
        <p14:creationId xmlns:p14="http://schemas.microsoft.com/office/powerpoint/2010/main" val="2903553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Logistics </a:t>
            </a:r>
            <a:r>
              <a:rPr lang="en-US" sz="3300" i="1" dirty="0"/>
              <a:t>cont’d</a:t>
            </a:r>
          </a:p>
        </p:txBody>
      </p:sp>
      <p:sp>
        <p:nvSpPr>
          <p:cNvPr id="2" name="Rectangle 1"/>
          <p:cNvSpPr/>
          <p:nvPr/>
        </p:nvSpPr>
        <p:spPr>
          <a:xfrm>
            <a:off x="1295400" y="1859340"/>
            <a:ext cx="6553200" cy="3308598"/>
          </a:xfrm>
          <a:prstGeom prst="rect">
            <a:avLst/>
          </a:prstGeom>
        </p:spPr>
        <p:txBody>
          <a:bodyPr wrap="square">
            <a:spAutoFit/>
          </a:bodyPr>
          <a:lstStyle/>
          <a:p>
            <a:pPr marL="342900" lvl="0" indent="-342900">
              <a:spcAft>
                <a:spcPts val="1800"/>
              </a:spcAft>
              <a:buFont typeface="Arial"/>
              <a:buChar char="•"/>
            </a:pPr>
            <a:r>
              <a:rPr lang="en-US" sz="2400" b="1" u="sng" dirty="0">
                <a:latin typeface="+mj-lt"/>
              </a:rPr>
              <a:t>Parties</a:t>
            </a:r>
            <a:endParaRPr lang="en-US" sz="2400" dirty="0">
              <a:latin typeface="+mj-lt"/>
            </a:endParaRPr>
          </a:p>
          <a:p>
            <a:pPr marL="914400" lvl="0" indent="-457200">
              <a:spcAft>
                <a:spcPts val="1800"/>
              </a:spcAft>
              <a:buFont typeface="Courier New"/>
              <a:buChar char="o"/>
            </a:pPr>
            <a:r>
              <a:rPr lang="en-US" sz="2200" dirty="0"/>
              <a:t>2 Attorneys in New York</a:t>
            </a:r>
          </a:p>
          <a:p>
            <a:pPr marL="914400" lvl="0" indent="-457200">
              <a:spcAft>
                <a:spcPts val="1800"/>
              </a:spcAft>
              <a:buFont typeface="Courier New"/>
              <a:buChar char="o"/>
            </a:pPr>
            <a:r>
              <a:rPr lang="en-US" sz="2200" dirty="0"/>
              <a:t>1 Attorney in Portland</a:t>
            </a:r>
          </a:p>
          <a:p>
            <a:pPr marL="914400" lvl="0" indent="-457200">
              <a:spcAft>
                <a:spcPts val="1800"/>
              </a:spcAft>
              <a:buFont typeface="Courier New"/>
              <a:buChar char="o"/>
            </a:pPr>
            <a:r>
              <a:rPr lang="en-US" sz="2200" dirty="0"/>
              <a:t>AGs in Augusta</a:t>
            </a:r>
          </a:p>
          <a:p>
            <a:pPr marL="914400" lvl="0" indent="-457200">
              <a:spcAft>
                <a:spcPts val="1800"/>
              </a:spcAft>
              <a:buFont typeface="Courier New"/>
              <a:buChar char="o"/>
            </a:pPr>
            <a:r>
              <a:rPr lang="en-US" sz="2200" dirty="0"/>
              <a:t>Media from all over the world</a:t>
            </a:r>
          </a:p>
          <a:p>
            <a:pPr marL="914400" lvl="0" indent="-457200">
              <a:spcAft>
                <a:spcPts val="1800"/>
              </a:spcAft>
              <a:buFont typeface="Courier New"/>
              <a:buChar char="o"/>
            </a:pPr>
            <a:r>
              <a:rPr lang="en-US" sz="2200" dirty="0"/>
              <a:t>Respondent in Fort Kent</a:t>
            </a:r>
          </a:p>
        </p:txBody>
      </p:sp>
      <p:sp>
        <p:nvSpPr>
          <p:cNvPr id="3" name="Slide Number Placeholder 2"/>
          <p:cNvSpPr>
            <a:spLocks noGrp="1"/>
          </p:cNvSpPr>
          <p:nvPr>
            <p:ph type="sldNum" sz="quarter" idx="12"/>
          </p:nvPr>
        </p:nvSpPr>
        <p:spPr/>
        <p:txBody>
          <a:bodyPr/>
          <a:lstStyle/>
          <a:p>
            <a:pPr>
              <a:defRPr/>
            </a:pPr>
            <a:fld id="{4F5B02F5-6017-4A83-906E-0C205BBDA6D0}" type="slidenum">
              <a:rPr lang="en-US" smtClean="0"/>
              <a:pPr>
                <a:defRPr/>
              </a:pPr>
              <a:t>16</a:t>
            </a:fld>
            <a:endParaRPr lang="en-US" dirty="0"/>
          </a:p>
        </p:txBody>
      </p:sp>
    </p:spTree>
    <p:extLst>
      <p:ext uri="{BB962C8B-B14F-4D97-AF65-F5344CB8AC3E}">
        <p14:creationId xmlns:p14="http://schemas.microsoft.com/office/powerpoint/2010/main" val="1399477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Logistics </a:t>
            </a:r>
            <a:r>
              <a:rPr lang="en-US" sz="3300" i="1" dirty="0"/>
              <a:t>cont’d</a:t>
            </a:r>
          </a:p>
        </p:txBody>
      </p:sp>
      <p:sp>
        <p:nvSpPr>
          <p:cNvPr id="6" name="TextBox 5"/>
          <p:cNvSpPr txBox="1"/>
          <p:nvPr/>
        </p:nvSpPr>
        <p:spPr>
          <a:xfrm>
            <a:off x="2870" y="2286000"/>
            <a:ext cx="8153400" cy="4800600"/>
          </a:xfrm>
          <a:prstGeom prst="rect">
            <a:avLst/>
          </a:prstGeom>
          <a:noFill/>
        </p:spPr>
        <p:txBody>
          <a:bodyPr wrap="square" rtlCol="0">
            <a:spAutoFit/>
          </a:bodyPr>
          <a:lstStyle/>
          <a:p>
            <a:endParaRPr lang="en-US" dirty="0"/>
          </a:p>
        </p:txBody>
      </p:sp>
      <p:sp>
        <p:nvSpPr>
          <p:cNvPr id="2" name="Rectangle 1"/>
          <p:cNvSpPr/>
          <p:nvPr/>
        </p:nvSpPr>
        <p:spPr>
          <a:xfrm>
            <a:off x="1295400" y="2209800"/>
            <a:ext cx="6553200" cy="3262432"/>
          </a:xfrm>
          <a:prstGeom prst="rect">
            <a:avLst/>
          </a:prstGeom>
        </p:spPr>
        <p:txBody>
          <a:bodyPr wrap="square">
            <a:spAutoFit/>
          </a:bodyPr>
          <a:lstStyle/>
          <a:p>
            <a:pPr marL="342900" lvl="0" indent="-342900">
              <a:spcAft>
                <a:spcPts val="1800"/>
              </a:spcAft>
              <a:buFont typeface="Arial"/>
              <a:buChar char="•"/>
            </a:pPr>
            <a:r>
              <a:rPr lang="en-US" sz="2400" b="1" u="sng" dirty="0">
                <a:latin typeface="+mj-lt"/>
              </a:rPr>
              <a:t>Parties cont’d</a:t>
            </a:r>
            <a:endParaRPr lang="en-US" sz="2500" dirty="0">
              <a:latin typeface="+mj-lt"/>
            </a:endParaRPr>
          </a:p>
          <a:p>
            <a:pPr marL="914400" lvl="1" indent="-457200">
              <a:spcAft>
                <a:spcPts val="1800"/>
              </a:spcAft>
              <a:buFont typeface="Courier New"/>
              <a:buChar char="o"/>
            </a:pPr>
            <a:r>
              <a:rPr lang="en-US" sz="2200" dirty="0"/>
              <a:t>Testify by video?  How?</a:t>
            </a:r>
          </a:p>
          <a:p>
            <a:pPr marL="914400" lvl="1" indent="-457200">
              <a:spcAft>
                <a:spcPts val="1800"/>
              </a:spcAft>
              <a:buFont typeface="Courier New"/>
              <a:buChar char="o"/>
            </a:pPr>
            <a:r>
              <a:rPr lang="en-US" sz="2200" dirty="0"/>
              <a:t>Filings/Service/Recordings</a:t>
            </a:r>
          </a:p>
          <a:p>
            <a:pPr marL="914400" lvl="1" indent="-457200">
              <a:spcAft>
                <a:spcPts val="1800"/>
              </a:spcAft>
              <a:buFont typeface="Courier New"/>
              <a:buChar char="o"/>
            </a:pPr>
            <a:r>
              <a:rPr lang="en-US" sz="2200" dirty="0"/>
              <a:t>Clerks and marshals reluctant</a:t>
            </a:r>
          </a:p>
          <a:p>
            <a:pPr marL="457200" lvl="0" indent="-457200">
              <a:buFont typeface="Courier New"/>
              <a:buChar char="o"/>
            </a:pPr>
            <a:endParaRPr lang="en-US" sz="2800" dirty="0"/>
          </a:p>
          <a:p>
            <a:pPr marL="457200" lvl="0" indent="-457200">
              <a:buFont typeface="Courier New"/>
              <a:buChar char="o"/>
            </a:pPr>
            <a:endParaRPr lang="en-US" sz="2800" dirty="0"/>
          </a:p>
        </p:txBody>
      </p:sp>
      <p:sp>
        <p:nvSpPr>
          <p:cNvPr id="3" name="Slide Number Placeholder 2"/>
          <p:cNvSpPr>
            <a:spLocks noGrp="1"/>
          </p:cNvSpPr>
          <p:nvPr>
            <p:ph type="sldNum" sz="quarter" idx="12"/>
          </p:nvPr>
        </p:nvSpPr>
        <p:spPr/>
        <p:txBody>
          <a:bodyPr/>
          <a:lstStyle/>
          <a:p>
            <a:pPr>
              <a:defRPr/>
            </a:pPr>
            <a:fld id="{4F5B02F5-6017-4A83-906E-0C205BBDA6D0}" type="slidenum">
              <a:rPr lang="en-US" smtClean="0"/>
              <a:pPr>
                <a:defRPr/>
              </a:pPr>
              <a:t>17</a:t>
            </a:fld>
            <a:endParaRPr lang="en-US" dirty="0"/>
          </a:p>
        </p:txBody>
      </p:sp>
    </p:spTree>
    <p:extLst>
      <p:ext uri="{BB962C8B-B14F-4D97-AF65-F5344CB8AC3E}">
        <p14:creationId xmlns:p14="http://schemas.microsoft.com/office/powerpoint/2010/main" val="33211693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Media</a:t>
            </a:r>
          </a:p>
        </p:txBody>
      </p:sp>
      <p:sp>
        <p:nvSpPr>
          <p:cNvPr id="6" name="TextBox 5"/>
          <p:cNvSpPr txBox="1"/>
          <p:nvPr/>
        </p:nvSpPr>
        <p:spPr>
          <a:xfrm>
            <a:off x="152400" y="2076804"/>
            <a:ext cx="8153400" cy="4800600"/>
          </a:xfrm>
          <a:prstGeom prst="rect">
            <a:avLst/>
          </a:prstGeom>
          <a:noFill/>
        </p:spPr>
        <p:txBody>
          <a:bodyPr wrap="square" rtlCol="0">
            <a:spAutoFit/>
          </a:bodyPr>
          <a:lstStyle/>
          <a:p>
            <a:endParaRPr lang="en-US" dirty="0"/>
          </a:p>
        </p:txBody>
      </p:sp>
      <p:sp>
        <p:nvSpPr>
          <p:cNvPr id="2" name="Rectangle 1"/>
          <p:cNvSpPr/>
          <p:nvPr/>
        </p:nvSpPr>
        <p:spPr>
          <a:xfrm>
            <a:off x="685800" y="2136339"/>
            <a:ext cx="7848600" cy="3046988"/>
          </a:xfrm>
          <a:prstGeom prst="rect">
            <a:avLst/>
          </a:prstGeom>
        </p:spPr>
        <p:txBody>
          <a:bodyPr wrap="square">
            <a:spAutoFit/>
          </a:bodyPr>
          <a:lstStyle/>
          <a:p>
            <a:pPr marL="342900" lvl="0" indent="-342900">
              <a:buFont typeface="Arial"/>
              <a:buChar char="•"/>
            </a:pPr>
            <a:r>
              <a:rPr lang="en-US" sz="2400" dirty="0"/>
              <a:t>First words from one attorney — </a:t>
            </a:r>
          </a:p>
          <a:p>
            <a:r>
              <a:rPr lang="en-US" sz="2400" dirty="0"/>
              <a:t>	</a:t>
            </a:r>
            <a:r>
              <a:rPr lang="en-US" sz="2400" u="sng" dirty="0"/>
              <a:t>“We want media present for everything!”</a:t>
            </a:r>
            <a:endParaRPr lang="en-US" sz="2400" dirty="0"/>
          </a:p>
          <a:p>
            <a:r>
              <a:rPr lang="en-US" sz="2400" dirty="0"/>
              <a:t> </a:t>
            </a:r>
          </a:p>
          <a:p>
            <a:pPr marL="342900" lvl="0" indent="-342900">
              <a:buFont typeface="Arial"/>
              <a:buChar char="•"/>
            </a:pPr>
            <a:r>
              <a:rPr lang="en-US" sz="2400" dirty="0"/>
              <a:t>In Maine, as in many states, statute calls for confidentiality</a:t>
            </a:r>
          </a:p>
          <a:p>
            <a:r>
              <a:rPr lang="en-US" sz="2400" dirty="0"/>
              <a:t> </a:t>
            </a:r>
          </a:p>
          <a:p>
            <a:pPr marL="800100" lvl="1" indent="-342900">
              <a:buFont typeface="Courier New"/>
              <a:buChar char="o"/>
            </a:pPr>
            <a:r>
              <a:rPr lang="en-US" sz="2400" dirty="0"/>
              <a:t>Needed release — from defendant or Attorney — </a:t>
            </a:r>
            <a:r>
              <a:rPr lang="en-US" sz="2400" b="1" dirty="0"/>
              <a:t>in writing</a:t>
            </a:r>
            <a:endParaRPr lang="en-US" sz="2400" dirty="0"/>
          </a:p>
        </p:txBody>
      </p:sp>
      <p:sp>
        <p:nvSpPr>
          <p:cNvPr id="3" name="Slide Number Placeholder 2"/>
          <p:cNvSpPr>
            <a:spLocks noGrp="1"/>
          </p:cNvSpPr>
          <p:nvPr>
            <p:ph type="sldNum" sz="quarter" idx="12"/>
          </p:nvPr>
        </p:nvSpPr>
        <p:spPr/>
        <p:txBody>
          <a:bodyPr/>
          <a:lstStyle/>
          <a:p>
            <a:pPr>
              <a:defRPr/>
            </a:pPr>
            <a:fld id="{4F5B02F5-6017-4A83-906E-0C205BBDA6D0}" type="slidenum">
              <a:rPr lang="en-US" smtClean="0"/>
              <a:pPr>
                <a:defRPr/>
              </a:pPr>
              <a:t>18</a:t>
            </a:fld>
            <a:endParaRPr lang="en-US" dirty="0"/>
          </a:p>
        </p:txBody>
      </p:sp>
    </p:spTree>
    <p:extLst>
      <p:ext uri="{BB962C8B-B14F-4D97-AF65-F5344CB8AC3E}">
        <p14:creationId xmlns:p14="http://schemas.microsoft.com/office/powerpoint/2010/main" val="3034844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Media </a:t>
            </a:r>
            <a:r>
              <a:rPr lang="en-US" sz="3300" i="1" dirty="0"/>
              <a:t>cont’d</a:t>
            </a:r>
          </a:p>
        </p:txBody>
      </p:sp>
      <p:sp>
        <p:nvSpPr>
          <p:cNvPr id="2" name="Rectangle 1"/>
          <p:cNvSpPr/>
          <p:nvPr/>
        </p:nvSpPr>
        <p:spPr>
          <a:xfrm>
            <a:off x="685800" y="2136339"/>
            <a:ext cx="7848600" cy="3323987"/>
          </a:xfrm>
          <a:prstGeom prst="rect">
            <a:avLst/>
          </a:prstGeom>
        </p:spPr>
        <p:txBody>
          <a:bodyPr wrap="square">
            <a:spAutoFit/>
          </a:bodyPr>
          <a:lstStyle/>
          <a:p>
            <a:pPr marL="457200" lvl="0" indent="-457200">
              <a:spcAft>
                <a:spcPts val="1800"/>
              </a:spcAft>
              <a:buFont typeface="Arial"/>
              <a:buChar char="•"/>
            </a:pPr>
            <a:r>
              <a:rPr lang="en-US" sz="2800" b="1" dirty="0">
                <a:latin typeface="+mj-lt"/>
              </a:rPr>
              <a:t>Media was in frenzy</a:t>
            </a:r>
            <a:endParaRPr lang="en-US" sz="2800" dirty="0">
              <a:latin typeface="+mj-lt"/>
            </a:endParaRPr>
          </a:p>
          <a:p>
            <a:pPr marL="914400" lvl="0" indent="-457200">
              <a:spcAft>
                <a:spcPts val="1800"/>
              </a:spcAft>
              <a:buFont typeface="Courier New"/>
              <a:buChar char="o"/>
            </a:pPr>
            <a:r>
              <a:rPr lang="en-US" sz="2200" dirty="0"/>
              <a:t>Dumpster diving</a:t>
            </a:r>
          </a:p>
          <a:p>
            <a:pPr marL="914400" lvl="0" indent="-457200">
              <a:spcAft>
                <a:spcPts val="1800"/>
              </a:spcAft>
              <a:buFont typeface="Courier New"/>
              <a:buChar char="o"/>
            </a:pPr>
            <a:r>
              <a:rPr lang="en-US" sz="2200" dirty="0"/>
              <a:t>Calling court posing as others</a:t>
            </a:r>
          </a:p>
          <a:p>
            <a:pPr marL="914400" lvl="0" indent="-457200">
              <a:spcAft>
                <a:spcPts val="1800"/>
              </a:spcAft>
              <a:buFont typeface="Courier New"/>
              <a:buChar char="o"/>
            </a:pPr>
            <a:r>
              <a:rPr lang="en-US" sz="2200" dirty="0"/>
              <a:t>Thousands of calls to 1.5 clerks</a:t>
            </a:r>
          </a:p>
          <a:p>
            <a:pPr marL="457200" lvl="0" indent="-457200">
              <a:spcAft>
                <a:spcPts val="1800"/>
              </a:spcAft>
              <a:buFont typeface="Arial"/>
              <a:buChar char="•"/>
            </a:pPr>
            <a:r>
              <a:rPr lang="en-US" sz="2800" b="1" dirty="0">
                <a:latin typeface="+mj-lt"/>
              </a:rPr>
              <a:t>Parties feeding media in violation of Court orders</a:t>
            </a:r>
          </a:p>
        </p:txBody>
      </p:sp>
      <p:sp>
        <p:nvSpPr>
          <p:cNvPr id="3" name="Slide Number Placeholder 2"/>
          <p:cNvSpPr>
            <a:spLocks noGrp="1"/>
          </p:cNvSpPr>
          <p:nvPr>
            <p:ph type="sldNum" sz="quarter" idx="12"/>
          </p:nvPr>
        </p:nvSpPr>
        <p:spPr/>
        <p:txBody>
          <a:bodyPr/>
          <a:lstStyle/>
          <a:p>
            <a:pPr>
              <a:defRPr/>
            </a:pPr>
            <a:fld id="{4F5B02F5-6017-4A83-906E-0C205BBDA6D0}" type="slidenum">
              <a:rPr lang="en-US" smtClean="0"/>
              <a:pPr>
                <a:defRPr/>
              </a:pPr>
              <a:t>19</a:t>
            </a:fld>
            <a:endParaRPr lang="en-US" dirty="0"/>
          </a:p>
        </p:txBody>
      </p:sp>
    </p:spTree>
    <p:extLst>
      <p:ext uri="{BB962C8B-B14F-4D97-AF65-F5344CB8AC3E}">
        <p14:creationId xmlns:p14="http://schemas.microsoft.com/office/powerpoint/2010/main" val="4255278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Purpose of this Presentation</a:t>
            </a:r>
          </a:p>
        </p:txBody>
      </p:sp>
      <p:sp>
        <p:nvSpPr>
          <p:cNvPr id="6" name="TextBox 5"/>
          <p:cNvSpPr txBox="1"/>
          <p:nvPr/>
        </p:nvSpPr>
        <p:spPr>
          <a:xfrm>
            <a:off x="685800" y="1676400"/>
            <a:ext cx="8153400" cy="4800600"/>
          </a:xfrm>
          <a:prstGeom prst="rect">
            <a:avLst/>
          </a:prstGeom>
        </p:spPr>
        <p:txBody>
          <a:bodyPr wrap="square" rtlCol="0">
            <a:spAutoFit/>
          </a:bodyPr>
          <a:lstStyle/>
          <a:p>
            <a:endParaRPr lang="en-US" dirty="0"/>
          </a:p>
        </p:txBody>
      </p:sp>
      <p:sp>
        <p:nvSpPr>
          <p:cNvPr id="7" name="TextBox 6"/>
          <p:cNvSpPr txBox="1"/>
          <p:nvPr/>
        </p:nvSpPr>
        <p:spPr>
          <a:xfrm>
            <a:off x="609600" y="3657600"/>
            <a:ext cx="8001000" cy="369332"/>
          </a:xfrm>
          <a:prstGeom prst="rect">
            <a:avLst/>
          </a:prstGeom>
          <a:noFill/>
        </p:spPr>
        <p:txBody>
          <a:bodyPr wrap="square" rtlCol="0">
            <a:spAutoFit/>
          </a:bodyPr>
          <a:lstStyle/>
          <a:p>
            <a:endParaRPr lang="en-US" dirty="0"/>
          </a:p>
        </p:txBody>
      </p:sp>
      <p:sp>
        <p:nvSpPr>
          <p:cNvPr id="8" name="Rectangle 7"/>
          <p:cNvSpPr/>
          <p:nvPr/>
        </p:nvSpPr>
        <p:spPr>
          <a:xfrm>
            <a:off x="762000" y="1905000"/>
            <a:ext cx="7924800" cy="4216539"/>
          </a:xfrm>
          <a:prstGeom prst="rect">
            <a:avLst/>
          </a:prstGeom>
        </p:spPr>
        <p:txBody>
          <a:bodyPr wrap="square">
            <a:spAutoFit/>
          </a:bodyPr>
          <a:lstStyle/>
          <a:p>
            <a:pPr marL="285750" lvl="0" indent="-285750">
              <a:buFont typeface="Arial"/>
              <a:buChar char="•"/>
            </a:pPr>
            <a:r>
              <a:rPr lang="en-US" sz="2500" dirty="0">
                <a:latin typeface="+mn-lt"/>
                <a:cs typeface="Georgia"/>
              </a:rPr>
              <a:t>To Use the Maine experience to let everyone know how important it is to have a plan and be prepared!</a:t>
            </a:r>
          </a:p>
          <a:p>
            <a:pPr marL="285750" lvl="0" indent="-285750">
              <a:buFont typeface="Arial"/>
              <a:buChar char="•"/>
            </a:pPr>
            <a:endParaRPr lang="en-US" sz="2500" dirty="0">
              <a:latin typeface="+mn-lt"/>
              <a:cs typeface="Georgia"/>
            </a:endParaRPr>
          </a:p>
          <a:p>
            <a:pPr marL="742950" lvl="1" indent="-285750">
              <a:buFont typeface="Courier New"/>
              <a:buChar char="o"/>
            </a:pPr>
            <a:r>
              <a:rPr lang="en-US" sz="2500" dirty="0">
                <a:latin typeface="+mn-lt"/>
                <a:cs typeface="Georgia"/>
              </a:rPr>
              <a:t>Share the Kaci Hickox story as an example of why we all need to be prepared.</a:t>
            </a:r>
          </a:p>
          <a:p>
            <a:pPr marL="285750" lvl="0" indent="-285750">
              <a:buFont typeface="Arial"/>
              <a:buChar char="•"/>
            </a:pPr>
            <a:endParaRPr lang="en-US" sz="2500" dirty="0">
              <a:latin typeface="+mn-lt"/>
              <a:cs typeface="Georgia"/>
            </a:endParaRPr>
          </a:p>
          <a:p>
            <a:pPr marL="285750" indent="-285750">
              <a:buFont typeface="Arial"/>
              <a:buChar char="•"/>
            </a:pPr>
            <a:r>
              <a:rPr lang="en-US" sz="2500" dirty="0">
                <a:latin typeface="+mn-lt"/>
                <a:cs typeface="Georgia"/>
              </a:rPr>
              <a:t>To introduce “Preparing for a Pandemic: An Emergency Response Benchbook and Operational Guidebook for State Court Judges and Administrators”</a:t>
            </a:r>
          </a:p>
          <a:p>
            <a:pPr marL="285750" lvl="0" indent="-285750">
              <a:buFont typeface="Arial"/>
              <a:buChar char="•"/>
            </a:pPr>
            <a:endParaRPr lang="en-US" dirty="0">
              <a:latin typeface="+mn-lt"/>
            </a:endParaRPr>
          </a:p>
        </p:txBody>
      </p:sp>
      <p:sp>
        <p:nvSpPr>
          <p:cNvPr id="2" name="Slide Number Placeholder 1"/>
          <p:cNvSpPr>
            <a:spLocks noGrp="1"/>
          </p:cNvSpPr>
          <p:nvPr>
            <p:ph type="sldNum" sz="quarter" idx="12"/>
          </p:nvPr>
        </p:nvSpPr>
        <p:spPr/>
        <p:txBody>
          <a:bodyPr/>
          <a:lstStyle/>
          <a:p>
            <a:pPr>
              <a:defRPr/>
            </a:pPr>
            <a:fld id="{4F5B02F5-6017-4A83-906E-0C205BBDA6D0}" type="slidenum">
              <a:rPr lang="en-US" smtClean="0"/>
              <a:pPr>
                <a:defRPr/>
              </a:pPr>
              <a:t>2</a:t>
            </a:fld>
            <a:endParaRPr lang="en-US" dirty="0"/>
          </a:p>
        </p:txBody>
      </p:sp>
    </p:spTree>
    <p:extLst>
      <p:ext uri="{BB962C8B-B14F-4D97-AF65-F5344CB8AC3E}">
        <p14:creationId xmlns:p14="http://schemas.microsoft.com/office/powerpoint/2010/main" val="6188218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Media </a:t>
            </a:r>
            <a:r>
              <a:rPr lang="en-US" sz="3300" i="1" dirty="0"/>
              <a:t>cont’d</a:t>
            </a:r>
            <a:endParaRPr lang="en-US" dirty="0"/>
          </a:p>
        </p:txBody>
      </p:sp>
      <p:sp>
        <p:nvSpPr>
          <p:cNvPr id="6" name="TextBox 5"/>
          <p:cNvSpPr txBox="1"/>
          <p:nvPr/>
        </p:nvSpPr>
        <p:spPr>
          <a:xfrm>
            <a:off x="152400" y="2076804"/>
            <a:ext cx="8153400" cy="4800600"/>
          </a:xfrm>
          <a:prstGeom prst="rect">
            <a:avLst/>
          </a:prstGeom>
          <a:noFill/>
        </p:spPr>
        <p:txBody>
          <a:bodyPr wrap="square" rtlCol="0">
            <a:spAutoFit/>
          </a:bodyPr>
          <a:lstStyle/>
          <a:p>
            <a:endParaRPr lang="en-US" dirty="0"/>
          </a:p>
        </p:txBody>
      </p:sp>
      <p:sp>
        <p:nvSpPr>
          <p:cNvPr id="2" name="Rectangle 1"/>
          <p:cNvSpPr/>
          <p:nvPr/>
        </p:nvSpPr>
        <p:spPr>
          <a:xfrm>
            <a:off x="685800" y="2088121"/>
            <a:ext cx="7848600" cy="1492716"/>
          </a:xfrm>
          <a:prstGeom prst="rect">
            <a:avLst/>
          </a:prstGeom>
        </p:spPr>
        <p:txBody>
          <a:bodyPr wrap="square">
            <a:spAutoFit/>
          </a:bodyPr>
          <a:lstStyle/>
          <a:p>
            <a:pPr marL="457200" lvl="0" indent="-457200">
              <a:spcAft>
                <a:spcPts val="1800"/>
              </a:spcAft>
              <a:buFont typeface="Arial" panose="020B0604020202020204" pitchFamily="34" charset="0"/>
              <a:buChar char="•"/>
            </a:pPr>
            <a:r>
              <a:rPr lang="en-US" sz="2800" b="1" dirty="0">
                <a:latin typeface="+mj-lt"/>
              </a:rPr>
              <a:t>Used</a:t>
            </a:r>
            <a:r>
              <a:rPr lang="en-US" sz="2400" b="1" dirty="0">
                <a:latin typeface="+mj-lt"/>
              </a:rPr>
              <a:t> our “High Profile Case Protocol”</a:t>
            </a:r>
          </a:p>
          <a:p>
            <a:pPr marL="911225" indent="-457200">
              <a:spcAft>
                <a:spcPts val="1800"/>
              </a:spcAft>
              <a:buFont typeface="Courier New" panose="02070309020205020404" pitchFamily="49" charset="0"/>
              <a:buChar char="o"/>
            </a:pPr>
            <a:r>
              <a:rPr lang="en-US" sz="2400" dirty="0"/>
              <a:t>Website with all public documents, schedules, and information</a:t>
            </a:r>
          </a:p>
        </p:txBody>
      </p:sp>
      <p:sp>
        <p:nvSpPr>
          <p:cNvPr id="3" name="Slide Number Placeholder 2"/>
          <p:cNvSpPr>
            <a:spLocks noGrp="1"/>
          </p:cNvSpPr>
          <p:nvPr>
            <p:ph type="sldNum" sz="quarter" idx="12"/>
          </p:nvPr>
        </p:nvSpPr>
        <p:spPr/>
        <p:txBody>
          <a:bodyPr/>
          <a:lstStyle/>
          <a:p>
            <a:pPr>
              <a:defRPr/>
            </a:pPr>
            <a:fld id="{4F5B02F5-6017-4A83-906E-0C205BBDA6D0}" type="slidenum">
              <a:rPr lang="en-US" smtClean="0"/>
              <a:pPr>
                <a:defRPr/>
              </a:pPr>
              <a:t>20</a:t>
            </a:fld>
            <a:endParaRPr lang="en-US" dirty="0"/>
          </a:p>
        </p:txBody>
      </p:sp>
    </p:spTree>
    <p:extLst>
      <p:ext uri="{BB962C8B-B14F-4D97-AF65-F5344CB8AC3E}">
        <p14:creationId xmlns:p14="http://schemas.microsoft.com/office/powerpoint/2010/main" val="28913698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Substantive Law</a:t>
            </a:r>
          </a:p>
        </p:txBody>
      </p:sp>
      <p:sp>
        <p:nvSpPr>
          <p:cNvPr id="6" name="TextBox 5"/>
          <p:cNvSpPr txBox="1"/>
          <p:nvPr/>
        </p:nvSpPr>
        <p:spPr>
          <a:xfrm>
            <a:off x="152400" y="2029476"/>
            <a:ext cx="8153400" cy="4800600"/>
          </a:xfrm>
          <a:prstGeom prst="rect">
            <a:avLst/>
          </a:prstGeom>
          <a:noFill/>
        </p:spPr>
        <p:txBody>
          <a:bodyPr wrap="square" rtlCol="0">
            <a:spAutoFit/>
          </a:bodyPr>
          <a:lstStyle/>
          <a:p>
            <a:endParaRPr lang="en-US" dirty="0"/>
          </a:p>
        </p:txBody>
      </p:sp>
      <p:sp>
        <p:nvSpPr>
          <p:cNvPr id="2" name="Rectangle 1"/>
          <p:cNvSpPr/>
          <p:nvPr/>
        </p:nvSpPr>
        <p:spPr>
          <a:xfrm>
            <a:off x="609600" y="2209800"/>
            <a:ext cx="7848600" cy="4262705"/>
          </a:xfrm>
          <a:prstGeom prst="rect">
            <a:avLst/>
          </a:prstGeom>
        </p:spPr>
        <p:txBody>
          <a:bodyPr wrap="square">
            <a:spAutoFit/>
          </a:bodyPr>
          <a:lstStyle/>
          <a:p>
            <a:r>
              <a:rPr lang="en-US" sz="2800" b="1" dirty="0">
                <a:latin typeface="+mj-lt"/>
              </a:rPr>
              <a:t>It took hours of research to determine:</a:t>
            </a:r>
          </a:p>
          <a:p>
            <a:r>
              <a:rPr lang="en-US" sz="2400" dirty="0"/>
              <a:t>  </a:t>
            </a:r>
          </a:p>
          <a:p>
            <a:pPr marL="457200" lvl="0" indent="-457200">
              <a:buFont typeface="Arial"/>
              <a:buChar char="•"/>
            </a:pPr>
            <a:r>
              <a:rPr lang="en-US" sz="2400" dirty="0"/>
              <a:t>Maine Statutes were confusing and contradictory</a:t>
            </a:r>
          </a:p>
          <a:p>
            <a:pPr marL="457200" indent="-457200"/>
            <a:r>
              <a:rPr lang="en-US" sz="2400" dirty="0"/>
              <a:t> </a:t>
            </a:r>
          </a:p>
          <a:p>
            <a:pPr marL="457200" lvl="0" indent="-457200">
              <a:buFont typeface="Arial"/>
              <a:buChar char="•"/>
            </a:pPr>
            <a:r>
              <a:rPr lang="en-US" sz="2400" dirty="0"/>
              <a:t>No Maine cases on point</a:t>
            </a:r>
          </a:p>
          <a:p>
            <a:pPr marL="457200" indent="-457200">
              <a:buFont typeface="Arial"/>
              <a:buChar char="•"/>
            </a:pPr>
            <a:endParaRPr lang="en-US" sz="2400" dirty="0"/>
          </a:p>
          <a:p>
            <a:pPr marL="457200" lvl="0" indent="-457200">
              <a:buFont typeface="Arial"/>
              <a:buChar char="•"/>
            </a:pPr>
            <a:r>
              <a:rPr lang="en-US" sz="2400" dirty="0"/>
              <a:t>Burden of proof issues</a:t>
            </a:r>
          </a:p>
          <a:p>
            <a:pPr marL="457200" indent="-457200"/>
            <a:endParaRPr lang="en-US" sz="2400" dirty="0"/>
          </a:p>
          <a:p>
            <a:pPr marL="457200" lvl="0" indent="-457200">
              <a:buFont typeface="Arial"/>
              <a:buChar char="•"/>
            </a:pPr>
            <a:r>
              <a:rPr lang="en-US" sz="2400" dirty="0"/>
              <a:t>National cases were old and not on point</a:t>
            </a:r>
          </a:p>
          <a:p>
            <a:pPr marL="457200" indent="-457200"/>
            <a:endParaRPr lang="en-US" sz="2500" dirty="0"/>
          </a:p>
          <a:p>
            <a:endParaRPr lang="en-US" dirty="0"/>
          </a:p>
        </p:txBody>
      </p:sp>
      <p:sp>
        <p:nvSpPr>
          <p:cNvPr id="3" name="Slide Number Placeholder 2"/>
          <p:cNvSpPr>
            <a:spLocks noGrp="1"/>
          </p:cNvSpPr>
          <p:nvPr>
            <p:ph type="sldNum" sz="quarter" idx="12"/>
          </p:nvPr>
        </p:nvSpPr>
        <p:spPr/>
        <p:txBody>
          <a:bodyPr/>
          <a:lstStyle/>
          <a:p>
            <a:pPr>
              <a:defRPr/>
            </a:pPr>
            <a:fld id="{4F5B02F5-6017-4A83-906E-0C205BBDA6D0}" type="slidenum">
              <a:rPr lang="en-US" smtClean="0"/>
              <a:pPr>
                <a:defRPr/>
              </a:pPr>
              <a:t>21</a:t>
            </a:fld>
            <a:endParaRPr lang="en-US" dirty="0"/>
          </a:p>
        </p:txBody>
      </p:sp>
    </p:spTree>
    <p:extLst>
      <p:ext uri="{BB962C8B-B14F-4D97-AF65-F5344CB8AC3E}">
        <p14:creationId xmlns:p14="http://schemas.microsoft.com/office/powerpoint/2010/main" val="34671699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Public Opinion/Politics</a:t>
            </a:r>
          </a:p>
        </p:txBody>
      </p:sp>
      <p:sp>
        <p:nvSpPr>
          <p:cNvPr id="6" name="TextBox 5"/>
          <p:cNvSpPr txBox="1"/>
          <p:nvPr/>
        </p:nvSpPr>
        <p:spPr>
          <a:xfrm>
            <a:off x="152400" y="2029476"/>
            <a:ext cx="8153400" cy="4800600"/>
          </a:xfrm>
          <a:prstGeom prst="rect">
            <a:avLst/>
          </a:prstGeom>
          <a:noFill/>
        </p:spPr>
        <p:txBody>
          <a:bodyPr wrap="square" rtlCol="0">
            <a:spAutoFit/>
          </a:bodyPr>
          <a:lstStyle/>
          <a:p>
            <a:endParaRPr lang="en-US" dirty="0"/>
          </a:p>
        </p:txBody>
      </p:sp>
      <p:sp>
        <p:nvSpPr>
          <p:cNvPr id="2" name="Rectangle 1"/>
          <p:cNvSpPr/>
          <p:nvPr/>
        </p:nvSpPr>
        <p:spPr>
          <a:xfrm>
            <a:off x="895539" y="1905000"/>
            <a:ext cx="7162800" cy="2862322"/>
          </a:xfrm>
          <a:prstGeom prst="rect">
            <a:avLst/>
          </a:prstGeom>
        </p:spPr>
        <p:txBody>
          <a:bodyPr wrap="square">
            <a:spAutoFit/>
          </a:bodyPr>
          <a:lstStyle/>
          <a:p>
            <a:pPr marL="457200" lvl="0" indent="-457200">
              <a:buFont typeface="Arial"/>
              <a:buChar char="•"/>
            </a:pPr>
            <a:r>
              <a:rPr lang="en-US" sz="3000" b="1" dirty="0">
                <a:latin typeface="+mj-lt"/>
              </a:rPr>
              <a:t>Be ready for consequences</a:t>
            </a:r>
          </a:p>
          <a:p>
            <a:r>
              <a:rPr lang="en-US" sz="3000" dirty="0"/>
              <a:t> </a:t>
            </a:r>
          </a:p>
          <a:p>
            <a:pPr marL="914400" lvl="1" indent="-457200">
              <a:buFont typeface="Courier New"/>
              <a:buChar char="o"/>
            </a:pPr>
            <a:r>
              <a:rPr lang="en-US" sz="2400" dirty="0"/>
              <a:t>Protests</a:t>
            </a:r>
          </a:p>
          <a:p>
            <a:pPr marL="914400" lvl="1" indent="-457200"/>
            <a:endParaRPr lang="en-US" sz="2400" dirty="0"/>
          </a:p>
          <a:p>
            <a:pPr marL="914400" lvl="1" indent="-457200">
              <a:buFont typeface="Courier New"/>
              <a:buChar char="o"/>
            </a:pPr>
            <a:r>
              <a:rPr lang="en-US" sz="2400" dirty="0"/>
              <a:t>Death threats/mail</a:t>
            </a:r>
          </a:p>
          <a:p>
            <a:pPr marL="914400" lvl="1" indent="-457200"/>
            <a:endParaRPr lang="en-US" sz="2400" dirty="0"/>
          </a:p>
          <a:p>
            <a:pPr marL="914400" lvl="1" indent="-457200">
              <a:buFont typeface="Courier New"/>
              <a:buChar char="o"/>
            </a:pPr>
            <a:r>
              <a:rPr lang="en-US" sz="2400" dirty="0"/>
              <a:t>Political fallout</a:t>
            </a:r>
          </a:p>
        </p:txBody>
      </p:sp>
      <p:sp>
        <p:nvSpPr>
          <p:cNvPr id="3" name="Slide Number Placeholder 2"/>
          <p:cNvSpPr>
            <a:spLocks noGrp="1"/>
          </p:cNvSpPr>
          <p:nvPr>
            <p:ph type="sldNum" sz="quarter" idx="12"/>
          </p:nvPr>
        </p:nvSpPr>
        <p:spPr/>
        <p:txBody>
          <a:bodyPr/>
          <a:lstStyle/>
          <a:p>
            <a:pPr>
              <a:defRPr/>
            </a:pPr>
            <a:fld id="{4F5B02F5-6017-4A83-906E-0C205BBDA6D0}" type="slidenum">
              <a:rPr lang="en-US" smtClean="0"/>
              <a:pPr>
                <a:defRPr/>
              </a:pPr>
              <a:t>22</a:t>
            </a:fld>
            <a:endParaRPr lang="en-US" dirty="0"/>
          </a:p>
        </p:txBody>
      </p:sp>
    </p:spTree>
    <p:extLst>
      <p:ext uri="{BB962C8B-B14F-4D97-AF65-F5344CB8AC3E}">
        <p14:creationId xmlns:p14="http://schemas.microsoft.com/office/powerpoint/2010/main" val="25613036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Administrator’s Role</a:t>
            </a:r>
          </a:p>
        </p:txBody>
      </p:sp>
      <p:sp>
        <p:nvSpPr>
          <p:cNvPr id="3" name="Content Placeholder 2"/>
          <p:cNvSpPr>
            <a:spLocks noGrp="1"/>
          </p:cNvSpPr>
          <p:nvPr>
            <p:ph idx="1"/>
          </p:nvPr>
        </p:nvSpPr>
        <p:spPr>
          <a:xfrm>
            <a:off x="457200" y="1951037"/>
            <a:ext cx="8229600" cy="3992563"/>
          </a:xfrm>
        </p:spPr>
        <p:txBody>
          <a:bodyPr>
            <a:normAutofit/>
          </a:bodyPr>
          <a:lstStyle/>
          <a:p>
            <a:r>
              <a:rPr lang="en-US" sz="2800" dirty="0">
                <a:latin typeface="+mj-lt"/>
              </a:rPr>
              <a:t>As Administrators, our job is to ensure we maintain Access to Justice for those we serve</a:t>
            </a:r>
          </a:p>
          <a:p>
            <a:endParaRPr lang="en-US" sz="2000" dirty="0">
              <a:latin typeface="+mj-lt"/>
            </a:endParaRPr>
          </a:p>
          <a:p>
            <a:r>
              <a:rPr lang="en-US" sz="2800" dirty="0">
                <a:latin typeface="+mj-lt"/>
              </a:rPr>
              <a:t>In addition, we must protect the health and safety of judges, staff, litigants, attorneys, jurors, and all who visit our court facilities</a:t>
            </a:r>
          </a:p>
        </p:txBody>
      </p:sp>
      <p:sp>
        <p:nvSpPr>
          <p:cNvPr id="4" name="Slide Number Placeholder 3"/>
          <p:cNvSpPr>
            <a:spLocks noGrp="1"/>
          </p:cNvSpPr>
          <p:nvPr>
            <p:ph type="sldNum" sz="quarter" idx="12"/>
          </p:nvPr>
        </p:nvSpPr>
        <p:spPr/>
        <p:txBody>
          <a:bodyPr/>
          <a:lstStyle/>
          <a:p>
            <a:pPr>
              <a:defRPr/>
            </a:pPr>
            <a:fld id="{A5BDEA79-7DFC-4ED6-B40A-6AB03F01E977}" type="slidenum">
              <a:rPr lang="en-US" smtClean="0"/>
              <a:pPr>
                <a:defRPr/>
              </a:pPr>
              <a:t>23</a:t>
            </a:fld>
            <a:endParaRPr lang="en-US" dirty="0"/>
          </a:p>
        </p:txBody>
      </p:sp>
    </p:spTree>
    <p:extLst>
      <p:ext uri="{BB962C8B-B14F-4D97-AF65-F5344CB8AC3E}">
        <p14:creationId xmlns:p14="http://schemas.microsoft.com/office/powerpoint/2010/main" val="22828446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a:t>
            </a:r>
          </a:p>
        </p:txBody>
      </p:sp>
      <p:sp>
        <p:nvSpPr>
          <p:cNvPr id="3" name="Content Placeholder 2"/>
          <p:cNvSpPr>
            <a:spLocks noGrp="1"/>
          </p:cNvSpPr>
          <p:nvPr>
            <p:ph idx="1"/>
          </p:nvPr>
        </p:nvSpPr>
        <p:spPr>
          <a:xfrm>
            <a:off x="457200" y="1951037"/>
            <a:ext cx="8229600" cy="3687763"/>
          </a:xfrm>
        </p:spPr>
        <p:txBody>
          <a:bodyPr/>
          <a:lstStyle/>
          <a:p>
            <a:pPr marL="594360" indent="-457200">
              <a:buFont typeface="+mj-lt"/>
              <a:buAutoNum type="alphaUcPeriod"/>
            </a:pPr>
            <a:r>
              <a:rPr lang="en-US" sz="2800" dirty="0">
                <a:latin typeface="+mj-lt"/>
              </a:rPr>
              <a:t>Macro level of administration</a:t>
            </a:r>
          </a:p>
          <a:p>
            <a:pPr marL="914400" lvl="1" indent="-344488">
              <a:buFont typeface="Arial" pitchFamily="34" charset="0"/>
              <a:buChar char="•"/>
            </a:pPr>
            <a:r>
              <a:rPr lang="en-US" sz="2400" dirty="0">
                <a:latin typeface="+mn-lt"/>
              </a:rPr>
              <a:t>Establish team of relevant stakeholders across all branches of government	</a:t>
            </a:r>
          </a:p>
          <a:p>
            <a:pPr marL="994410" lvl="1" indent="-457200">
              <a:buFont typeface="+mj-lt"/>
              <a:buAutoNum type="alphaUcPeriod"/>
            </a:pPr>
            <a:endParaRPr lang="en-US" sz="2000" dirty="0">
              <a:latin typeface="+mj-lt"/>
            </a:endParaRPr>
          </a:p>
          <a:p>
            <a:pPr marL="594360" indent="-457200">
              <a:buFont typeface="+mj-lt"/>
              <a:buAutoNum type="alphaUcPeriod"/>
            </a:pPr>
            <a:r>
              <a:rPr lang="en-US" sz="2800" dirty="0">
                <a:latin typeface="+mj-lt"/>
              </a:rPr>
              <a:t>Micro level of administration</a:t>
            </a:r>
          </a:p>
          <a:p>
            <a:pPr marL="968375"/>
            <a:r>
              <a:rPr lang="en-US" sz="2400" dirty="0">
                <a:latin typeface="+mj-lt"/>
              </a:rPr>
              <a:t>Plan on how to perform core functions when staff, judges, jurors, attorneys and security officers are unavailable due to illness</a:t>
            </a:r>
          </a:p>
          <a:p>
            <a:pPr marL="457200" lvl="1" indent="0">
              <a:buNone/>
            </a:pPr>
            <a:endParaRPr lang="en-US" dirty="0"/>
          </a:p>
          <a:p>
            <a:pPr lvl="1"/>
            <a:endParaRPr lang="en-US" dirty="0"/>
          </a:p>
        </p:txBody>
      </p:sp>
      <p:sp>
        <p:nvSpPr>
          <p:cNvPr id="4" name="Slide Number Placeholder 3"/>
          <p:cNvSpPr>
            <a:spLocks noGrp="1"/>
          </p:cNvSpPr>
          <p:nvPr>
            <p:ph type="sldNum" sz="quarter" idx="12"/>
          </p:nvPr>
        </p:nvSpPr>
        <p:spPr/>
        <p:txBody>
          <a:bodyPr/>
          <a:lstStyle/>
          <a:p>
            <a:pPr>
              <a:defRPr/>
            </a:pPr>
            <a:fld id="{A5BDEA79-7DFC-4ED6-B40A-6AB03F01E977}" type="slidenum">
              <a:rPr lang="en-US" smtClean="0"/>
              <a:pPr>
                <a:defRPr/>
              </a:pPr>
              <a:t>24</a:t>
            </a:fld>
            <a:endParaRPr lang="en-US" dirty="0"/>
          </a:p>
        </p:txBody>
      </p:sp>
    </p:spTree>
    <p:extLst>
      <p:ext uri="{BB962C8B-B14F-4D97-AF65-F5344CB8AC3E}">
        <p14:creationId xmlns:p14="http://schemas.microsoft.com/office/powerpoint/2010/main" val="11496501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a:t>
            </a:r>
          </a:p>
        </p:txBody>
      </p:sp>
      <p:sp>
        <p:nvSpPr>
          <p:cNvPr id="3" name="Content Placeholder 2"/>
          <p:cNvSpPr>
            <a:spLocks noGrp="1"/>
          </p:cNvSpPr>
          <p:nvPr>
            <p:ph idx="1"/>
          </p:nvPr>
        </p:nvSpPr>
        <p:spPr/>
        <p:txBody>
          <a:bodyPr>
            <a:noAutofit/>
          </a:bodyPr>
          <a:lstStyle/>
          <a:p>
            <a:r>
              <a:rPr lang="en-US" sz="2400" dirty="0">
                <a:latin typeface="+mn-lt"/>
              </a:rPr>
              <a:t>Your respective State Health Departments will be the primary source of information, oftentimes including when the pandemic plan should be activated</a:t>
            </a:r>
          </a:p>
          <a:p>
            <a:pPr marL="0" indent="0">
              <a:buNone/>
            </a:pPr>
            <a:endParaRPr lang="en-US" sz="2000" dirty="0">
              <a:latin typeface="+mn-lt"/>
            </a:endParaRPr>
          </a:p>
          <a:p>
            <a:r>
              <a:rPr lang="en-US" sz="2400" dirty="0">
                <a:latin typeface="+mn-lt"/>
              </a:rPr>
              <a:t>Plan should center on establishing processes to transition the judiciary from “normal operations” to mission essential functions for as long as the pandemic lasts, including plans to have staff work from home</a:t>
            </a:r>
          </a:p>
          <a:p>
            <a:endParaRPr lang="en-US" sz="2400" dirty="0">
              <a:latin typeface="+mn-lt"/>
            </a:endParaRPr>
          </a:p>
        </p:txBody>
      </p:sp>
      <p:sp>
        <p:nvSpPr>
          <p:cNvPr id="4" name="Slide Number Placeholder 3"/>
          <p:cNvSpPr>
            <a:spLocks noGrp="1"/>
          </p:cNvSpPr>
          <p:nvPr>
            <p:ph type="sldNum" sz="quarter" idx="12"/>
          </p:nvPr>
        </p:nvSpPr>
        <p:spPr/>
        <p:txBody>
          <a:bodyPr/>
          <a:lstStyle/>
          <a:p>
            <a:pPr>
              <a:defRPr/>
            </a:pPr>
            <a:fld id="{A5BDEA79-7DFC-4ED6-B40A-6AB03F01E977}" type="slidenum">
              <a:rPr lang="en-US" smtClean="0"/>
              <a:pPr>
                <a:defRPr/>
              </a:pPr>
              <a:t>25</a:t>
            </a:fld>
            <a:endParaRPr lang="en-US" dirty="0"/>
          </a:p>
        </p:txBody>
      </p:sp>
    </p:spTree>
    <p:extLst>
      <p:ext uri="{BB962C8B-B14F-4D97-AF65-F5344CB8AC3E}">
        <p14:creationId xmlns:p14="http://schemas.microsoft.com/office/powerpoint/2010/main" val="2851992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Benchbook</a:t>
            </a:r>
            <a:endParaRPr lang="en-US" dirty="0"/>
          </a:p>
        </p:txBody>
      </p:sp>
      <p:sp>
        <p:nvSpPr>
          <p:cNvPr id="3" name="Content Placeholder 2"/>
          <p:cNvSpPr>
            <a:spLocks noGrp="1"/>
          </p:cNvSpPr>
          <p:nvPr>
            <p:ph idx="1"/>
          </p:nvPr>
        </p:nvSpPr>
        <p:spPr/>
        <p:txBody>
          <a:bodyPr>
            <a:normAutofit/>
          </a:bodyPr>
          <a:lstStyle/>
          <a:p>
            <a:pPr>
              <a:spcBef>
                <a:spcPts val="0"/>
              </a:spcBef>
              <a:spcAft>
                <a:spcPts val="1800"/>
              </a:spcAft>
            </a:pPr>
            <a:r>
              <a:rPr lang="en-US" sz="2800" dirty="0">
                <a:latin typeface="+mj-lt"/>
              </a:rPr>
              <a:t>Guide is to serve as a template upon which each state can build its own model</a:t>
            </a:r>
          </a:p>
          <a:p>
            <a:pPr>
              <a:spcBef>
                <a:spcPts val="0"/>
              </a:spcBef>
              <a:spcAft>
                <a:spcPts val="1800"/>
              </a:spcAft>
            </a:pPr>
            <a:r>
              <a:rPr lang="en-US" sz="2800" dirty="0">
                <a:latin typeface="+mj-lt"/>
              </a:rPr>
              <a:t>It is designed for the following:</a:t>
            </a:r>
          </a:p>
          <a:p>
            <a:pPr lvl="1">
              <a:spcBef>
                <a:spcPts val="0"/>
              </a:spcBef>
              <a:spcAft>
                <a:spcPts val="1800"/>
              </a:spcAft>
              <a:buFont typeface="Courier New" panose="02070309020205020404" pitchFamily="49" charset="0"/>
              <a:buChar char="o"/>
            </a:pPr>
            <a:r>
              <a:rPr lang="en-US" sz="2400" dirty="0"/>
              <a:t>Focus on planning BEFORE a pandemic</a:t>
            </a:r>
          </a:p>
          <a:p>
            <a:pPr lvl="1">
              <a:spcBef>
                <a:spcPts val="0"/>
              </a:spcBef>
              <a:spcAft>
                <a:spcPts val="1800"/>
              </a:spcAft>
              <a:buFont typeface="Courier New" panose="02070309020205020404" pitchFamily="49" charset="0"/>
              <a:buChar char="o"/>
            </a:pPr>
            <a:r>
              <a:rPr lang="en-US" sz="2400" dirty="0"/>
              <a:t>Implementation of measures DURING a pandemic</a:t>
            </a:r>
          </a:p>
          <a:p>
            <a:pPr lvl="1">
              <a:spcBef>
                <a:spcPts val="0"/>
              </a:spcBef>
              <a:spcAft>
                <a:spcPts val="1800"/>
              </a:spcAft>
              <a:buFont typeface="Courier New" panose="02070309020205020404" pitchFamily="49" charset="0"/>
              <a:buChar char="o"/>
            </a:pPr>
            <a:r>
              <a:rPr lang="en-US" sz="2400" dirty="0"/>
              <a:t>Allows for assessment AFTER an event</a:t>
            </a:r>
          </a:p>
        </p:txBody>
      </p:sp>
      <p:sp>
        <p:nvSpPr>
          <p:cNvPr id="4" name="Slide Number Placeholder 3"/>
          <p:cNvSpPr>
            <a:spLocks noGrp="1"/>
          </p:cNvSpPr>
          <p:nvPr>
            <p:ph type="sldNum" sz="quarter" idx="12"/>
          </p:nvPr>
        </p:nvSpPr>
        <p:spPr/>
        <p:txBody>
          <a:bodyPr/>
          <a:lstStyle/>
          <a:p>
            <a:pPr>
              <a:defRPr/>
            </a:pPr>
            <a:fld id="{A5BDEA79-7DFC-4ED6-B40A-6AB03F01E977}" type="slidenum">
              <a:rPr lang="en-US" smtClean="0"/>
              <a:pPr>
                <a:defRPr/>
              </a:pPr>
              <a:t>26</a:t>
            </a:fld>
            <a:endParaRPr lang="en-US" dirty="0"/>
          </a:p>
        </p:txBody>
      </p:sp>
    </p:spTree>
    <p:extLst>
      <p:ext uri="{BB962C8B-B14F-4D97-AF65-F5344CB8AC3E}">
        <p14:creationId xmlns:p14="http://schemas.microsoft.com/office/powerpoint/2010/main" val="2086682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the </a:t>
            </a:r>
            <a:r>
              <a:rPr lang="en-US" dirty="0" err="1"/>
              <a:t>Benchbook</a:t>
            </a:r>
            <a:endParaRPr lang="en-US" dirty="0"/>
          </a:p>
        </p:txBody>
      </p:sp>
      <p:sp>
        <p:nvSpPr>
          <p:cNvPr id="3" name="Content Placeholder 2"/>
          <p:cNvSpPr>
            <a:spLocks noGrp="1"/>
          </p:cNvSpPr>
          <p:nvPr>
            <p:ph idx="1"/>
          </p:nvPr>
        </p:nvSpPr>
        <p:spPr/>
        <p:txBody>
          <a:bodyPr>
            <a:normAutofit/>
          </a:bodyPr>
          <a:lstStyle/>
          <a:p>
            <a:pPr marL="461963" lvl="1">
              <a:spcBef>
                <a:spcPts val="0"/>
              </a:spcBef>
              <a:spcAft>
                <a:spcPts val="1800"/>
              </a:spcAft>
              <a:buFont typeface="Arial" panose="020B0604020202020204" pitchFamily="34" charset="0"/>
              <a:buChar char="•"/>
            </a:pPr>
            <a:r>
              <a:rPr lang="en-US" sz="2400" dirty="0" err="1">
                <a:latin typeface="+mj-lt"/>
              </a:rPr>
              <a:t>Benchbook</a:t>
            </a:r>
            <a:r>
              <a:rPr lang="en-US" sz="2400" dirty="0">
                <a:latin typeface="+mj-lt"/>
              </a:rPr>
              <a:t> must include the authority of the state’s chief justice to facilitate the continuity of court operations throughout the crisis</a:t>
            </a:r>
          </a:p>
          <a:p>
            <a:pPr marL="461963" lvl="1">
              <a:spcBef>
                <a:spcPts val="0"/>
              </a:spcBef>
              <a:spcAft>
                <a:spcPts val="1800"/>
              </a:spcAft>
              <a:buFont typeface="Arial" panose="020B0604020202020204" pitchFamily="34" charset="0"/>
              <a:buChar char="•"/>
            </a:pPr>
            <a:r>
              <a:rPr lang="en-US" sz="2400" dirty="0">
                <a:latin typeface="+mj-lt"/>
              </a:rPr>
              <a:t>If your state has an existing COOP plan, develop supplemental sections to address pandemic scenarios</a:t>
            </a:r>
          </a:p>
        </p:txBody>
      </p:sp>
      <p:sp>
        <p:nvSpPr>
          <p:cNvPr id="4" name="Slide Number Placeholder 3"/>
          <p:cNvSpPr>
            <a:spLocks noGrp="1"/>
          </p:cNvSpPr>
          <p:nvPr>
            <p:ph type="sldNum" sz="quarter" idx="12"/>
          </p:nvPr>
        </p:nvSpPr>
        <p:spPr/>
        <p:txBody>
          <a:bodyPr/>
          <a:lstStyle/>
          <a:p>
            <a:pPr>
              <a:defRPr/>
            </a:pPr>
            <a:fld id="{A5BDEA79-7DFC-4ED6-B40A-6AB03F01E977}" type="slidenum">
              <a:rPr lang="en-US" smtClean="0"/>
              <a:pPr>
                <a:defRPr/>
              </a:pPr>
              <a:t>27</a:t>
            </a:fld>
            <a:endParaRPr lang="en-US" dirty="0"/>
          </a:p>
        </p:txBody>
      </p:sp>
    </p:spTree>
    <p:extLst>
      <p:ext uri="{BB962C8B-B14F-4D97-AF65-F5344CB8AC3E}">
        <p14:creationId xmlns:p14="http://schemas.microsoft.com/office/powerpoint/2010/main" val="35681999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the </a:t>
            </a:r>
            <a:r>
              <a:rPr lang="en-US" dirty="0" err="1"/>
              <a:t>Benchbook</a:t>
            </a:r>
            <a:endParaRPr lang="en-US" dirty="0"/>
          </a:p>
        </p:txBody>
      </p:sp>
      <p:sp>
        <p:nvSpPr>
          <p:cNvPr id="3" name="Content Placeholder 2"/>
          <p:cNvSpPr>
            <a:spLocks noGrp="1"/>
          </p:cNvSpPr>
          <p:nvPr>
            <p:ph idx="1"/>
          </p:nvPr>
        </p:nvSpPr>
        <p:spPr/>
        <p:txBody>
          <a:bodyPr>
            <a:normAutofit/>
          </a:bodyPr>
          <a:lstStyle/>
          <a:p>
            <a:r>
              <a:rPr lang="en-US" sz="2400" dirty="0">
                <a:latin typeface="+mj-lt"/>
              </a:rPr>
              <a:t>Current and comprehensive appendices are a must, including names and contact information for key stakeholders</a:t>
            </a:r>
          </a:p>
        </p:txBody>
      </p:sp>
      <p:sp>
        <p:nvSpPr>
          <p:cNvPr id="4" name="Slide Number Placeholder 3"/>
          <p:cNvSpPr>
            <a:spLocks noGrp="1"/>
          </p:cNvSpPr>
          <p:nvPr>
            <p:ph type="sldNum" sz="quarter" idx="12"/>
          </p:nvPr>
        </p:nvSpPr>
        <p:spPr/>
        <p:txBody>
          <a:bodyPr/>
          <a:lstStyle/>
          <a:p>
            <a:pPr>
              <a:defRPr/>
            </a:pPr>
            <a:fld id="{A5BDEA79-7DFC-4ED6-B40A-6AB03F01E977}" type="slidenum">
              <a:rPr lang="en-US" smtClean="0"/>
              <a:pPr>
                <a:defRPr/>
              </a:pPr>
              <a:t>28</a:t>
            </a:fld>
            <a:endParaRPr lang="en-US" dirty="0"/>
          </a:p>
        </p:txBody>
      </p:sp>
    </p:spTree>
    <p:extLst>
      <p:ext uri="{BB962C8B-B14F-4D97-AF65-F5344CB8AC3E}">
        <p14:creationId xmlns:p14="http://schemas.microsoft.com/office/powerpoint/2010/main" val="20133056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Building the </a:t>
            </a:r>
            <a:r>
              <a:rPr lang="en-US" dirty="0" err="1"/>
              <a:t>Benchbook</a:t>
            </a:r>
            <a:endParaRPr lang="en-US" dirty="0"/>
          </a:p>
        </p:txBody>
      </p:sp>
      <p:sp>
        <p:nvSpPr>
          <p:cNvPr id="3" name="Content Placeholder 2"/>
          <p:cNvSpPr>
            <a:spLocks noGrp="1"/>
          </p:cNvSpPr>
          <p:nvPr>
            <p:ph idx="1"/>
          </p:nvPr>
        </p:nvSpPr>
        <p:spPr>
          <a:xfrm>
            <a:off x="457200" y="1752600"/>
            <a:ext cx="8229600" cy="4525963"/>
          </a:xfrm>
        </p:spPr>
        <p:txBody>
          <a:bodyPr>
            <a:normAutofit/>
          </a:bodyPr>
          <a:lstStyle/>
          <a:p>
            <a:r>
              <a:rPr lang="en-US" sz="2800" dirty="0">
                <a:latin typeface="+mj-lt"/>
              </a:rPr>
              <a:t>Appendices to consider:</a:t>
            </a:r>
          </a:p>
          <a:p>
            <a:pPr lvl="1">
              <a:buFont typeface="Courier New" panose="02070309020205020404" pitchFamily="49" charset="0"/>
              <a:buChar char="o"/>
            </a:pPr>
            <a:r>
              <a:rPr lang="en-US" sz="2000" dirty="0">
                <a:latin typeface="+mn-lt"/>
              </a:rPr>
              <a:t>Public health primers</a:t>
            </a:r>
          </a:p>
          <a:p>
            <a:pPr lvl="1">
              <a:buFont typeface="Courier New" panose="02070309020205020404" pitchFamily="49" charset="0"/>
              <a:buChar char="o"/>
            </a:pPr>
            <a:r>
              <a:rPr lang="en-US" sz="2000" dirty="0">
                <a:latin typeface="+mn-lt"/>
              </a:rPr>
              <a:t>Public health glossaries</a:t>
            </a:r>
          </a:p>
          <a:p>
            <a:pPr lvl="1">
              <a:buFont typeface="Courier New" panose="02070309020205020404" pitchFamily="49" charset="0"/>
              <a:buChar char="o"/>
            </a:pPr>
            <a:r>
              <a:rPr lang="en-US" sz="2000" dirty="0">
                <a:latin typeface="+mn-lt"/>
              </a:rPr>
              <a:t>State and local health unit directories</a:t>
            </a:r>
          </a:p>
          <a:p>
            <a:pPr lvl="1">
              <a:buFont typeface="Courier New" panose="02070309020205020404" pitchFamily="49" charset="0"/>
              <a:buChar char="o"/>
            </a:pPr>
            <a:r>
              <a:rPr lang="en-US" sz="2000" dirty="0">
                <a:latin typeface="+mn-lt"/>
              </a:rPr>
              <a:t>Emergency health-related statutes</a:t>
            </a:r>
          </a:p>
          <a:p>
            <a:pPr lvl="1">
              <a:buFont typeface="Courier New" panose="02070309020205020404" pitchFamily="49" charset="0"/>
              <a:buChar char="o"/>
            </a:pPr>
            <a:r>
              <a:rPr lang="en-US" sz="2000" dirty="0">
                <a:latin typeface="+mn-lt"/>
              </a:rPr>
              <a:t>Provisions of state health code</a:t>
            </a:r>
          </a:p>
          <a:p>
            <a:pPr lvl="1">
              <a:buFont typeface="Courier New" panose="02070309020205020404" pitchFamily="49" charset="0"/>
              <a:buChar char="o"/>
            </a:pPr>
            <a:r>
              <a:rPr lang="en-US" sz="2000" dirty="0">
                <a:latin typeface="+mn-lt"/>
              </a:rPr>
              <a:t>Selected case law</a:t>
            </a:r>
          </a:p>
          <a:p>
            <a:pPr lvl="1">
              <a:buFont typeface="Courier New" panose="02070309020205020404" pitchFamily="49" charset="0"/>
              <a:buChar char="o"/>
            </a:pPr>
            <a:r>
              <a:rPr lang="en-US" sz="2000" dirty="0">
                <a:latin typeface="+mn-lt"/>
              </a:rPr>
              <a:t>Selected court forms and orders</a:t>
            </a:r>
          </a:p>
          <a:p>
            <a:pPr lvl="1">
              <a:buFont typeface="Courier New" panose="02070309020205020404" pitchFamily="49" charset="0"/>
              <a:buChar char="o"/>
            </a:pPr>
            <a:r>
              <a:rPr lang="en-US" sz="2000" dirty="0">
                <a:latin typeface="+mn-lt"/>
              </a:rPr>
              <a:t>Selected court rules</a:t>
            </a:r>
          </a:p>
        </p:txBody>
      </p:sp>
      <p:sp>
        <p:nvSpPr>
          <p:cNvPr id="4" name="Slide Number Placeholder 3"/>
          <p:cNvSpPr>
            <a:spLocks noGrp="1"/>
          </p:cNvSpPr>
          <p:nvPr>
            <p:ph type="sldNum" sz="quarter" idx="12"/>
          </p:nvPr>
        </p:nvSpPr>
        <p:spPr/>
        <p:txBody>
          <a:bodyPr/>
          <a:lstStyle/>
          <a:p>
            <a:pPr>
              <a:defRPr/>
            </a:pPr>
            <a:fld id="{A5BDEA79-7DFC-4ED6-B40A-6AB03F01E977}" type="slidenum">
              <a:rPr lang="en-US" smtClean="0"/>
              <a:pPr>
                <a:defRPr/>
              </a:pPr>
              <a:t>29</a:t>
            </a:fld>
            <a:endParaRPr lang="en-US" dirty="0"/>
          </a:p>
        </p:txBody>
      </p:sp>
    </p:spTree>
    <p:extLst>
      <p:ext uri="{BB962C8B-B14F-4D97-AF65-F5344CB8AC3E}">
        <p14:creationId xmlns:p14="http://schemas.microsoft.com/office/powerpoint/2010/main" val="38350218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a:xfrm>
            <a:off x="457200" y="1951037"/>
            <a:ext cx="8229600" cy="3611563"/>
          </a:xfrm>
        </p:spPr>
        <p:txBody>
          <a:bodyPr>
            <a:normAutofit/>
          </a:bodyPr>
          <a:lstStyle/>
          <a:p>
            <a:r>
              <a:rPr lang="en-US" sz="2800" dirty="0">
                <a:latin typeface="+mj-lt"/>
              </a:rPr>
              <a:t>The Jurisprudential Role during a Pandemic</a:t>
            </a:r>
          </a:p>
          <a:p>
            <a:pPr lvl="1">
              <a:buFont typeface="Courier New" panose="02070309020205020404" pitchFamily="49" charset="0"/>
              <a:buChar char="o"/>
            </a:pPr>
            <a:r>
              <a:rPr lang="en-US" sz="2400" dirty="0">
                <a:latin typeface="+mn-lt"/>
              </a:rPr>
              <a:t>Chief Judge </a:t>
            </a:r>
            <a:r>
              <a:rPr lang="en-US" sz="2400" dirty="0" err="1">
                <a:latin typeface="+mn-lt"/>
              </a:rPr>
              <a:t>LaVerdiere</a:t>
            </a:r>
            <a:endParaRPr lang="en-US" sz="2400" dirty="0">
              <a:latin typeface="+mn-lt"/>
            </a:endParaRPr>
          </a:p>
          <a:p>
            <a:pPr marL="0" indent="0">
              <a:buNone/>
            </a:pPr>
            <a:endParaRPr lang="en-US" sz="2400" dirty="0">
              <a:latin typeface="+mj-lt"/>
            </a:endParaRPr>
          </a:p>
          <a:p>
            <a:r>
              <a:rPr lang="en-US" sz="2800" dirty="0">
                <a:latin typeface="+mj-lt"/>
              </a:rPr>
              <a:t>The Administrative Role during a Pandemic</a:t>
            </a:r>
          </a:p>
          <a:p>
            <a:pPr lvl="1">
              <a:buFont typeface="Courier New" panose="02070309020205020404" pitchFamily="49" charset="0"/>
              <a:buChar char="o"/>
            </a:pPr>
            <a:r>
              <a:rPr lang="en-US" sz="2400" dirty="0">
                <a:latin typeface="+mn-lt"/>
              </a:rPr>
              <a:t>Court operations</a:t>
            </a:r>
          </a:p>
          <a:p>
            <a:pPr lvl="1">
              <a:buFont typeface="Courier New" panose="02070309020205020404" pitchFamily="49" charset="0"/>
              <a:buChar char="o"/>
            </a:pPr>
            <a:r>
              <a:rPr lang="en-US" sz="2400" dirty="0">
                <a:latin typeface="+mn-lt"/>
              </a:rPr>
              <a:t>Planning</a:t>
            </a:r>
          </a:p>
          <a:p>
            <a:pPr lvl="1">
              <a:buFont typeface="Courier New" panose="02070309020205020404" pitchFamily="49" charset="0"/>
              <a:buChar char="o"/>
            </a:pPr>
            <a:r>
              <a:rPr lang="en-US" sz="2400" dirty="0">
                <a:latin typeface="+mn-lt"/>
              </a:rPr>
              <a:t>Resources</a:t>
            </a:r>
          </a:p>
          <a:p>
            <a:pPr lvl="1">
              <a:buFont typeface="Courier New" panose="02070309020205020404" pitchFamily="49" charset="0"/>
              <a:buChar char="o"/>
            </a:pPr>
            <a:endParaRPr lang="en-US" dirty="0"/>
          </a:p>
        </p:txBody>
      </p:sp>
      <p:sp>
        <p:nvSpPr>
          <p:cNvPr id="4" name="Slide Number Placeholder 3"/>
          <p:cNvSpPr>
            <a:spLocks noGrp="1"/>
          </p:cNvSpPr>
          <p:nvPr>
            <p:ph type="sldNum" sz="quarter" idx="12"/>
          </p:nvPr>
        </p:nvSpPr>
        <p:spPr/>
        <p:txBody>
          <a:bodyPr/>
          <a:lstStyle/>
          <a:p>
            <a:pPr>
              <a:defRPr/>
            </a:pPr>
            <a:fld id="{A5BDEA79-7DFC-4ED6-B40A-6AB03F01E977}" type="slidenum">
              <a:rPr lang="en-US" smtClean="0"/>
              <a:pPr>
                <a:defRPr/>
              </a:pPr>
              <a:t>3</a:t>
            </a:fld>
            <a:endParaRPr lang="en-US" dirty="0"/>
          </a:p>
        </p:txBody>
      </p:sp>
    </p:spTree>
    <p:extLst>
      <p:ext uri="{BB962C8B-B14F-4D97-AF65-F5344CB8AC3E}">
        <p14:creationId xmlns:p14="http://schemas.microsoft.com/office/powerpoint/2010/main" val="2323939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Elements</a:t>
            </a:r>
          </a:p>
        </p:txBody>
      </p:sp>
      <p:sp>
        <p:nvSpPr>
          <p:cNvPr id="3" name="Content Placeholder 2"/>
          <p:cNvSpPr>
            <a:spLocks noGrp="1"/>
          </p:cNvSpPr>
          <p:nvPr>
            <p:ph idx="1"/>
          </p:nvPr>
        </p:nvSpPr>
        <p:spPr/>
        <p:txBody>
          <a:bodyPr>
            <a:normAutofit/>
          </a:bodyPr>
          <a:lstStyle/>
          <a:p>
            <a:r>
              <a:rPr lang="en-US" sz="2800" dirty="0">
                <a:latin typeface="+mj-lt"/>
              </a:rPr>
              <a:t>Topical areas of concern:</a:t>
            </a:r>
          </a:p>
          <a:p>
            <a:pPr lvl="1">
              <a:buFont typeface="Courier New" panose="02070309020205020404" pitchFamily="49" charset="0"/>
              <a:buChar char="o"/>
            </a:pPr>
            <a:r>
              <a:rPr lang="en-US" sz="2400" dirty="0"/>
              <a:t>The appearance of individuals before the court who may pose a threat to public health and the alternative means of taking testimony</a:t>
            </a:r>
          </a:p>
          <a:p>
            <a:pPr lvl="1">
              <a:buFont typeface="Courier New" panose="02070309020205020404" pitchFamily="49" charset="0"/>
              <a:buChar char="o"/>
            </a:pPr>
            <a:r>
              <a:rPr lang="en-US" sz="2400" dirty="0"/>
              <a:t>Limiting the public’s physical access to courts</a:t>
            </a:r>
          </a:p>
          <a:p>
            <a:pPr lvl="1">
              <a:buFont typeface="Courier New" panose="02070309020205020404" pitchFamily="49" charset="0"/>
              <a:buChar char="o"/>
            </a:pPr>
            <a:r>
              <a:rPr lang="en-US" sz="2400" dirty="0"/>
              <a:t>Creating juror management provisions</a:t>
            </a:r>
          </a:p>
          <a:p>
            <a:pPr lvl="1">
              <a:buFont typeface="Courier New" panose="02070309020205020404" pitchFamily="49" charset="0"/>
              <a:buChar char="o"/>
            </a:pPr>
            <a:r>
              <a:rPr lang="en-US" sz="2400" dirty="0"/>
              <a:t>Maintaining clear lines of communication between courts and key stakeholders</a:t>
            </a:r>
          </a:p>
          <a:p>
            <a:pPr lvl="1">
              <a:buFont typeface="Courier New" panose="02070309020205020404" pitchFamily="49" charset="0"/>
              <a:buChar char="o"/>
            </a:pPr>
            <a:r>
              <a:rPr lang="en-US" sz="2400" dirty="0"/>
              <a:t>Anticipating likely increased demand on technology-related functions</a:t>
            </a:r>
          </a:p>
        </p:txBody>
      </p:sp>
      <p:sp>
        <p:nvSpPr>
          <p:cNvPr id="4" name="Slide Number Placeholder 3"/>
          <p:cNvSpPr>
            <a:spLocks noGrp="1"/>
          </p:cNvSpPr>
          <p:nvPr>
            <p:ph type="sldNum" sz="quarter" idx="12"/>
          </p:nvPr>
        </p:nvSpPr>
        <p:spPr/>
        <p:txBody>
          <a:bodyPr/>
          <a:lstStyle/>
          <a:p>
            <a:pPr>
              <a:defRPr/>
            </a:pPr>
            <a:fld id="{A5BDEA79-7DFC-4ED6-B40A-6AB03F01E977}" type="slidenum">
              <a:rPr lang="en-US" smtClean="0"/>
              <a:pPr>
                <a:defRPr/>
              </a:pPr>
              <a:t>30</a:t>
            </a:fld>
            <a:endParaRPr lang="en-US" dirty="0"/>
          </a:p>
        </p:txBody>
      </p:sp>
    </p:spTree>
    <p:extLst>
      <p:ext uri="{BB962C8B-B14F-4D97-AF65-F5344CB8AC3E}">
        <p14:creationId xmlns:p14="http://schemas.microsoft.com/office/powerpoint/2010/main" val="106924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Logistical Concerns</a:t>
            </a:r>
          </a:p>
        </p:txBody>
      </p:sp>
      <p:sp>
        <p:nvSpPr>
          <p:cNvPr id="3" name="Content Placeholder 2"/>
          <p:cNvSpPr>
            <a:spLocks noGrp="1"/>
          </p:cNvSpPr>
          <p:nvPr>
            <p:ph idx="1"/>
          </p:nvPr>
        </p:nvSpPr>
        <p:spPr>
          <a:xfrm>
            <a:off x="457200" y="1752600"/>
            <a:ext cx="8229600" cy="4525963"/>
          </a:xfrm>
        </p:spPr>
        <p:txBody>
          <a:bodyPr>
            <a:normAutofit/>
          </a:bodyPr>
          <a:lstStyle/>
          <a:p>
            <a:r>
              <a:rPr lang="en-US" sz="2800" dirty="0">
                <a:latin typeface="+mj-lt"/>
              </a:rPr>
              <a:t>The service and filing of court documents</a:t>
            </a:r>
          </a:p>
          <a:p>
            <a:r>
              <a:rPr lang="en-US" sz="2800" dirty="0">
                <a:latin typeface="+mj-lt"/>
              </a:rPr>
              <a:t>The recording of Proceedings</a:t>
            </a:r>
          </a:p>
          <a:p>
            <a:r>
              <a:rPr lang="en-US" sz="2800" dirty="0">
                <a:latin typeface="+mj-lt"/>
              </a:rPr>
              <a:t>Holding open sessions of court when possible</a:t>
            </a:r>
          </a:p>
          <a:p>
            <a:r>
              <a:rPr lang="en-US" sz="2800" dirty="0">
                <a:latin typeface="+mj-lt"/>
              </a:rPr>
              <a:t>The form of the court record to be captured</a:t>
            </a:r>
          </a:p>
          <a:p>
            <a:r>
              <a:rPr lang="en-US" sz="2800" dirty="0">
                <a:latin typeface="+mj-lt"/>
              </a:rPr>
              <a:t>Use of communication equipment</a:t>
            </a:r>
          </a:p>
          <a:p>
            <a:r>
              <a:rPr lang="en-US" sz="2800" dirty="0">
                <a:latin typeface="+mj-lt"/>
              </a:rPr>
              <a:t>Expedited review procedures</a:t>
            </a:r>
          </a:p>
          <a:p>
            <a:r>
              <a:rPr lang="en-US" sz="2800" dirty="0">
                <a:latin typeface="+mj-lt"/>
              </a:rPr>
              <a:t>Composition &amp; transmittal of lower court recs</a:t>
            </a:r>
          </a:p>
          <a:p>
            <a:r>
              <a:rPr lang="en-US" sz="2800" dirty="0">
                <a:latin typeface="+mj-lt"/>
              </a:rPr>
              <a:t>Issuance of orders and opinions</a:t>
            </a:r>
          </a:p>
        </p:txBody>
      </p:sp>
      <p:sp>
        <p:nvSpPr>
          <p:cNvPr id="4" name="Slide Number Placeholder 3"/>
          <p:cNvSpPr>
            <a:spLocks noGrp="1"/>
          </p:cNvSpPr>
          <p:nvPr>
            <p:ph type="sldNum" sz="quarter" idx="12"/>
          </p:nvPr>
        </p:nvSpPr>
        <p:spPr/>
        <p:txBody>
          <a:bodyPr/>
          <a:lstStyle/>
          <a:p>
            <a:pPr>
              <a:defRPr/>
            </a:pPr>
            <a:fld id="{A5BDEA79-7DFC-4ED6-B40A-6AB03F01E977}" type="slidenum">
              <a:rPr lang="en-US" smtClean="0"/>
              <a:pPr>
                <a:defRPr/>
              </a:pPr>
              <a:t>31</a:t>
            </a:fld>
            <a:endParaRPr lang="en-US" dirty="0"/>
          </a:p>
        </p:txBody>
      </p:sp>
    </p:spTree>
    <p:extLst>
      <p:ext uri="{BB962C8B-B14F-4D97-AF65-F5344CB8AC3E}">
        <p14:creationId xmlns:p14="http://schemas.microsoft.com/office/powerpoint/2010/main" val="35686023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Logistical Concerns (cont.)</a:t>
            </a:r>
          </a:p>
        </p:txBody>
      </p:sp>
      <p:sp>
        <p:nvSpPr>
          <p:cNvPr id="3" name="Content Placeholder 2"/>
          <p:cNvSpPr>
            <a:spLocks noGrp="1"/>
          </p:cNvSpPr>
          <p:nvPr>
            <p:ph idx="1"/>
          </p:nvPr>
        </p:nvSpPr>
        <p:spPr/>
        <p:txBody>
          <a:bodyPr/>
          <a:lstStyle/>
          <a:p>
            <a:r>
              <a:rPr lang="en-US" sz="2800" dirty="0">
                <a:latin typeface="+mj-lt"/>
              </a:rPr>
              <a:t>Juror management</a:t>
            </a:r>
          </a:p>
          <a:p>
            <a:pPr lvl="1">
              <a:buFont typeface="Courier New" panose="02070309020205020404" pitchFamily="49" charset="0"/>
              <a:buChar char="o"/>
            </a:pPr>
            <a:r>
              <a:rPr lang="en-US" sz="2400" dirty="0"/>
              <a:t>Reduce jury trials by postponing civil and other jury trials where there is not a speedy trial issue</a:t>
            </a:r>
          </a:p>
          <a:p>
            <a:pPr lvl="1">
              <a:buFont typeface="Courier New" panose="02070309020205020404" pitchFamily="49" charset="0"/>
              <a:buChar char="o"/>
            </a:pPr>
            <a:r>
              <a:rPr lang="en-US" sz="2400" dirty="0"/>
              <a:t>Look to increase number of jurors called to address higher excusal request rates</a:t>
            </a:r>
          </a:p>
          <a:p>
            <a:pPr lvl="1">
              <a:buFont typeface="Courier New" panose="02070309020205020404" pitchFamily="49" charset="0"/>
              <a:buChar char="o"/>
            </a:pPr>
            <a:r>
              <a:rPr lang="en-US" sz="2400" dirty="0"/>
              <a:t>Be prepared to be more lenient on excusals</a:t>
            </a:r>
          </a:p>
        </p:txBody>
      </p:sp>
      <p:sp>
        <p:nvSpPr>
          <p:cNvPr id="4" name="Slide Number Placeholder 3"/>
          <p:cNvSpPr>
            <a:spLocks noGrp="1"/>
          </p:cNvSpPr>
          <p:nvPr>
            <p:ph type="sldNum" sz="quarter" idx="12"/>
          </p:nvPr>
        </p:nvSpPr>
        <p:spPr/>
        <p:txBody>
          <a:bodyPr/>
          <a:lstStyle/>
          <a:p>
            <a:pPr>
              <a:defRPr/>
            </a:pPr>
            <a:fld id="{A5BDEA79-7DFC-4ED6-B40A-6AB03F01E977}" type="slidenum">
              <a:rPr lang="en-US" smtClean="0"/>
              <a:pPr>
                <a:defRPr/>
              </a:pPr>
              <a:t>32</a:t>
            </a:fld>
            <a:endParaRPr lang="en-US" dirty="0"/>
          </a:p>
        </p:txBody>
      </p:sp>
    </p:spTree>
    <p:extLst>
      <p:ext uri="{BB962C8B-B14F-4D97-AF65-F5344CB8AC3E}">
        <p14:creationId xmlns:p14="http://schemas.microsoft.com/office/powerpoint/2010/main" val="3915774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Planning Focus</a:t>
            </a:r>
            <a:br>
              <a:rPr lang="en-US" dirty="0"/>
            </a:br>
            <a:r>
              <a:rPr lang="en-US" sz="3600" dirty="0"/>
              <a:t>Communication &amp; Technology Tips</a:t>
            </a:r>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sz="3300" dirty="0">
                <a:latin typeface="+mj-lt"/>
              </a:rPr>
              <a:t>Communication</a:t>
            </a:r>
          </a:p>
          <a:p>
            <a:pPr lvl="1">
              <a:buFont typeface="Courier New" panose="02070309020205020404" pitchFamily="49" charset="0"/>
              <a:buChar char="o"/>
            </a:pPr>
            <a:r>
              <a:rPr lang="en-US" sz="2600" dirty="0"/>
              <a:t>Designate individuals at the affected court(s)</a:t>
            </a:r>
          </a:p>
          <a:p>
            <a:pPr lvl="1">
              <a:buFont typeface="Courier New" panose="02070309020205020404" pitchFamily="49" charset="0"/>
              <a:buChar char="o"/>
            </a:pPr>
            <a:r>
              <a:rPr lang="en-US" sz="2600" dirty="0"/>
              <a:t>Designate a point of contact at state and local level</a:t>
            </a:r>
          </a:p>
          <a:p>
            <a:pPr lvl="1">
              <a:buFont typeface="Courier New" panose="02070309020205020404" pitchFamily="49" charset="0"/>
              <a:buChar char="o"/>
            </a:pPr>
            <a:r>
              <a:rPr lang="en-US" sz="2600" dirty="0"/>
              <a:t>Use one voice to communicate what info, to whom, and how communication takes place</a:t>
            </a:r>
          </a:p>
          <a:p>
            <a:pPr lvl="1">
              <a:buFont typeface="Courier New" panose="02070309020205020404" pitchFamily="49" charset="0"/>
              <a:buChar char="o"/>
            </a:pPr>
            <a:r>
              <a:rPr lang="en-US" sz="2600" dirty="0"/>
              <a:t>Your message must be consistent and uniform</a:t>
            </a:r>
          </a:p>
          <a:p>
            <a:pPr lvl="1">
              <a:buFont typeface="Courier New" panose="02070309020205020404" pitchFamily="49" charset="0"/>
              <a:buChar char="o"/>
            </a:pPr>
            <a:r>
              <a:rPr lang="en-US" sz="2600" dirty="0"/>
              <a:t>Provide frequent updates to media and public</a:t>
            </a:r>
          </a:p>
          <a:p>
            <a:pPr lvl="1">
              <a:buFont typeface="Courier New" panose="02070309020205020404" pitchFamily="49" charset="0"/>
              <a:buChar char="o"/>
            </a:pPr>
            <a:r>
              <a:rPr lang="en-US" sz="2600" dirty="0"/>
              <a:t>Maintain a theme of a continuous functioning judiciary that’s available to hear and resolve critical matters in a timely fashion</a:t>
            </a:r>
          </a:p>
          <a:p>
            <a:pPr marL="457200" lvl="1" indent="0">
              <a:buNone/>
            </a:pPr>
            <a:endParaRPr lang="en-US" dirty="0"/>
          </a:p>
        </p:txBody>
      </p:sp>
      <p:sp>
        <p:nvSpPr>
          <p:cNvPr id="4" name="Slide Number Placeholder 3"/>
          <p:cNvSpPr>
            <a:spLocks noGrp="1"/>
          </p:cNvSpPr>
          <p:nvPr>
            <p:ph type="sldNum" sz="quarter" idx="12"/>
          </p:nvPr>
        </p:nvSpPr>
        <p:spPr/>
        <p:txBody>
          <a:bodyPr/>
          <a:lstStyle/>
          <a:p>
            <a:pPr>
              <a:defRPr/>
            </a:pPr>
            <a:fld id="{A5BDEA79-7DFC-4ED6-B40A-6AB03F01E977}" type="slidenum">
              <a:rPr lang="en-US" smtClean="0"/>
              <a:pPr>
                <a:defRPr/>
              </a:pPr>
              <a:t>33</a:t>
            </a:fld>
            <a:endParaRPr lang="en-US" dirty="0"/>
          </a:p>
        </p:txBody>
      </p:sp>
    </p:spTree>
    <p:extLst>
      <p:ext uri="{BB962C8B-B14F-4D97-AF65-F5344CB8AC3E}">
        <p14:creationId xmlns:p14="http://schemas.microsoft.com/office/powerpoint/2010/main" val="5887607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Planning Focus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latin typeface="+mj-lt"/>
              </a:rPr>
              <a:t>Communication (cont.)</a:t>
            </a:r>
          </a:p>
          <a:p>
            <a:pPr lvl="1">
              <a:buFont typeface="Courier New" panose="02070309020205020404" pitchFamily="49" charset="0"/>
              <a:buChar char="o"/>
            </a:pPr>
            <a:r>
              <a:rPr lang="en-US" sz="2400" dirty="0"/>
              <a:t>Control the message</a:t>
            </a:r>
          </a:p>
          <a:p>
            <a:pPr lvl="1">
              <a:buFont typeface="Courier New" panose="02070309020205020404" pitchFamily="49" charset="0"/>
              <a:buChar char="o"/>
            </a:pPr>
            <a:r>
              <a:rPr lang="en-US" sz="2400" dirty="0"/>
              <a:t>Provide frequent updates to judges, staff, attorneys, and litigants on special court processes, procedures, and changes to court schedules</a:t>
            </a:r>
          </a:p>
          <a:p>
            <a:pPr lvl="1">
              <a:buFont typeface="Courier New" panose="02070309020205020404" pitchFamily="49" charset="0"/>
              <a:buChar char="o"/>
            </a:pPr>
            <a:r>
              <a:rPr lang="en-US" sz="2400" dirty="0"/>
              <a:t>Use the media to help get updates out</a:t>
            </a:r>
          </a:p>
        </p:txBody>
      </p:sp>
      <p:sp>
        <p:nvSpPr>
          <p:cNvPr id="4" name="Slide Number Placeholder 3"/>
          <p:cNvSpPr>
            <a:spLocks noGrp="1"/>
          </p:cNvSpPr>
          <p:nvPr>
            <p:ph type="sldNum" sz="quarter" idx="12"/>
          </p:nvPr>
        </p:nvSpPr>
        <p:spPr/>
        <p:txBody>
          <a:bodyPr/>
          <a:lstStyle/>
          <a:p>
            <a:pPr>
              <a:defRPr/>
            </a:pPr>
            <a:fld id="{A5BDEA79-7DFC-4ED6-B40A-6AB03F01E977}" type="slidenum">
              <a:rPr lang="en-US" smtClean="0"/>
              <a:pPr>
                <a:defRPr/>
              </a:pPr>
              <a:t>34</a:t>
            </a:fld>
            <a:endParaRPr lang="en-US" dirty="0"/>
          </a:p>
        </p:txBody>
      </p:sp>
    </p:spTree>
    <p:extLst>
      <p:ext uri="{BB962C8B-B14F-4D97-AF65-F5344CB8AC3E}">
        <p14:creationId xmlns:p14="http://schemas.microsoft.com/office/powerpoint/2010/main" val="22164040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Planning Focus</a:t>
            </a:r>
          </a:p>
        </p:txBody>
      </p:sp>
      <p:sp>
        <p:nvSpPr>
          <p:cNvPr id="3" name="Content Placeholder 2"/>
          <p:cNvSpPr>
            <a:spLocks noGrp="1"/>
          </p:cNvSpPr>
          <p:nvPr>
            <p:ph idx="1"/>
          </p:nvPr>
        </p:nvSpPr>
        <p:spPr/>
        <p:txBody>
          <a:bodyPr>
            <a:normAutofit/>
          </a:bodyPr>
          <a:lstStyle/>
          <a:p>
            <a:pPr marL="514350" indent="-514350">
              <a:buFont typeface="+mj-lt"/>
              <a:buAutoNum type="arabicPeriod" startAt="2"/>
            </a:pPr>
            <a:r>
              <a:rPr lang="en-US" dirty="0">
                <a:latin typeface="+mj-lt"/>
              </a:rPr>
              <a:t>IT Concerns</a:t>
            </a:r>
          </a:p>
          <a:p>
            <a:pPr lvl="1">
              <a:buFont typeface="Courier New" panose="02070309020205020404" pitchFamily="49" charset="0"/>
              <a:buChar char="o"/>
            </a:pPr>
            <a:r>
              <a:rPr lang="en-US" sz="2600" dirty="0"/>
              <a:t>Cross-train IT staff in anticipation of a decreased number of available staff during a pandemic</a:t>
            </a:r>
          </a:p>
          <a:p>
            <a:pPr lvl="1">
              <a:buFont typeface="Courier New" panose="02070309020205020404" pitchFamily="49" charset="0"/>
              <a:buChar char="o"/>
            </a:pPr>
            <a:r>
              <a:rPr lang="en-US" sz="2600" dirty="0"/>
              <a:t>Plan on an increasing need and use of IT during pandemic to decrease face-to-face interaction</a:t>
            </a:r>
          </a:p>
          <a:p>
            <a:pPr lvl="1">
              <a:buFont typeface="Courier New" panose="02070309020205020404" pitchFamily="49" charset="0"/>
              <a:buChar char="o"/>
            </a:pPr>
            <a:r>
              <a:rPr lang="en-US" sz="2600" dirty="0"/>
              <a:t>Increase capabilities in telecommunication, remote appearances, and video conferencing</a:t>
            </a:r>
          </a:p>
          <a:p>
            <a:pPr lvl="1">
              <a:buFont typeface="Courier New" panose="02070309020205020404" pitchFamily="49" charset="0"/>
              <a:buChar char="o"/>
            </a:pPr>
            <a:r>
              <a:rPr lang="en-US" sz="2600" dirty="0"/>
              <a:t>Enhance Virtual Private Network (VPN) capabilities system-wide</a:t>
            </a:r>
          </a:p>
        </p:txBody>
      </p:sp>
      <p:sp>
        <p:nvSpPr>
          <p:cNvPr id="2" name="Slide Number Placeholder 1"/>
          <p:cNvSpPr>
            <a:spLocks noGrp="1"/>
          </p:cNvSpPr>
          <p:nvPr>
            <p:ph type="sldNum" sz="quarter" idx="12"/>
          </p:nvPr>
        </p:nvSpPr>
        <p:spPr/>
        <p:txBody>
          <a:bodyPr/>
          <a:lstStyle/>
          <a:p>
            <a:pPr>
              <a:defRPr/>
            </a:pPr>
            <a:fld id="{A5BDEA79-7DFC-4ED6-B40A-6AB03F01E977}" type="slidenum">
              <a:rPr lang="en-US" smtClean="0"/>
              <a:pPr>
                <a:defRPr/>
              </a:pPr>
              <a:t>35</a:t>
            </a:fld>
            <a:endParaRPr lang="en-US" dirty="0"/>
          </a:p>
        </p:txBody>
      </p:sp>
    </p:spTree>
    <p:extLst>
      <p:ext uri="{BB962C8B-B14F-4D97-AF65-F5344CB8AC3E}">
        <p14:creationId xmlns:p14="http://schemas.microsoft.com/office/powerpoint/2010/main" val="18490267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Seven Key Steps</a:t>
            </a:r>
          </a:p>
        </p:txBody>
      </p:sp>
      <p:sp>
        <p:nvSpPr>
          <p:cNvPr id="3" name="Content Placeholder 2"/>
          <p:cNvSpPr>
            <a:spLocks noGrp="1"/>
          </p:cNvSpPr>
          <p:nvPr>
            <p:ph idx="1"/>
          </p:nvPr>
        </p:nvSpPr>
        <p:spPr/>
        <p:txBody>
          <a:bodyPr>
            <a:normAutofit/>
          </a:bodyPr>
          <a:lstStyle/>
          <a:p>
            <a:pPr marL="514350" indent="-514350">
              <a:spcBef>
                <a:spcPts val="0"/>
              </a:spcBef>
              <a:spcAft>
                <a:spcPts val="1800"/>
              </a:spcAft>
              <a:buFont typeface="+mj-lt"/>
              <a:buAutoNum type="arabicPeriod"/>
            </a:pPr>
            <a:r>
              <a:rPr lang="en-US" sz="2800" dirty="0">
                <a:latin typeface="+mj-lt"/>
              </a:rPr>
              <a:t>Establish team of relevant stakeholders. Subcommittees should be tasked with working on “finer points” and making recommendations to a standing committee.</a:t>
            </a:r>
          </a:p>
          <a:p>
            <a:pPr marL="514350" indent="-514350">
              <a:spcBef>
                <a:spcPts val="0"/>
              </a:spcBef>
              <a:spcAft>
                <a:spcPts val="1800"/>
              </a:spcAft>
              <a:buFont typeface="+mj-lt"/>
              <a:buAutoNum type="arabicPeriod"/>
            </a:pPr>
            <a:r>
              <a:rPr lang="en-US" sz="2800" dirty="0">
                <a:latin typeface="+mj-lt"/>
              </a:rPr>
              <a:t>Review existing emergency plans and ensure they are current, with drills and tabletop exercises held periodically to keep staff fresh.</a:t>
            </a:r>
          </a:p>
        </p:txBody>
      </p:sp>
      <p:sp>
        <p:nvSpPr>
          <p:cNvPr id="4" name="Slide Number Placeholder 3"/>
          <p:cNvSpPr>
            <a:spLocks noGrp="1"/>
          </p:cNvSpPr>
          <p:nvPr>
            <p:ph type="sldNum" sz="quarter" idx="12"/>
          </p:nvPr>
        </p:nvSpPr>
        <p:spPr/>
        <p:txBody>
          <a:bodyPr/>
          <a:lstStyle/>
          <a:p>
            <a:pPr>
              <a:defRPr/>
            </a:pPr>
            <a:fld id="{A5BDEA79-7DFC-4ED6-B40A-6AB03F01E977}" type="slidenum">
              <a:rPr lang="en-US" smtClean="0"/>
              <a:pPr>
                <a:defRPr/>
              </a:pPr>
              <a:t>36</a:t>
            </a:fld>
            <a:endParaRPr lang="en-US" dirty="0"/>
          </a:p>
        </p:txBody>
      </p:sp>
    </p:spTree>
    <p:extLst>
      <p:ext uri="{BB962C8B-B14F-4D97-AF65-F5344CB8AC3E}">
        <p14:creationId xmlns:p14="http://schemas.microsoft.com/office/powerpoint/2010/main" val="34924719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Seven Key Steps</a:t>
            </a:r>
          </a:p>
        </p:txBody>
      </p:sp>
      <p:sp>
        <p:nvSpPr>
          <p:cNvPr id="3" name="Content Placeholder 2"/>
          <p:cNvSpPr>
            <a:spLocks noGrp="1"/>
          </p:cNvSpPr>
          <p:nvPr>
            <p:ph idx="1"/>
          </p:nvPr>
        </p:nvSpPr>
        <p:spPr/>
        <p:txBody>
          <a:bodyPr>
            <a:normAutofit/>
          </a:bodyPr>
          <a:lstStyle/>
          <a:p>
            <a:pPr marL="514350" indent="-514350">
              <a:spcBef>
                <a:spcPts val="0"/>
              </a:spcBef>
              <a:spcAft>
                <a:spcPts val="1800"/>
              </a:spcAft>
              <a:buFont typeface="+mj-lt"/>
              <a:buAutoNum type="arabicPeriod" startAt="3"/>
            </a:pPr>
            <a:r>
              <a:rPr lang="en-US" sz="2800" dirty="0">
                <a:latin typeface="+mj-lt"/>
              </a:rPr>
              <a:t>Develop assumptions of potential events to better plan and help measure the effectiveness of the plan when implemented.</a:t>
            </a:r>
          </a:p>
          <a:p>
            <a:pPr marL="514350" indent="-514350">
              <a:buFont typeface="+mj-lt"/>
              <a:buAutoNum type="arabicPeriod" startAt="3"/>
            </a:pPr>
            <a:r>
              <a:rPr lang="en-US" sz="2800" dirty="0">
                <a:latin typeface="+mj-lt"/>
              </a:rPr>
              <a:t>Review current statutes and court rules to ensure necessary authority and processes are in place during a pandemic.</a:t>
            </a:r>
          </a:p>
        </p:txBody>
      </p:sp>
      <p:sp>
        <p:nvSpPr>
          <p:cNvPr id="4" name="Slide Number Placeholder 3"/>
          <p:cNvSpPr>
            <a:spLocks noGrp="1"/>
          </p:cNvSpPr>
          <p:nvPr>
            <p:ph type="sldNum" sz="quarter" idx="12"/>
          </p:nvPr>
        </p:nvSpPr>
        <p:spPr/>
        <p:txBody>
          <a:bodyPr/>
          <a:lstStyle/>
          <a:p>
            <a:pPr>
              <a:defRPr/>
            </a:pPr>
            <a:fld id="{A5BDEA79-7DFC-4ED6-B40A-6AB03F01E977}" type="slidenum">
              <a:rPr lang="en-US" smtClean="0"/>
              <a:pPr>
                <a:defRPr/>
              </a:pPr>
              <a:t>37</a:t>
            </a:fld>
            <a:endParaRPr lang="en-US" dirty="0"/>
          </a:p>
        </p:txBody>
      </p:sp>
    </p:spTree>
    <p:extLst>
      <p:ext uri="{BB962C8B-B14F-4D97-AF65-F5344CB8AC3E}">
        <p14:creationId xmlns:p14="http://schemas.microsoft.com/office/powerpoint/2010/main" val="26464427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Seven Key Steps</a:t>
            </a:r>
          </a:p>
        </p:txBody>
      </p:sp>
      <p:sp>
        <p:nvSpPr>
          <p:cNvPr id="3" name="Content Placeholder 2"/>
          <p:cNvSpPr>
            <a:spLocks noGrp="1"/>
          </p:cNvSpPr>
          <p:nvPr>
            <p:ph idx="1"/>
          </p:nvPr>
        </p:nvSpPr>
        <p:spPr/>
        <p:txBody>
          <a:bodyPr>
            <a:normAutofit/>
          </a:bodyPr>
          <a:lstStyle/>
          <a:p>
            <a:pPr marL="514350" indent="-514350">
              <a:spcBef>
                <a:spcPts val="0"/>
              </a:spcBef>
              <a:spcAft>
                <a:spcPts val="1800"/>
              </a:spcAft>
              <a:buFont typeface="+mj-lt"/>
              <a:buAutoNum type="arabicPeriod" startAt="5"/>
            </a:pPr>
            <a:r>
              <a:rPr lang="en-US" sz="2800" dirty="0">
                <a:latin typeface="+mj-lt"/>
              </a:rPr>
              <a:t>Review current statutes and court rules.</a:t>
            </a:r>
          </a:p>
          <a:p>
            <a:pPr marL="514350" indent="-514350">
              <a:spcBef>
                <a:spcPts val="0"/>
              </a:spcBef>
              <a:spcAft>
                <a:spcPts val="1800"/>
              </a:spcAft>
              <a:buFont typeface="+mj-lt"/>
              <a:buAutoNum type="arabicPeriod" startAt="5"/>
            </a:pPr>
            <a:r>
              <a:rPr lang="en-US" sz="2800" dirty="0">
                <a:latin typeface="+mj-lt"/>
              </a:rPr>
              <a:t>If a COOP Plan exists, develop supplemental sections to address pandemic scenarios.</a:t>
            </a:r>
          </a:p>
          <a:p>
            <a:pPr marL="514350" indent="-514350">
              <a:spcBef>
                <a:spcPts val="0"/>
              </a:spcBef>
              <a:spcAft>
                <a:spcPts val="1800"/>
              </a:spcAft>
              <a:buFont typeface="+mj-lt"/>
              <a:buAutoNum type="arabicPeriod" startAt="5"/>
            </a:pPr>
            <a:r>
              <a:rPr lang="en-US" sz="2800" dirty="0">
                <a:latin typeface="+mj-lt"/>
              </a:rPr>
              <a:t>Continuously educate and train all stakeholders involved in the process.</a:t>
            </a:r>
          </a:p>
        </p:txBody>
      </p:sp>
      <p:sp>
        <p:nvSpPr>
          <p:cNvPr id="4" name="Slide Number Placeholder 3"/>
          <p:cNvSpPr>
            <a:spLocks noGrp="1"/>
          </p:cNvSpPr>
          <p:nvPr>
            <p:ph type="sldNum" sz="quarter" idx="12"/>
          </p:nvPr>
        </p:nvSpPr>
        <p:spPr/>
        <p:txBody>
          <a:bodyPr/>
          <a:lstStyle/>
          <a:p>
            <a:pPr>
              <a:defRPr/>
            </a:pPr>
            <a:fld id="{A5BDEA79-7DFC-4ED6-B40A-6AB03F01E977}" type="slidenum">
              <a:rPr lang="en-US" smtClean="0"/>
              <a:pPr>
                <a:defRPr/>
              </a:pPr>
              <a:t>38</a:t>
            </a:fld>
            <a:endParaRPr lang="en-US" dirty="0"/>
          </a:p>
        </p:txBody>
      </p:sp>
    </p:spTree>
    <p:extLst>
      <p:ext uri="{BB962C8B-B14F-4D97-AF65-F5344CB8AC3E}">
        <p14:creationId xmlns:p14="http://schemas.microsoft.com/office/powerpoint/2010/main" val="27465244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55261" y="838200"/>
            <a:ext cx="8229600" cy="1143000"/>
          </a:xfrm>
        </p:spPr>
        <p:txBody>
          <a:bodyPr>
            <a:normAutofit fontScale="90000"/>
          </a:bodyPr>
          <a:lstStyle/>
          <a:p>
            <a:r>
              <a:rPr lang="en-US" sz="3600" dirty="0"/>
              <a:t>Pandemic and Emergency </a:t>
            </a:r>
            <a:br>
              <a:rPr lang="en-US" sz="3600" dirty="0"/>
            </a:br>
            <a:r>
              <a:rPr lang="en-US" sz="3600" dirty="0"/>
              <a:t>Response Task Force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01922" y="49414"/>
            <a:ext cx="1165878" cy="560186"/>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135513511"/>
              </p:ext>
            </p:extLst>
          </p:nvPr>
        </p:nvGraphicFramePr>
        <p:xfrm>
          <a:off x="838200" y="2057400"/>
          <a:ext cx="6705600" cy="4600448"/>
        </p:xfrm>
        <a:graphic>
          <a:graphicData uri="http://schemas.openxmlformats.org/drawingml/2006/table">
            <a:tbl>
              <a:tblPr firstRow="1" bandRow="1">
                <a:tableStyleId>{2D5ABB26-0587-4C30-8999-92F81FD0307C}</a:tableStyleId>
              </a:tblPr>
              <a:tblGrid>
                <a:gridCol w="3264568">
                  <a:extLst>
                    <a:ext uri="{9D8B030D-6E8A-4147-A177-3AD203B41FA5}">
                      <a16:colId xmlns:a16="http://schemas.microsoft.com/office/drawing/2014/main" val="20000"/>
                    </a:ext>
                  </a:extLst>
                </a:gridCol>
                <a:gridCol w="3441032">
                  <a:extLst>
                    <a:ext uri="{9D8B030D-6E8A-4147-A177-3AD203B41FA5}">
                      <a16:colId xmlns:a16="http://schemas.microsoft.com/office/drawing/2014/main" val="20001"/>
                    </a:ext>
                  </a:extLst>
                </a:gridCol>
              </a:tblGrid>
              <a:tr h="711200">
                <a:tc>
                  <a:txBody>
                    <a:bodyPr/>
                    <a:lstStyle/>
                    <a:p>
                      <a:pPr marL="0" lvl="8" indent="0" algn="r" defTabSz="914400" rtl="0" eaLnBrk="1" latinLnBrk="0" hangingPunct="1">
                        <a:lnSpc>
                          <a:spcPct val="120000"/>
                        </a:lnSpc>
                        <a:spcBef>
                          <a:spcPts val="0"/>
                        </a:spcBef>
                        <a:buNone/>
                      </a:pPr>
                      <a:r>
                        <a:rPr lang="en-US" sz="1200" b="1" kern="1200" dirty="0">
                          <a:solidFill>
                            <a:schemeClr val="tx1"/>
                          </a:solidFill>
                          <a:latin typeface="+mn-lt"/>
                          <a:ea typeface="+mn-ea"/>
                          <a:cs typeface="+mn-cs"/>
                        </a:rPr>
                        <a:t>Hon.</a:t>
                      </a:r>
                      <a:r>
                        <a:rPr lang="en-US" sz="1200" b="1" kern="1200" baseline="0" dirty="0">
                          <a:solidFill>
                            <a:schemeClr val="tx1"/>
                          </a:solidFill>
                          <a:latin typeface="+mn-lt"/>
                          <a:ea typeface="+mn-ea"/>
                          <a:cs typeface="+mn-cs"/>
                        </a:rPr>
                        <a:t> Jean Hoefer Toal</a:t>
                      </a:r>
                      <a:endParaRPr lang="en-US" sz="1200" b="1" kern="1200" dirty="0">
                        <a:solidFill>
                          <a:schemeClr val="tx1"/>
                        </a:solidFill>
                        <a:latin typeface="+mn-lt"/>
                        <a:ea typeface="+mn-ea"/>
                        <a:cs typeface="+mn-cs"/>
                      </a:endParaRPr>
                    </a:p>
                    <a:p>
                      <a:pPr marL="0" lvl="8" indent="0" algn="r" defTabSz="914400" rtl="0" eaLnBrk="1" latinLnBrk="0" hangingPunct="1">
                        <a:lnSpc>
                          <a:spcPct val="120000"/>
                        </a:lnSpc>
                        <a:spcBef>
                          <a:spcPts val="0"/>
                        </a:spcBef>
                        <a:buNone/>
                      </a:pPr>
                      <a:r>
                        <a:rPr lang="en-US" sz="1000" i="1" kern="1200" dirty="0">
                          <a:solidFill>
                            <a:schemeClr val="tx1"/>
                          </a:solidFill>
                          <a:latin typeface="+mn-lt"/>
                          <a:ea typeface="+mn-ea"/>
                          <a:cs typeface="+mn-cs"/>
                        </a:rPr>
                        <a:t>Chief Justice</a:t>
                      </a:r>
                    </a:p>
                    <a:p>
                      <a:pPr marL="0" lvl="8" indent="0" algn="r" defTabSz="914400" rtl="0" eaLnBrk="1" latinLnBrk="0" hangingPunct="1">
                        <a:lnSpc>
                          <a:spcPct val="120000"/>
                        </a:lnSpc>
                        <a:spcBef>
                          <a:spcPts val="0"/>
                        </a:spcBef>
                        <a:buNone/>
                      </a:pPr>
                      <a:r>
                        <a:rPr lang="en-US" sz="1000" i="1" kern="1200" dirty="0">
                          <a:solidFill>
                            <a:schemeClr val="tx1"/>
                          </a:solidFill>
                          <a:latin typeface="+mn-lt"/>
                          <a:ea typeface="+mn-ea"/>
                          <a:cs typeface="+mn-cs"/>
                        </a:rPr>
                        <a:t>Supreme Court of South Carolina</a:t>
                      </a:r>
                    </a:p>
                    <a:p>
                      <a:pPr marL="0" lvl="8" indent="0" algn="r" defTabSz="914400" rtl="0" eaLnBrk="1" latinLnBrk="0" hangingPunct="1">
                        <a:lnSpc>
                          <a:spcPct val="120000"/>
                        </a:lnSpc>
                        <a:spcBef>
                          <a:spcPts val="0"/>
                        </a:spcBef>
                        <a:buNone/>
                      </a:pPr>
                      <a:r>
                        <a:rPr lang="en-US" sz="1000" i="1" kern="1200" dirty="0">
                          <a:solidFill>
                            <a:schemeClr val="tx1"/>
                          </a:solidFill>
                          <a:latin typeface="+mn-lt"/>
                          <a:ea typeface="+mn-ea"/>
                          <a:cs typeface="+mn-cs"/>
                        </a:rPr>
                        <a:t>Task Force Chair</a:t>
                      </a:r>
                    </a:p>
                  </a:txBody>
                  <a:tcPr/>
                </a:tc>
                <a:tc>
                  <a:txBody>
                    <a:bodyPr/>
                    <a:lstStyle/>
                    <a:p>
                      <a:pPr marL="0" lvl="8" indent="344488" algn="l" defTabSz="914400" rtl="0" eaLnBrk="1" latinLnBrk="0" hangingPunct="1">
                        <a:lnSpc>
                          <a:spcPct val="120000"/>
                        </a:lnSpc>
                        <a:spcBef>
                          <a:spcPts val="0"/>
                        </a:spcBef>
                        <a:buNone/>
                      </a:pPr>
                      <a:r>
                        <a:rPr lang="en-US" sz="1200" b="1" kern="1200" dirty="0">
                          <a:solidFill>
                            <a:schemeClr val="tx1"/>
                          </a:solidFill>
                          <a:latin typeface="+mn-lt"/>
                          <a:ea typeface="+mn-ea"/>
                          <a:cs typeface="+mn-cs"/>
                        </a:rPr>
                        <a:t>Mr. Joseph Baxter</a:t>
                      </a:r>
                    </a:p>
                    <a:p>
                      <a:pPr marL="0" lvl="8" indent="344488" algn="l" defTabSz="914400" rtl="0" eaLnBrk="1" latinLnBrk="0" hangingPunct="1">
                        <a:lnSpc>
                          <a:spcPct val="120000"/>
                        </a:lnSpc>
                        <a:spcBef>
                          <a:spcPts val="0"/>
                        </a:spcBef>
                        <a:buNone/>
                      </a:pPr>
                      <a:r>
                        <a:rPr lang="en-US" sz="1000" i="1" kern="1200" baseline="0" dirty="0">
                          <a:solidFill>
                            <a:schemeClr val="tx1"/>
                          </a:solidFill>
                          <a:latin typeface="+mn-lt"/>
                          <a:ea typeface="+mn-ea"/>
                          <a:cs typeface="+mn-cs"/>
                        </a:rPr>
                        <a:t>State Court Administrator</a:t>
                      </a:r>
                    </a:p>
                    <a:p>
                      <a:pPr marL="0" lvl="8" indent="344488" algn="l" defTabSz="914400" rtl="0" eaLnBrk="1" latinLnBrk="0" hangingPunct="1">
                        <a:lnSpc>
                          <a:spcPct val="120000"/>
                        </a:lnSpc>
                        <a:spcBef>
                          <a:spcPts val="0"/>
                        </a:spcBef>
                        <a:buNone/>
                      </a:pPr>
                      <a:r>
                        <a:rPr lang="en-US" sz="1000" i="1" kern="1200" baseline="0" dirty="0">
                          <a:solidFill>
                            <a:schemeClr val="tx1"/>
                          </a:solidFill>
                          <a:latin typeface="+mn-lt"/>
                          <a:ea typeface="+mn-ea"/>
                          <a:cs typeface="+mn-cs"/>
                        </a:rPr>
                        <a:t>Rhode Island</a:t>
                      </a:r>
                    </a:p>
                    <a:p>
                      <a:pPr marL="0" lvl="8" indent="0" algn="ctr" defTabSz="914400" rtl="0" eaLnBrk="1" latinLnBrk="0" hangingPunct="1">
                        <a:lnSpc>
                          <a:spcPct val="120000"/>
                        </a:lnSpc>
                        <a:spcBef>
                          <a:spcPts val="0"/>
                        </a:spcBef>
                        <a:buNone/>
                      </a:pPr>
                      <a:endParaRPr lang="en-US" sz="1100" kern="1200" dirty="0">
                        <a:solidFill>
                          <a:schemeClr val="tx1"/>
                        </a:solidFill>
                        <a:latin typeface="+mn-lt"/>
                        <a:ea typeface="+mn-ea"/>
                        <a:cs typeface="+mn-cs"/>
                      </a:endParaRPr>
                    </a:p>
                  </a:txBody>
                  <a:tcPr/>
                </a:tc>
                <a:extLst>
                  <a:ext uri="{0D108BD9-81ED-4DB2-BD59-A6C34878D82A}">
                    <a16:rowId xmlns:a16="http://schemas.microsoft.com/office/drawing/2014/main" val="10000"/>
                  </a:ext>
                </a:extLst>
              </a:tr>
              <a:tr h="711200">
                <a:tc>
                  <a:txBody>
                    <a:bodyPr/>
                    <a:lstStyle/>
                    <a:p>
                      <a:pPr marL="0" lvl="8" indent="0" algn="r">
                        <a:lnSpc>
                          <a:spcPct val="120000"/>
                        </a:lnSpc>
                        <a:spcBef>
                          <a:spcPts val="0"/>
                        </a:spcBef>
                        <a:buNone/>
                      </a:pPr>
                      <a:r>
                        <a:rPr lang="en-US" sz="1200" b="1" i="0" baseline="0" dirty="0"/>
                        <a:t>Hon. Jonathan Lippman</a:t>
                      </a:r>
                    </a:p>
                    <a:p>
                      <a:pPr marL="0" lvl="8" indent="0" algn="r">
                        <a:lnSpc>
                          <a:spcPct val="120000"/>
                        </a:lnSpc>
                        <a:spcBef>
                          <a:spcPts val="0"/>
                        </a:spcBef>
                        <a:buNone/>
                      </a:pPr>
                      <a:r>
                        <a:rPr lang="en-US" sz="1000" b="0" i="1" baseline="0" dirty="0"/>
                        <a:t>Chief Judge</a:t>
                      </a:r>
                    </a:p>
                    <a:p>
                      <a:pPr marL="0" lvl="8" indent="0" algn="r">
                        <a:lnSpc>
                          <a:spcPct val="120000"/>
                        </a:lnSpc>
                        <a:spcBef>
                          <a:spcPts val="0"/>
                        </a:spcBef>
                        <a:buNone/>
                      </a:pPr>
                      <a:r>
                        <a:rPr lang="en-US" sz="1000" b="0" i="1" baseline="0" dirty="0"/>
                        <a:t>New York State Unified Court System</a:t>
                      </a:r>
                    </a:p>
                    <a:p>
                      <a:pPr marL="0" lvl="8" indent="0" algn="r">
                        <a:lnSpc>
                          <a:spcPct val="120000"/>
                        </a:lnSpc>
                        <a:spcBef>
                          <a:spcPts val="0"/>
                        </a:spcBef>
                        <a:buNone/>
                      </a:pPr>
                      <a:endParaRPr lang="en-US" sz="1100" b="0" i="0" baseline="0" dirty="0"/>
                    </a:p>
                  </a:txBody>
                  <a:tcPr/>
                </a:tc>
                <a:tc>
                  <a:txBody>
                    <a:bodyPr/>
                    <a:lstStyle/>
                    <a:p>
                      <a:pPr marL="0" indent="344488" algn="l">
                        <a:spcBef>
                          <a:spcPts val="0"/>
                        </a:spcBef>
                        <a:buNone/>
                      </a:pPr>
                      <a:r>
                        <a:rPr lang="en-US" altLang="en-US" sz="1200" b="1" dirty="0"/>
                        <a:t>Prof.</a:t>
                      </a:r>
                      <a:r>
                        <a:rPr lang="en-US" altLang="en-US" sz="1200" b="1" baseline="0" dirty="0"/>
                        <a:t> Allison Winnike</a:t>
                      </a:r>
                    </a:p>
                    <a:p>
                      <a:pPr marL="0" indent="344488" algn="l">
                        <a:spcBef>
                          <a:spcPts val="0"/>
                        </a:spcBef>
                        <a:buNone/>
                      </a:pPr>
                      <a:r>
                        <a:rPr lang="en-US" altLang="en-US" sz="1000" i="1" baseline="0" dirty="0"/>
                        <a:t>Director of Research and Research Professor </a:t>
                      </a:r>
                    </a:p>
                    <a:p>
                      <a:pPr marL="0" indent="344488" algn="l">
                        <a:spcBef>
                          <a:spcPts val="0"/>
                        </a:spcBef>
                        <a:buNone/>
                      </a:pPr>
                      <a:r>
                        <a:rPr lang="en-US" altLang="en-US" sz="1000" i="1" baseline="0" dirty="0"/>
                        <a:t>University of Houston Law Center,</a:t>
                      </a:r>
                    </a:p>
                    <a:p>
                      <a:pPr marL="0" indent="344488" algn="l">
                        <a:spcBef>
                          <a:spcPts val="0"/>
                        </a:spcBef>
                        <a:buNone/>
                      </a:pPr>
                      <a:r>
                        <a:rPr lang="en-US" altLang="en-US" sz="1000" i="1" baseline="0" dirty="0"/>
                        <a:t>Health Law and Policy Institute</a:t>
                      </a:r>
                    </a:p>
                  </a:txBody>
                  <a:tcPr/>
                </a:tc>
                <a:extLst>
                  <a:ext uri="{0D108BD9-81ED-4DB2-BD59-A6C34878D82A}">
                    <a16:rowId xmlns:a16="http://schemas.microsoft.com/office/drawing/2014/main" val="10001"/>
                  </a:ext>
                </a:extLst>
              </a:tr>
              <a:tr h="711200">
                <a:tc>
                  <a:txBody>
                    <a:bodyPr/>
                    <a:lstStyle/>
                    <a:p>
                      <a:pPr marL="0" lvl="8" indent="0" algn="r">
                        <a:lnSpc>
                          <a:spcPct val="120000"/>
                        </a:lnSpc>
                        <a:spcBef>
                          <a:spcPts val="0"/>
                        </a:spcBef>
                        <a:buNone/>
                      </a:pPr>
                      <a:r>
                        <a:rPr lang="en-US" sz="1200" b="1" i="0" baseline="0" dirty="0"/>
                        <a:t>Hon. Michael G. Heavican</a:t>
                      </a:r>
                    </a:p>
                    <a:p>
                      <a:pPr marL="0" lvl="8" indent="0" algn="r" defTabSz="914400" rtl="0" eaLnBrk="1" latinLnBrk="0" hangingPunct="1">
                        <a:lnSpc>
                          <a:spcPct val="120000"/>
                        </a:lnSpc>
                        <a:spcBef>
                          <a:spcPts val="0"/>
                        </a:spcBef>
                        <a:buNone/>
                      </a:pPr>
                      <a:r>
                        <a:rPr lang="en-US" sz="1000" i="1" kern="1200" baseline="0" dirty="0">
                          <a:solidFill>
                            <a:schemeClr val="tx1"/>
                          </a:solidFill>
                          <a:latin typeface="+mn-lt"/>
                          <a:ea typeface="+mn-ea"/>
                          <a:cs typeface="+mn-cs"/>
                        </a:rPr>
                        <a:t>Chief Justice</a:t>
                      </a:r>
                    </a:p>
                    <a:p>
                      <a:pPr marL="0" lvl="8" indent="0" algn="r" defTabSz="914400" rtl="0" eaLnBrk="1" latinLnBrk="0" hangingPunct="1">
                        <a:lnSpc>
                          <a:spcPct val="120000"/>
                        </a:lnSpc>
                        <a:spcBef>
                          <a:spcPts val="0"/>
                        </a:spcBef>
                        <a:buNone/>
                      </a:pPr>
                      <a:r>
                        <a:rPr lang="en-US" sz="1000" i="1" kern="1200" baseline="0" dirty="0">
                          <a:solidFill>
                            <a:schemeClr val="tx1"/>
                          </a:solidFill>
                          <a:latin typeface="+mn-lt"/>
                          <a:ea typeface="+mn-ea"/>
                          <a:cs typeface="+mn-cs"/>
                        </a:rPr>
                        <a:t>Supreme Court of Nebraska</a:t>
                      </a:r>
                    </a:p>
                  </a:txBody>
                  <a:tcPr/>
                </a:tc>
                <a:tc>
                  <a:txBody>
                    <a:bodyPr/>
                    <a:lstStyle/>
                    <a:p>
                      <a:pPr marL="0" lvl="8" indent="344488" algn="l">
                        <a:lnSpc>
                          <a:spcPct val="120000"/>
                        </a:lnSpc>
                        <a:spcBef>
                          <a:spcPts val="0"/>
                        </a:spcBef>
                        <a:buNone/>
                      </a:pPr>
                      <a:r>
                        <a:rPr lang="en-US" sz="1200" b="1" i="0" dirty="0"/>
                        <a:t>Hon. Charles</a:t>
                      </a:r>
                      <a:r>
                        <a:rPr lang="en-US" sz="1200" b="1" i="0" baseline="0" dirty="0"/>
                        <a:t> C. Laverdiere</a:t>
                      </a:r>
                    </a:p>
                    <a:p>
                      <a:pPr marL="0" lvl="8" indent="344488" algn="l" defTabSz="914400" rtl="0" eaLnBrk="1" latinLnBrk="0" hangingPunct="1">
                        <a:lnSpc>
                          <a:spcPct val="120000"/>
                        </a:lnSpc>
                        <a:spcBef>
                          <a:spcPts val="0"/>
                        </a:spcBef>
                        <a:buNone/>
                      </a:pPr>
                      <a:r>
                        <a:rPr lang="en-US" sz="1000" i="1" kern="1200" baseline="0" dirty="0">
                          <a:solidFill>
                            <a:schemeClr val="tx1"/>
                          </a:solidFill>
                          <a:latin typeface="+mn-lt"/>
                          <a:ea typeface="+mn-ea"/>
                          <a:cs typeface="+mn-cs"/>
                        </a:rPr>
                        <a:t>Chief Judge</a:t>
                      </a:r>
                    </a:p>
                    <a:p>
                      <a:pPr marL="0" lvl="8" indent="344488" algn="l" defTabSz="914400" rtl="0" eaLnBrk="1" latinLnBrk="0" hangingPunct="1">
                        <a:lnSpc>
                          <a:spcPct val="120000"/>
                        </a:lnSpc>
                        <a:spcBef>
                          <a:spcPts val="0"/>
                        </a:spcBef>
                        <a:buNone/>
                      </a:pPr>
                      <a:r>
                        <a:rPr lang="en-US" sz="1000" i="1" kern="1200" baseline="0" dirty="0">
                          <a:solidFill>
                            <a:schemeClr val="tx1"/>
                          </a:solidFill>
                          <a:latin typeface="+mn-lt"/>
                          <a:ea typeface="+mn-ea"/>
                          <a:cs typeface="+mn-cs"/>
                        </a:rPr>
                        <a:t>Maine District Court</a:t>
                      </a:r>
                    </a:p>
                  </a:txBody>
                  <a:tcPr/>
                </a:tc>
                <a:extLst>
                  <a:ext uri="{0D108BD9-81ED-4DB2-BD59-A6C34878D82A}">
                    <a16:rowId xmlns:a16="http://schemas.microsoft.com/office/drawing/2014/main" val="10002"/>
                  </a:ext>
                </a:extLst>
              </a:tr>
              <a:tr h="711200">
                <a:tc>
                  <a:txBody>
                    <a:bodyPr/>
                    <a:lstStyle/>
                    <a:p>
                      <a:pPr marL="0" lvl="8" indent="0" algn="r">
                        <a:lnSpc>
                          <a:spcPct val="120000"/>
                        </a:lnSpc>
                        <a:spcBef>
                          <a:spcPts val="0"/>
                        </a:spcBef>
                        <a:buNone/>
                      </a:pPr>
                      <a:r>
                        <a:rPr lang="en-US" sz="1200" b="1" i="0" baseline="0" dirty="0"/>
                        <a:t>Hon. Maureen O’Connor</a:t>
                      </a:r>
                    </a:p>
                    <a:p>
                      <a:pPr marL="0" lvl="8" indent="0" algn="r" defTabSz="914400" rtl="0" eaLnBrk="1" latinLnBrk="0" hangingPunct="1">
                        <a:lnSpc>
                          <a:spcPct val="120000"/>
                        </a:lnSpc>
                        <a:spcBef>
                          <a:spcPts val="0"/>
                        </a:spcBef>
                        <a:buNone/>
                      </a:pPr>
                      <a:r>
                        <a:rPr lang="en-US" sz="1000" i="1" kern="1200" baseline="0" dirty="0">
                          <a:solidFill>
                            <a:schemeClr val="tx1"/>
                          </a:solidFill>
                          <a:latin typeface="+mn-lt"/>
                          <a:ea typeface="+mn-ea"/>
                          <a:cs typeface="+mn-cs"/>
                        </a:rPr>
                        <a:t>Chief Justice</a:t>
                      </a:r>
                    </a:p>
                    <a:p>
                      <a:pPr marL="0" lvl="8" indent="0" algn="r" defTabSz="914400" rtl="0" eaLnBrk="1" latinLnBrk="0" hangingPunct="1">
                        <a:lnSpc>
                          <a:spcPct val="120000"/>
                        </a:lnSpc>
                        <a:spcBef>
                          <a:spcPts val="0"/>
                        </a:spcBef>
                        <a:buNone/>
                      </a:pPr>
                      <a:r>
                        <a:rPr lang="en-US" sz="1000" i="1" kern="1200" baseline="0" dirty="0">
                          <a:solidFill>
                            <a:schemeClr val="tx1"/>
                          </a:solidFill>
                          <a:latin typeface="+mn-lt"/>
                          <a:ea typeface="+mn-ea"/>
                          <a:cs typeface="+mn-cs"/>
                        </a:rPr>
                        <a:t>Supreme Court of Ohio</a:t>
                      </a:r>
                    </a:p>
                  </a:txBody>
                  <a:tcPr/>
                </a:tc>
                <a:tc>
                  <a:txBody>
                    <a:bodyPr/>
                    <a:lstStyle/>
                    <a:p>
                      <a:pPr marL="0" indent="344488" algn="l">
                        <a:spcBef>
                          <a:spcPts val="0"/>
                        </a:spcBef>
                        <a:buNone/>
                      </a:pPr>
                      <a:r>
                        <a:rPr lang="en-US" altLang="en-US" sz="1200" b="1" baseline="0" dirty="0"/>
                        <a:t>Mr. Frederick Isasi</a:t>
                      </a:r>
                    </a:p>
                    <a:p>
                      <a:pPr marL="0" lvl="8" indent="344488" algn="l" defTabSz="914400" rtl="0" eaLnBrk="1" latinLnBrk="0" hangingPunct="1">
                        <a:lnSpc>
                          <a:spcPct val="120000"/>
                        </a:lnSpc>
                        <a:spcBef>
                          <a:spcPts val="0"/>
                        </a:spcBef>
                        <a:buNone/>
                      </a:pPr>
                      <a:r>
                        <a:rPr lang="en-US" altLang="en-US" sz="1000" i="1" kern="1200" baseline="0" dirty="0">
                          <a:solidFill>
                            <a:schemeClr val="tx1"/>
                          </a:solidFill>
                          <a:latin typeface="+mn-lt"/>
                          <a:ea typeface="+mn-ea"/>
                          <a:cs typeface="+mn-cs"/>
                        </a:rPr>
                        <a:t>Director, Health Division</a:t>
                      </a:r>
                    </a:p>
                    <a:p>
                      <a:pPr marL="0" lvl="8" indent="344488" algn="l" defTabSz="914400" rtl="0" eaLnBrk="1" latinLnBrk="0" hangingPunct="1">
                        <a:lnSpc>
                          <a:spcPct val="120000"/>
                        </a:lnSpc>
                        <a:spcBef>
                          <a:spcPts val="0"/>
                        </a:spcBef>
                        <a:buNone/>
                      </a:pPr>
                      <a:r>
                        <a:rPr lang="en-US" altLang="en-US" sz="1000" i="1" kern="1200" baseline="0" dirty="0">
                          <a:solidFill>
                            <a:schemeClr val="tx1"/>
                          </a:solidFill>
                          <a:latin typeface="+mn-lt"/>
                          <a:ea typeface="+mn-ea"/>
                          <a:cs typeface="+mn-cs"/>
                        </a:rPr>
                        <a:t>National Governor’s Association</a:t>
                      </a:r>
                    </a:p>
                  </a:txBody>
                  <a:tcPr/>
                </a:tc>
                <a:extLst>
                  <a:ext uri="{0D108BD9-81ED-4DB2-BD59-A6C34878D82A}">
                    <a16:rowId xmlns:a16="http://schemas.microsoft.com/office/drawing/2014/main" val="10003"/>
                  </a:ext>
                </a:extLst>
              </a:tr>
              <a:tr h="711200">
                <a:tc>
                  <a:txBody>
                    <a:bodyPr/>
                    <a:lstStyle/>
                    <a:p>
                      <a:pPr marL="0" lvl="8" indent="0" algn="r">
                        <a:lnSpc>
                          <a:spcPct val="120000"/>
                        </a:lnSpc>
                        <a:spcBef>
                          <a:spcPts val="0"/>
                        </a:spcBef>
                        <a:buNone/>
                      </a:pPr>
                      <a:r>
                        <a:rPr lang="en-US" sz="1200" b="1" i="0" baseline="0" dirty="0"/>
                        <a:t>Hon. Paul Reiber</a:t>
                      </a:r>
                    </a:p>
                    <a:p>
                      <a:pPr marL="0" lvl="8" indent="0" algn="r" defTabSz="914400" rtl="0" eaLnBrk="1" latinLnBrk="0" hangingPunct="1">
                        <a:lnSpc>
                          <a:spcPct val="120000"/>
                        </a:lnSpc>
                        <a:spcBef>
                          <a:spcPts val="0"/>
                        </a:spcBef>
                        <a:buNone/>
                      </a:pPr>
                      <a:r>
                        <a:rPr lang="en-US" sz="1000" i="1" kern="1200" baseline="0" dirty="0">
                          <a:solidFill>
                            <a:schemeClr val="tx1"/>
                          </a:solidFill>
                          <a:latin typeface="+mn-lt"/>
                          <a:ea typeface="+mn-ea"/>
                          <a:cs typeface="+mn-cs"/>
                        </a:rPr>
                        <a:t>Chief Justice</a:t>
                      </a:r>
                    </a:p>
                    <a:p>
                      <a:pPr marL="0" lvl="8" indent="0" algn="r" defTabSz="914400" rtl="0" eaLnBrk="1" latinLnBrk="0" hangingPunct="1">
                        <a:lnSpc>
                          <a:spcPct val="120000"/>
                        </a:lnSpc>
                        <a:spcBef>
                          <a:spcPts val="0"/>
                        </a:spcBef>
                        <a:buNone/>
                      </a:pPr>
                      <a:r>
                        <a:rPr lang="en-US" sz="1000" i="1" kern="1200" baseline="0" dirty="0">
                          <a:solidFill>
                            <a:schemeClr val="tx1"/>
                          </a:solidFill>
                          <a:latin typeface="+mn-lt"/>
                          <a:ea typeface="+mn-ea"/>
                          <a:cs typeface="+mn-cs"/>
                        </a:rPr>
                        <a:t>Supreme Court of Vermont</a:t>
                      </a:r>
                    </a:p>
                  </a:txBody>
                  <a:tcPr/>
                </a:tc>
                <a:tc>
                  <a:txBody>
                    <a:bodyPr/>
                    <a:lstStyle/>
                    <a:p>
                      <a:pPr marL="0" indent="344488" algn="l">
                        <a:spcBef>
                          <a:spcPts val="0"/>
                        </a:spcBef>
                        <a:buNone/>
                      </a:pPr>
                      <a:r>
                        <a:rPr lang="en-US" altLang="en-US" sz="1100" b="1" baseline="0" dirty="0"/>
                        <a:t>Senator Richard </a:t>
                      </a:r>
                      <a:r>
                        <a:rPr lang="en-US" altLang="en-US" sz="1200" b="1" baseline="0" dirty="0"/>
                        <a:t>T</a:t>
                      </a:r>
                      <a:r>
                        <a:rPr lang="en-US" altLang="en-US" sz="1100" b="1" baseline="0" dirty="0"/>
                        <a:t>. Moore</a:t>
                      </a:r>
                    </a:p>
                    <a:p>
                      <a:pPr marL="0" lvl="8" indent="344488" algn="l" defTabSz="914400" rtl="0" eaLnBrk="1" latinLnBrk="0" hangingPunct="1">
                        <a:lnSpc>
                          <a:spcPct val="120000"/>
                        </a:lnSpc>
                        <a:spcBef>
                          <a:spcPts val="0"/>
                        </a:spcBef>
                        <a:buNone/>
                      </a:pPr>
                      <a:r>
                        <a:rPr lang="en-US" altLang="en-US" sz="1000" i="1" kern="1200" baseline="0" dirty="0">
                          <a:solidFill>
                            <a:schemeClr val="tx1"/>
                          </a:solidFill>
                          <a:latin typeface="+mn-lt"/>
                          <a:ea typeface="+mn-ea"/>
                          <a:cs typeface="+mn-cs"/>
                        </a:rPr>
                        <a:t>Past President, National Conference of State </a:t>
                      </a:r>
                    </a:p>
                    <a:p>
                      <a:pPr marL="0" lvl="8" indent="344488" algn="l" defTabSz="914400" rtl="0" eaLnBrk="1" latinLnBrk="0" hangingPunct="1">
                        <a:lnSpc>
                          <a:spcPct val="120000"/>
                        </a:lnSpc>
                        <a:spcBef>
                          <a:spcPts val="0"/>
                        </a:spcBef>
                        <a:buNone/>
                      </a:pPr>
                      <a:r>
                        <a:rPr lang="en-US" altLang="en-US" sz="1000" i="1" kern="1200" baseline="0" dirty="0">
                          <a:solidFill>
                            <a:schemeClr val="tx1"/>
                          </a:solidFill>
                          <a:latin typeface="+mn-lt"/>
                          <a:ea typeface="+mn-ea"/>
                          <a:cs typeface="+mn-cs"/>
                        </a:rPr>
                        <a:t>Legislatures, Massachusetts </a:t>
                      </a:r>
                    </a:p>
                  </a:txBody>
                  <a:tcPr/>
                </a:tc>
                <a:extLst>
                  <a:ext uri="{0D108BD9-81ED-4DB2-BD59-A6C34878D82A}">
                    <a16:rowId xmlns:a16="http://schemas.microsoft.com/office/drawing/2014/main" val="10004"/>
                  </a:ext>
                </a:extLst>
              </a:tr>
              <a:tr h="711200">
                <a:tc>
                  <a:txBody>
                    <a:bodyPr/>
                    <a:lstStyle/>
                    <a:p>
                      <a:pPr marL="0" lvl="8" indent="0" algn="r">
                        <a:lnSpc>
                          <a:spcPct val="120000"/>
                        </a:lnSpc>
                        <a:spcBef>
                          <a:spcPts val="0"/>
                        </a:spcBef>
                        <a:buNone/>
                      </a:pPr>
                      <a:r>
                        <a:rPr lang="en-US" sz="1200" b="1" i="0" baseline="0" dirty="0"/>
                        <a:t>Mr. Zygmont Pines</a:t>
                      </a:r>
                    </a:p>
                    <a:p>
                      <a:pPr marL="0" lvl="8" indent="0" algn="r" defTabSz="914400" rtl="0" eaLnBrk="1" latinLnBrk="0" hangingPunct="1">
                        <a:lnSpc>
                          <a:spcPct val="120000"/>
                        </a:lnSpc>
                        <a:spcBef>
                          <a:spcPts val="0"/>
                        </a:spcBef>
                        <a:buNone/>
                      </a:pPr>
                      <a:r>
                        <a:rPr lang="en-US" sz="1000" i="1" kern="1200" baseline="0" dirty="0">
                          <a:solidFill>
                            <a:schemeClr val="tx1"/>
                          </a:solidFill>
                          <a:latin typeface="+mn-lt"/>
                          <a:ea typeface="+mn-ea"/>
                          <a:cs typeface="+mn-cs"/>
                        </a:rPr>
                        <a:t>State Court Administrator</a:t>
                      </a:r>
                    </a:p>
                    <a:p>
                      <a:pPr marL="0" lvl="8" indent="0" algn="r" defTabSz="914400" rtl="0" eaLnBrk="1" latinLnBrk="0" hangingPunct="1">
                        <a:lnSpc>
                          <a:spcPct val="120000"/>
                        </a:lnSpc>
                        <a:spcBef>
                          <a:spcPts val="0"/>
                        </a:spcBef>
                        <a:buNone/>
                      </a:pPr>
                      <a:r>
                        <a:rPr lang="en-US" sz="1000" i="1" kern="1200" baseline="0" dirty="0">
                          <a:solidFill>
                            <a:schemeClr val="tx1"/>
                          </a:solidFill>
                          <a:latin typeface="+mn-lt"/>
                          <a:ea typeface="+mn-ea"/>
                          <a:cs typeface="+mn-cs"/>
                        </a:rPr>
                        <a:t>Pennsylvania</a:t>
                      </a:r>
                    </a:p>
                  </a:txBody>
                  <a:tcPr/>
                </a:tc>
                <a:tc>
                  <a:txBody>
                    <a:bodyPr/>
                    <a:lstStyle/>
                    <a:p>
                      <a:pPr marL="0" indent="0" algn="ctr">
                        <a:spcBef>
                          <a:spcPts val="0"/>
                        </a:spcBef>
                        <a:buNone/>
                      </a:pPr>
                      <a:endParaRPr lang="en-US" altLang="en-US" sz="1100" baseline="0" dirty="0"/>
                    </a:p>
                  </a:txBody>
                  <a:tcPr/>
                </a:tc>
                <a:extLst>
                  <a:ext uri="{0D108BD9-81ED-4DB2-BD59-A6C34878D82A}">
                    <a16:rowId xmlns:a16="http://schemas.microsoft.com/office/drawing/2014/main" val="10005"/>
                  </a:ext>
                </a:extLst>
              </a:tr>
            </a:tbl>
          </a:graphicData>
        </a:graphic>
      </p:graphicFrame>
      <p:sp>
        <p:nvSpPr>
          <p:cNvPr id="3" name="Slide Number Placeholder 2"/>
          <p:cNvSpPr>
            <a:spLocks noGrp="1"/>
          </p:cNvSpPr>
          <p:nvPr>
            <p:ph type="sldNum" sz="quarter" idx="12"/>
          </p:nvPr>
        </p:nvSpPr>
        <p:spPr/>
        <p:txBody>
          <a:bodyPr/>
          <a:lstStyle/>
          <a:p>
            <a:pPr>
              <a:defRPr/>
            </a:pPr>
            <a:fld id="{4F5B02F5-6017-4A83-906E-0C205BBDA6D0}" type="slidenum">
              <a:rPr lang="en-US" smtClean="0"/>
              <a:pPr>
                <a:defRPr/>
              </a:pPr>
              <a:t>39</a:t>
            </a:fld>
            <a:endParaRPr lang="en-US" dirty="0"/>
          </a:p>
        </p:txBody>
      </p:sp>
    </p:spTree>
    <p:extLst>
      <p:ext uri="{BB962C8B-B14F-4D97-AF65-F5344CB8AC3E}">
        <p14:creationId xmlns:p14="http://schemas.microsoft.com/office/powerpoint/2010/main" val="183774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Background</a:t>
            </a:r>
          </a:p>
        </p:txBody>
      </p:sp>
      <p:sp>
        <p:nvSpPr>
          <p:cNvPr id="7" name="TextBox 6"/>
          <p:cNvSpPr txBox="1"/>
          <p:nvPr/>
        </p:nvSpPr>
        <p:spPr>
          <a:xfrm>
            <a:off x="228600" y="1905000"/>
            <a:ext cx="8305800" cy="861774"/>
          </a:xfrm>
          <a:prstGeom prst="rect">
            <a:avLst/>
          </a:prstGeom>
          <a:noFill/>
        </p:spPr>
        <p:txBody>
          <a:bodyPr wrap="square" rtlCol="0">
            <a:spAutoFit/>
          </a:bodyPr>
          <a:lstStyle/>
          <a:p>
            <a:endParaRPr lang="en-US" sz="2500" dirty="0">
              <a:latin typeface="Georgia"/>
              <a:cs typeface="Georgia"/>
            </a:endParaRPr>
          </a:p>
          <a:p>
            <a:endParaRPr lang="en-US" sz="2500" dirty="0">
              <a:latin typeface="Georgia"/>
              <a:cs typeface="Georgia"/>
            </a:endParaRPr>
          </a:p>
        </p:txBody>
      </p:sp>
      <p:sp>
        <p:nvSpPr>
          <p:cNvPr id="14" name="Rectangle 13"/>
          <p:cNvSpPr/>
          <p:nvPr/>
        </p:nvSpPr>
        <p:spPr>
          <a:xfrm>
            <a:off x="291974" y="1676400"/>
            <a:ext cx="8610600" cy="3677930"/>
          </a:xfrm>
          <a:prstGeom prst="rect">
            <a:avLst/>
          </a:prstGeom>
        </p:spPr>
        <p:txBody>
          <a:bodyPr wrap="square">
            <a:spAutoFit/>
          </a:bodyPr>
          <a:lstStyle/>
          <a:p>
            <a:pPr marL="457200" lvl="0" indent="-457200">
              <a:buFont typeface="Arial" panose="020B0604020202020204" pitchFamily="34" charset="0"/>
              <a:buChar char="•"/>
            </a:pPr>
            <a:r>
              <a:rPr lang="en-US" sz="2800" dirty="0">
                <a:latin typeface="+mj-lt"/>
              </a:rPr>
              <a:t>Pandemics are not new</a:t>
            </a:r>
          </a:p>
          <a:p>
            <a:r>
              <a:rPr lang="en-US" sz="2400" b="1" dirty="0">
                <a:latin typeface="+mj-lt"/>
              </a:rPr>
              <a:t> </a:t>
            </a:r>
            <a:endParaRPr lang="en-US" sz="1600" b="1" dirty="0">
              <a:latin typeface="+mj-lt"/>
            </a:endParaRPr>
          </a:p>
          <a:p>
            <a:pPr marL="800100" lvl="1" indent="-342900">
              <a:spcAft>
                <a:spcPts val="600"/>
              </a:spcAft>
              <a:buFont typeface="Courier New" panose="02070309020205020404" pitchFamily="49" charset="0"/>
              <a:buChar char="o"/>
            </a:pPr>
            <a:r>
              <a:rPr lang="en-US" sz="2400" dirty="0">
                <a:latin typeface="+mn-lt"/>
              </a:rPr>
              <a:t>Middle Ages — Black Plague</a:t>
            </a:r>
          </a:p>
          <a:p>
            <a:pPr marL="1257300" lvl="2" indent="-342900">
              <a:spcAft>
                <a:spcPts val="600"/>
              </a:spcAft>
              <a:buFont typeface="Wingdings" panose="05000000000000000000" pitchFamily="2" charset="2"/>
              <a:buChar char="§"/>
            </a:pPr>
            <a:r>
              <a:rPr lang="en-US" sz="2000" dirty="0">
                <a:latin typeface="+mn-lt"/>
              </a:rPr>
              <a:t>World population was approximately 450 Million — 75 million died</a:t>
            </a:r>
            <a:r>
              <a:rPr lang="en-US" sz="2000" b="1" dirty="0">
                <a:latin typeface="+mn-lt"/>
              </a:rPr>
              <a:t> — </a:t>
            </a:r>
            <a:r>
              <a:rPr lang="en-US" sz="2000" dirty="0">
                <a:latin typeface="+mn-lt"/>
              </a:rPr>
              <a:t>1/2 of the population of Europe</a:t>
            </a:r>
          </a:p>
          <a:p>
            <a:pPr marL="800100" lvl="1" indent="-342900">
              <a:spcAft>
                <a:spcPts val="600"/>
              </a:spcAft>
              <a:buFont typeface="Courier New" panose="02070309020205020404" pitchFamily="49" charset="0"/>
              <a:buChar char="o"/>
            </a:pPr>
            <a:r>
              <a:rPr lang="en-US" sz="2400" dirty="0">
                <a:latin typeface="+mn-lt"/>
              </a:rPr>
              <a:t>1918 — Spanish Flu</a:t>
            </a:r>
          </a:p>
          <a:p>
            <a:pPr marL="1257300" lvl="2" indent="-342900">
              <a:spcAft>
                <a:spcPts val="600"/>
              </a:spcAft>
              <a:buFont typeface="Wingdings" panose="05000000000000000000" pitchFamily="2" charset="2"/>
              <a:buChar char="§"/>
            </a:pPr>
            <a:r>
              <a:rPr lang="en-US" sz="2000" dirty="0">
                <a:latin typeface="+mn-lt"/>
              </a:rPr>
              <a:t>U.S., Europe, and Asia — 75 million died in 9 months</a:t>
            </a:r>
          </a:p>
          <a:p>
            <a:pPr marL="800100" lvl="1" indent="-342900">
              <a:spcAft>
                <a:spcPts val="600"/>
              </a:spcAft>
              <a:buFont typeface="Courier New" panose="02070309020205020404" pitchFamily="49" charset="0"/>
              <a:buChar char="o"/>
            </a:pPr>
            <a:r>
              <a:rPr lang="en-US" sz="2400" dirty="0">
                <a:latin typeface="+mn-lt"/>
              </a:rPr>
              <a:t>2013-2014 — Ebola</a:t>
            </a:r>
          </a:p>
          <a:p>
            <a:pPr marL="1257300" lvl="2" indent="-342900">
              <a:spcAft>
                <a:spcPts val="600"/>
              </a:spcAft>
              <a:buFont typeface="Wingdings" panose="05000000000000000000" pitchFamily="2" charset="2"/>
              <a:buChar char="§"/>
            </a:pPr>
            <a:r>
              <a:rPr lang="en-US" sz="2000" dirty="0">
                <a:latin typeface="+mn-lt"/>
              </a:rPr>
              <a:t>West Africa — 28,000 cases — 11,300 deaths</a:t>
            </a:r>
          </a:p>
        </p:txBody>
      </p:sp>
      <p:sp>
        <p:nvSpPr>
          <p:cNvPr id="2" name="Slide Number Placeholder 1"/>
          <p:cNvSpPr>
            <a:spLocks noGrp="1"/>
          </p:cNvSpPr>
          <p:nvPr>
            <p:ph type="sldNum" sz="quarter" idx="12"/>
          </p:nvPr>
        </p:nvSpPr>
        <p:spPr/>
        <p:txBody>
          <a:bodyPr/>
          <a:lstStyle/>
          <a:p>
            <a:pPr>
              <a:defRPr/>
            </a:pPr>
            <a:fld id="{4F5B02F5-6017-4A83-906E-0C205BBDA6D0}" type="slidenum">
              <a:rPr lang="en-US" smtClean="0"/>
              <a:pPr>
                <a:defRPr/>
              </a:pPr>
              <a:t>4</a:t>
            </a:fld>
            <a:endParaRPr lang="en-US" dirty="0"/>
          </a:p>
        </p:txBody>
      </p:sp>
    </p:spTree>
    <p:extLst>
      <p:ext uri="{BB962C8B-B14F-4D97-AF65-F5344CB8AC3E}">
        <p14:creationId xmlns:p14="http://schemas.microsoft.com/office/powerpoint/2010/main" val="38249403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901922" y="49414"/>
            <a:ext cx="1165878" cy="560186"/>
          </a:xfrm>
          <a:prstGeom prst="rect">
            <a:avLst/>
          </a:prstGeom>
        </p:spPr>
      </p:pic>
      <p:sp>
        <p:nvSpPr>
          <p:cNvPr id="5" name="Rectangle 4"/>
          <p:cNvSpPr/>
          <p:nvPr/>
        </p:nvSpPr>
        <p:spPr>
          <a:xfrm>
            <a:off x="3505200" y="914400"/>
            <a:ext cx="2143536" cy="1077218"/>
          </a:xfrm>
          <a:prstGeom prst="rect">
            <a:avLst/>
          </a:prstGeom>
        </p:spPr>
        <p:txBody>
          <a:bodyPr wrap="none">
            <a:spAutoFit/>
          </a:bodyPr>
          <a:lstStyle/>
          <a:p>
            <a:pPr marL="0" indent="0" algn="ctr">
              <a:buNone/>
            </a:pPr>
            <a:r>
              <a:rPr lang="en-US" sz="3200" dirty="0">
                <a:solidFill>
                  <a:schemeClr val="tx2"/>
                </a:solidFill>
              </a:rPr>
              <a:t>Resources</a:t>
            </a:r>
          </a:p>
          <a:p>
            <a:pPr marL="0" indent="0" algn="ctr">
              <a:buNone/>
            </a:pPr>
            <a:endParaRPr lang="en-US" sz="3200" dirty="0">
              <a:solidFill>
                <a:schemeClr val="tx2"/>
              </a:solidFill>
            </a:endParaRPr>
          </a:p>
        </p:txBody>
      </p:sp>
      <p:sp>
        <p:nvSpPr>
          <p:cNvPr id="2" name="TextBox 1"/>
          <p:cNvSpPr txBox="1"/>
          <p:nvPr/>
        </p:nvSpPr>
        <p:spPr>
          <a:xfrm>
            <a:off x="304800" y="1676400"/>
            <a:ext cx="8534400" cy="1200329"/>
          </a:xfrm>
          <a:prstGeom prst="rect">
            <a:avLst/>
          </a:prstGeom>
          <a:noFill/>
        </p:spPr>
        <p:txBody>
          <a:bodyPr wrap="square" rtlCol="0">
            <a:spAutoFit/>
          </a:bodyPr>
          <a:lstStyle/>
          <a:p>
            <a:r>
              <a:rPr lang="en-US" dirty="0"/>
              <a:t>The </a:t>
            </a:r>
            <a:r>
              <a:rPr lang="en-US" i="1" dirty="0"/>
              <a:t>Preparing for a Pandemic: An Emergency Response Benchbook and Operational Guidebook for State Court Judges and Administrators </a:t>
            </a:r>
          </a:p>
          <a:p>
            <a:r>
              <a:rPr lang="en-US" dirty="0"/>
              <a:t>is available at: </a:t>
            </a:r>
            <a:r>
              <a:rPr lang="en-US" u="sng" dirty="0">
                <a:hlinkClick r:id="rId4"/>
              </a:rPr>
              <a:t>http://ncsc.contentdm.oclc.org/cdm/ref/collection/facilities/id/194</a:t>
            </a:r>
            <a:r>
              <a:rPr lang="en-US" u="sng" dirty="0"/>
              <a:t> </a:t>
            </a:r>
            <a:endParaRPr lang="en-US" dirty="0"/>
          </a:p>
          <a:p>
            <a:endParaRPr lang="en-US" dirty="0"/>
          </a:p>
        </p:txBody>
      </p:sp>
      <p:sp>
        <p:nvSpPr>
          <p:cNvPr id="3" name="Slide Number Placeholder 2"/>
          <p:cNvSpPr>
            <a:spLocks noGrp="1"/>
          </p:cNvSpPr>
          <p:nvPr>
            <p:ph type="sldNum" sz="quarter" idx="12"/>
          </p:nvPr>
        </p:nvSpPr>
        <p:spPr/>
        <p:txBody>
          <a:bodyPr/>
          <a:lstStyle/>
          <a:p>
            <a:pPr>
              <a:defRPr/>
            </a:pPr>
            <a:fld id="{4F5B02F5-6017-4A83-906E-0C205BBDA6D0}" type="slidenum">
              <a:rPr lang="en-US" smtClean="0"/>
              <a:pPr>
                <a:defRPr/>
              </a:pPr>
              <a:t>40</a:t>
            </a:fld>
            <a:endParaRPr lang="en-US" dirty="0"/>
          </a:p>
        </p:txBody>
      </p:sp>
    </p:spTree>
    <p:extLst>
      <p:ext uri="{BB962C8B-B14F-4D97-AF65-F5344CB8AC3E}">
        <p14:creationId xmlns:p14="http://schemas.microsoft.com/office/powerpoint/2010/main" val="3421228968"/>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Background </a:t>
            </a:r>
            <a:r>
              <a:rPr lang="en-US" sz="3300" i="1" dirty="0"/>
              <a:t>cont’d</a:t>
            </a:r>
          </a:p>
        </p:txBody>
      </p:sp>
      <p:sp>
        <p:nvSpPr>
          <p:cNvPr id="6" name="TextBox 5"/>
          <p:cNvSpPr txBox="1"/>
          <p:nvPr/>
        </p:nvSpPr>
        <p:spPr>
          <a:xfrm>
            <a:off x="762000" y="1524000"/>
            <a:ext cx="8153400" cy="4800600"/>
          </a:xfrm>
          <a:prstGeom prst="rect">
            <a:avLst/>
          </a:prstGeom>
          <a:noFill/>
        </p:spPr>
        <p:txBody>
          <a:bodyPr wrap="square" rtlCol="0">
            <a:spAutoFit/>
          </a:bodyPr>
          <a:lstStyle/>
          <a:p>
            <a:endParaRPr lang="en-US" dirty="0"/>
          </a:p>
        </p:txBody>
      </p:sp>
      <p:sp>
        <p:nvSpPr>
          <p:cNvPr id="5" name="Rectangle 4"/>
          <p:cNvSpPr/>
          <p:nvPr/>
        </p:nvSpPr>
        <p:spPr>
          <a:xfrm>
            <a:off x="228600" y="1905000"/>
            <a:ext cx="8686800" cy="523220"/>
          </a:xfrm>
          <a:prstGeom prst="rect">
            <a:avLst/>
          </a:prstGeom>
        </p:spPr>
        <p:txBody>
          <a:bodyPr wrap="square">
            <a:spAutoFit/>
          </a:bodyPr>
          <a:lstStyle/>
          <a:p>
            <a:pPr marL="342900" lvl="0" indent="-342900">
              <a:buFont typeface="Arial"/>
              <a:buChar char="•"/>
            </a:pPr>
            <a:r>
              <a:rPr lang="en-US" sz="2800" dirty="0">
                <a:latin typeface="+mj-lt"/>
              </a:rPr>
              <a:t>Other Pandemics in 20th and 21st Century</a:t>
            </a:r>
          </a:p>
        </p:txBody>
      </p:sp>
      <p:sp>
        <p:nvSpPr>
          <p:cNvPr id="8" name="Rectangle 7"/>
          <p:cNvSpPr/>
          <p:nvPr/>
        </p:nvSpPr>
        <p:spPr>
          <a:xfrm>
            <a:off x="316871" y="2409214"/>
            <a:ext cx="8382000" cy="3416320"/>
          </a:xfrm>
          <a:prstGeom prst="rect">
            <a:avLst/>
          </a:prstGeom>
        </p:spPr>
        <p:txBody>
          <a:bodyPr wrap="square">
            <a:spAutoFit/>
          </a:bodyPr>
          <a:lstStyle/>
          <a:p>
            <a:pPr marL="1257300" lvl="2" indent="-342900">
              <a:lnSpc>
                <a:spcPct val="150000"/>
              </a:lnSpc>
              <a:buFont typeface="Courier New" panose="02070309020205020404" pitchFamily="49" charset="0"/>
              <a:buChar char="o"/>
            </a:pPr>
            <a:r>
              <a:rPr lang="en-US" sz="2400" dirty="0">
                <a:latin typeface="+mj-lt"/>
              </a:rPr>
              <a:t>Bird Flu — affected millions</a:t>
            </a:r>
          </a:p>
          <a:p>
            <a:pPr marL="1257300" lvl="2" indent="-342900">
              <a:lnSpc>
                <a:spcPct val="150000"/>
              </a:lnSpc>
              <a:buFont typeface="Courier New" panose="02070309020205020404" pitchFamily="49" charset="0"/>
              <a:buChar char="o"/>
            </a:pPr>
            <a:r>
              <a:rPr lang="en-US" sz="2400" dirty="0">
                <a:latin typeface="+mj-lt"/>
              </a:rPr>
              <a:t>Cholera — killed millions in multiple epidemics</a:t>
            </a:r>
          </a:p>
          <a:p>
            <a:pPr marL="1257300" lvl="2" indent="-342900">
              <a:lnSpc>
                <a:spcPct val="150000"/>
              </a:lnSpc>
              <a:buFont typeface="Courier New" panose="02070309020205020404" pitchFamily="49" charset="0"/>
              <a:buChar char="o"/>
            </a:pPr>
            <a:r>
              <a:rPr lang="en-US" sz="2400" dirty="0">
                <a:latin typeface="+mj-lt"/>
              </a:rPr>
              <a:t>Asian Flu — 2 million died</a:t>
            </a:r>
          </a:p>
          <a:p>
            <a:pPr marL="1257300" lvl="2" indent="-342900">
              <a:lnSpc>
                <a:spcPct val="150000"/>
              </a:lnSpc>
              <a:buFont typeface="Courier New" panose="02070309020205020404" pitchFamily="49" charset="0"/>
              <a:buChar char="o"/>
            </a:pPr>
            <a:r>
              <a:rPr lang="en-US" sz="2400" dirty="0">
                <a:latin typeface="+mj-lt"/>
              </a:rPr>
              <a:t>HIV/Aids — 30 million died</a:t>
            </a:r>
          </a:p>
          <a:p>
            <a:pPr marL="1257300" lvl="2" indent="-342900">
              <a:lnSpc>
                <a:spcPct val="150000"/>
              </a:lnSpc>
              <a:buFont typeface="Courier New" panose="02070309020205020404" pitchFamily="49" charset="0"/>
              <a:buChar char="o"/>
            </a:pPr>
            <a:r>
              <a:rPr lang="en-US" sz="2400" dirty="0">
                <a:latin typeface="+mj-lt"/>
              </a:rPr>
              <a:t>Dengue Fever — Thousands affected</a:t>
            </a:r>
          </a:p>
          <a:p>
            <a:pPr marL="1257300" lvl="2" indent="-342900">
              <a:lnSpc>
                <a:spcPct val="150000"/>
              </a:lnSpc>
              <a:buFont typeface="Courier New" panose="02070309020205020404" pitchFamily="49" charset="0"/>
              <a:buChar char="o"/>
            </a:pPr>
            <a:r>
              <a:rPr lang="en-US" sz="2400" dirty="0">
                <a:latin typeface="+mj-lt"/>
              </a:rPr>
              <a:t>Zika</a:t>
            </a:r>
          </a:p>
        </p:txBody>
      </p:sp>
      <p:sp>
        <p:nvSpPr>
          <p:cNvPr id="2" name="Slide Number Placeholder 1"/>
          <p:cNvSpPr>
            <a:spLocks noGrp="1"/>
          </p:cNvSpPr>
          <p:nvPr>
            <p:ph type="sldNum" sz="quarter" idx="12"/>
          </p:nvPr>
        </p:nvSpPr>
        <p:spPr/>
        <p:txBody>
          <a:bodyPr/>
          <a:lstStyle/>
          <a:p>
            <a:pPr>
              <a:defRPr/>
            </a:pPr>
            <a:fld id="{4F5B02F5-6017-4A83-906E-0C205BBDA6D0}" type="slidenum">
              <a:rPr lang="en-US" smtClean="0"/>
              <a:pPr>
                <a:defRPr/>
              </a:pPr>
              <a:t>5</a:t>
            </a:fld>
            <a:endParaRPr lang="en-US" dirty="0"/>
          </a:p>
        </p:txBody>
      </p:sp>
    </p:spTree>
    <p:extLst>
      <p:ext uri="{BB962C8B-B14F-4D97-AF65-F5344CB8AC3E}">
        <p14:creationId xmlns:p14="http://schemas.microsoft.com/office/powerpoint/2010/main" val="1489574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Background </a:t>
            </a:r>
            <a:r>
              <a:rPr lang="en-US" sz="3300" i="1" dirty="0"/>
              <a:t>cont’d</a:t>
            </a:r>
            <a:endParaRPr lang="en-US" sz="3300" dirty="0"/>
          </a:p>
        </p:txBody>
      </p:sp>
      <p:sp>
        <p:nvSpPr>
          <p:cNvPr id="2" name="Rectangle 1"/>
          <p:cNvSpPr/>
          <p:nvPr/>
        </p:nvSpPr>
        <p:spPr>
          <a:xfrm>
            <a:off x="835937" y="1981200"/>
            <a:ext cx="7846662" cy="2369880"/>
          </a:xfrm>
          <a:prstGeom prst="rect">
            <a:avLst/>
          </a:prstGeom>
        </p:spPr>
        <p:txBody>
          <a:bodyPr wrap="square">
            <a:spAutoFit/>
          </a:bodyPr>
          <a:lstStyle/>
          <a:p>
            <a:pPr lvl="0"/>
            <a:endParaRPr lang="en-US" sz="2400" b="1" dirty="0">
              <a:latin typeface="+mj-lt"/>
            </a:endParaRPr>
          </a:p>
          <a:p>
            <a:pPr marL="342900" lvl="0" indent="-342900">
              <a:buFont typeface="Arial"/>
              <a:buChar char="•"/>
            </a:pPr>
            <a:r>
              <a:rPr lang="en-US" sz="2800" dirty="0">
                <a:latin typeface="+mj-lt"/>
              </a:rPr>
              <a:t>The World is a Smaller Place</a:t>
            </a:r>
          </a:p>
          <a:p>
            <a:pPr lvl="0"/>
            <a:endParaRPr lang="en-US" sz="2400" b="1" dirty="0">
              <a:latin typeface="+mj-lt"/>
            </a:endParaRPr>
          </a:p>
          <a:p>
            <a:pPr marL="800100" lvl="1" indent="-342900">
              <a:buFont typeface="Courier New" panose="02070309020205020404" pitchFamily="49" charset="0"/>
              <a:buChar char="o"/>
            </a:pPr>
            <a:r>
              <a:rPr lang="en-US" sz="2400" dirty="0">
                <a:latin typeface="+mn-lt"/>
              </a:rPr>
              <a:t>Over 100,000 international, commercial flights each day</a:t>
            </a:r>
          </a:p>
          <a:p>
            <a:pPr lvl="0"/>
            <a:endParaRPr lang="en-US" sz="2400" dirty="0">
              <a:latin typeface="+mj-lt"/>
            </a:endParaRPr>
          </a:p>
        </p:txBody>
      </p:sp>
      <p:sp>
        <p:nvSpPr>
          <p:cNvPr id="3" name="Slide Number Placeholder 2"/>
          <p:cNvSpPr>
            <a:spLocks noGrp="1"/>
          </p:cNvSpPr>
          <p:nvPr>
            <p:ph type="sldNum" sz="quarter" idx="12"/>
          </p:nvPr>
        </p:nvSpPr>
        <p:spPr/>
        <p:txBody>
          <a:bodyPr/>
          <a:lstStyle/>
          <a:p>
            <a:pPr>
              <a:defRPr/>
            </a:pPr>
            <a:fld id="{4F5B02F5-6017-4A83-906E-0C205BBDA6D0}" type="slidenum">
              <a:rPr lang="en-US" smtClean="0"/>
              <a:pPr>
                <a:defRPr/>
              </a:pPr>
              <a:t>6</a:t>
            </a:fld>
            <a:endParaRPr lang="en-US" dirty="0"/>
          </a:p>
        </p:txBody>
      </p:sp>
    </p:spTree>
    <p:extLst>
      <p:ext uri="{BB962C8B-B14F-4D97-AF65-F5344CB8AC3E}">
        <p14:creationId xmlns:p14="http://schemas.microsoft.com/office/powerpoint/2010/main" val="37800046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Setting the Stage</a:t>
            </a:r>
          </a:p>
        </p:txBody>
      </p:sp>
      <p:sp>
        <p:nvSpPr>
          <p:cNvPr id="2" name="Rectangle 1"/>
          <p:cNvSpPr/>
          <p:nvPr/>
        </p:nvSpPr>
        <p:spPr>
          <a:xfrm>
            <a:off x="685800" y="1828800"/>
            <a:ext cx="8077200" cy="4708981"/>
          </a:xfrm>
          <a:prstGeom prst="rect">
            <a:avLst/>
          </a:prstGeom>
        </p:spPr>
        <p:txBody>
          <a:bodyPr wrap="square">
            <a:spAutoFit/>
          </a:bodyPr>
          <a:lstStyle/>
          <a:p>
            <a:pPr marL="457200" lvl="0" indent="-457200">
              <a:buFont typeface="Arial"/>
              <a:buChar char="•"/>
            </a:pPr>
            <a:r>
              <a:rPr lang="en-US" sz="2800" dirty="0">
                <a:latin typeface="+mj-lt"/>
              </a:rPr>
              <a:t>October 30, 2014</a:t>
            </a:r>
          </a:p>
          <a:p>
            <a:pPr lvl="0"/>
            <a:endParaRPr lang="en-US" sz="2400" dirty="0">
              <a:latin typeface="+mj-lt"/>
            </a:endParaRPr>
          </a:p>
          <a:p>
            <a:pPr marL="457200" indent="-457200">
              <a:buFont typeface="Arial"/>
              <a:buChar char="•"/>
            </a:pPr>
            <a:r>
              <a:rPr lang="en-US" sz="2800" dirty="0">
                <a:latin typeface="+mj-lt"/>
              </a:rPr>
              <a:t>Height of Ebola Crisis</a:t>
            </a:r>
          </a:p>
          <a:p>
            <a:r>
              <a:rPr lang="en-US" sz="2400" dirty="0">
                <a:latin typeface="+mj-lt"/>
              </a:rPr>
              <a:t> </a:t>
            </a:r>
          </a:p>
          <a:p>
            <a:pPr marL="914400" lvl="1" indent="-457200">
              <a:buFont typeface="Courier New" panose="02070309020205020404" pitchFamily="49" charset="0"/>
              <a:buChar char="o"/>
            </a:pPr>
            <a:r>
              <a:rPr lang="en-US" sz="2400" dirty="0">
                <a:latin typeface="+mn-lt"/>
              </a:rPr>
              <a:t>Thousands dying in West Africa</a:t>
            </a:r>
          </a:p>
          <a:p>
            <a:pPr marL="800100" lvl="1" indent="-342900">
              <a:buFont typeface="Courier New" panose="02070309020205020404" pitchFamily="49" charset="0"/>
              <a:buChar char="o"/>
            </a:pPr>
            <a:endParaRPr lang="en-US" sz="2400" dirty="0">
              <a:latin typeface="+mn-lt"/>
            </a:endParaRPr>
          </a:p>
          <a:p>
            <a:pPr marL="914400" lvl="1" indent="-457200">
              <a:buFont typeface="Courier New" panose="02070309020205020404" pitchFamily="49" charset="0"/>
              <a:buChar char="o"/>
            </a:pPr>
            <a:r>
              <a:rPr lang="en-US" sz="2400" dirty="0">
                <a:latin typeface="+mn-lt"/>
              </a:rPr>
              <a:t>Several people in U.S. being isolated and treated</a:t>
            </a:r>
          </a:p>
          <a:p>
            <a:pPr marL="800100" lvl="1" indent="-342900">
              <a:buFont typeface="Courier New" panose="02070309020205020404" pitchFamily="49" charset="0"/>
              <a:buChar char="o"/>
            </a:pPr>
            <a:endParaRPr lang="en-US" sz="2400" dirty="0">
              <a:latin typeface="+mn-lt"/>
            </a:endParaRPr>
          </a:p>
          <a:p>
            <a:pPr marL="914400" lvl="1" indent="-457200">
              <a:buFont typeface="Courier New" panose="02070309020205020404" pitchFamily="49" charset="0"/>
              <a:buChar char="o"/>
            </a:pPr>
            <a:r>
              <a:rPr lang="en-US" sz="2400" dirty="0">
                <a:latin typeface="+mn-lt"/>
              </a:rPr>
              <a:t>Every news cycle was focused on epidemic</a:t>
            </a:r>
          </a:p>
          <a:p>
            <a:pPr marL="800100" lvl="1" indent="-342900">
              <a:buFont typeface="Courier New" panose="02070309020205020404" pitchFamily="49" charset="0"/>
              <a:buChar char="o"/>
            </a:pPr>
            <a:endParaRPr lang="en-US" sz="2400" dirty="0">
              <a:latin typeface="+mn-lt"/>
            </a:endParaRPr>
          </a:p>
          <a:p>
            <a:pPr marL="914400" lvl="1" indent="-457200">
              <a:buFont typeface="Courier New" panose="02070309020205020404" pitchFamily="49" charset="0"/>
              <a:buChar char="o"/>
            </a:pPr>
            <a:r>
              <a:rPr lang="en-US" sz="2400" dirty="0">
                <a:latin typeface="+mn-lt"/>
              </a:rPr>
              <a:t>Maine teacher story</a:t>
            </a:r>
          </a:p>
          <a:p>
            <a:pPr lvl="0"/>
            <a:endParaRPr lang="en-US" sz="2400" dirty="0"/>
          </a:p>
        </p:txBody>
      </p:sp>
      <p:sp>
        <p:nvSpPr>
          <p:cNvPr id="3" name="Slide Number Placeholder 2"/>
          <p:cNvSpPr>
            <a:spLocks noGrp="1"/>
          </p:cNvSpPr>
          <p:nvPr>
            <p:ph type="sldNum" sz="quarter" idx="12"/>
          </p:nvPr>
        </p:nvSpPr>
        <p:spPr/>
        <p:txBody>
          <a:bodyPr/>
          <a:lstStyle/>
          <a:p>
            <a:pPr>
              <a:defRPr/>
            </a:pPr>
            <a:fld id="{4F5B02F5-6017-4A83-906E-0C205BBDA6D0}" type="slidenum">
              <a:rPr lang="en-US" smtClean="0"/>
              <a:pPr>
                <a:defRPr/>
              </a:pPr>
              <a:t>7</a:t>
            </a:fld>
            <a:endParaRPr lang="en-US" dirty="0"/>
          </a:p>
        </p:txBody>
      </p:sp>
    </p:spTree>
    <p:extLst>
      <p:ext uri="{BB962C8B-B14F-4D97-AF65-F5344CB8AC3E}">
        <p14:creationId xmlns:p14="http://schemas.microsoft.com/office/powerpoint/2010/main" val="4190104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Setting the Stage </a:t>
            </a:r>
            <a:r>
              <a:rPr lang="en-US" sz="3300" i="1" dirty="0"/>
              <a:t>cont’d</a:t>
            </a:r>
          </a:p>
        </p:txBody>
      </p:sp>
      <p:sp>
        <p:nvSpPr>
          <p:cNvPr id="2" name="Rectangle 1"/>
          <p:cNvSpPr/>
          <p:nvPr/>
        </p:nvSpPr>
        <p:spPr>
          <a:xfrm>
            <a:off x="2286000" y="1828800"/>
            <a:ext cx="4572000" cy="2739211"/>
          </a:xfrm>
          <a:prstGeom prst="rect">
            <a:avLst/>
          </a:prstGeom>
        </p:spPr>
        <p:txBody>
          <a:bodyPr>
            <a:spAutoFit/>
          </a:bodyPr>
          <a:lstStyle/>
          <a:p>
            <a:pPr marL="457200" lvl="0" indent="-457200">
              <a:buFont typeface="Arial"/>
              <a:buChar char="•"/>
            </a:pPr>
            <a:r>
              <a:rPr lang="en-US" sz="2800" dirty="0">
                <a:latin typeface="+mj-lt"/>
              </a:rPr>
              <a:t>Election in 6 days</a:t>
            </a:r>
          </a:p>
          <a:p>
            <a:r>
              <a:rPr lang="en-US" sz="2400" dirty="0">
                <a:latin typeface="+mj-lt"/>
              </a:rPr>
              <a:t> </a:t>
            </a:r>
          </a:p>
          <a:p>
            <a:pPr marL="914400" lvl="1" indent="-457200">
              <a:buFont typeface="Courier New" panose="02070309020205020404" pitchFamily="49" charset="0"/>
              <a:buChar char="o"/>
            </a:pPr>
            <a:r>
              <a:rPr lang="en-US" sz="2400" dirty="0">
                <a:latin typeface="+mn-lt"/>
              </a:rPr>
              <a:t>Governor</a:t>
            </a:r>
          </a:p>
          <a:p>
            <a:r>
              <a:rPr lang="en-US" sz="2400" dirty="0">
                <a:latin typeface="+mn-lt"/>
              </a:rPr>
              <a:t> </a:t>
            </a:r>
          </a:p>
          <a:p>
            <a:pPr marL="914400" lvl="0" indent="-457200">
              <a:buFont typeface="Courier New" panose="02070309020205020404" pitchFamily="49" charset="0"/>
              <a:buChar char="o"/>
            </a:pPr>
            <a:r>
              <a:rPr lang="en-US" sz="2400" dirty="0">
                <a:latin typeface="+mn-lt"/>
              </a:rPr>
              <a:t>Legislature</a:t>
            </a:r>
          </a:p>
          <a:p>
            <a:r>
              <a:rPr lang="en-US" sz="2400" dirty="0">
                <a:latin typeface="+mn-lt"/>
              </a:rPr>
              <a:t> </a:t>
            </a:r>
          </a:p>
          <a:p>
            <a:pPr marL="914400" lvl="0" indent="-457200">
              <a:buFont typeface="Courier New" panose="02070309020205020404" pitchFamily="49" charset="0"/>
              <a:buChar char="o"/>
            </a:pPr>
            <a:r>
              <a:rPr lang="en-US" sz="2400" dirty="0">
                <a:latin typeface="+mn-lt"/>
              </a:rPr>
              <a:t>Congress</a:t>
            </a:r>
          </a:p>
        </p:txBody>
      </p:sp>
      <p:sp>
        <p:nvSpPr>
          <p:cNvPr id="3" name="Slide Number Placeholder 2"/>
          <p:cNvSpPr>
            <a:spLocks noGrp="1"/>
          </p:cNvSpPr>
          <p:nvPr>
            <p:ph type="sldNum" sz="quarter" idx="12"/>
          </p:nvPr>
        </p:nvSpPr>
        <p:spPr/>
        <p:txBody>
          <a:bodyPr/>
          <a:lstStyle/>
          <a:p>
            <a:pPr>
              <a:defRPr/>
            </a:pPr>
            <a:fld id="{4F5B02F5-6017-4A83-906E-0C205BBDA6D0}" type="slidenum">
              <a:rPr lang="en-US" smtClean="0"/>
              <a:pPr>
                <a:defRPr/>
              </a:pPr>
              <a:t>8</a:t>
            </a:fld>
            <a:endParaRPr lang="en-US" dirty="0"/>
          </a:p>
        </p:txBody>
      </p:sp>
    </p:spTree>
    <p:extLst>
      <p:ext uri="{BB962C8B-B14F-4D97-AF65-F5344CB8AC3E}">
        <p14:creationId xmlns:p14="http://schemas.microsoft.com/office/powerpoint/2010/main" val="1517773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0" y="685800"/>
            <a:ext cx="8991600" cy="1143000"/>
          </a:xfrm>
        </p:spPr>
        <p:txBody>
          <a:bodyPr/>
          <a:lstStyle/>
          <a:p>
            <a:r>
              <a:rPr lang="en-US" dirty="0"/>
              <a:t>Setting the Stage </a:t>
            </a:r>
            <a:r>
              <a:rPr lang="en-US" sz="3300" i="1" dirty="0"/>
              <a:t>cont’d</a:t>
            </a:r>
          </a:p>
        </p:txBody>
      </p:sp>
      <p:sp>
        <p:nvSpPr>
          <p:cNvPr id="2" name="Rectangle 1"/>
          <p:cNvSpPr/>
          <p:nvPr/>
        </p:nvSpPr>
        <p:spPr>
          <a:xfrm>
            <a:off x="457200" y="2133600"/>
            <a:ext cx="8001000" cy="523220"/>
          </a:xfrm>
          <a:prstGeom prst="rect">
            <a:avLst/>
          </a:prstGeom>
        </p:spPr>
        <p:txBody>
          <a:bodyPr wrap="square">
            <a:spAutoFit/>
          </a:bodyPr>
          <a:lstStyle/>
          <a:p>
            <a:pPr marL="457200" lvl="0" indent="-457200">
              <a:buFont typeface="Arial"/>
              <a:buChar char="•"/>
            </a:pPr>
            <a:r>
              <a:rPr lang="en-US" sz="2800" dirty="0">
                <a:latin typeface="+mj-lt"/>
              </a:rPr>
              <a:t>General public was confused and frightened</a:t>
            </a:r>
          </a:p>
        </p:txBody>
      </p:sp>
      <p:sp>
        <p:nvSpPr>
          <p:cNvPr id="3" name="Slide Number Placeholder 2"/>
          <p:cNvSpPr>
            <a:spLocks noGrp="1"/>
          </p:cNvSpPr>
          <p:nvPr>
            <p:ph type="sldNum" sz="quarter" idx="12"/>
          </p:nvPr>
        </p:nvSpPr>
        <p:spPr/>
        <p:txBody>
          <a:bodyPr/>
          <a:lstStyle/>
          <a:p>
            <a:pPr>
              <a:defRPr/>
            </a:pPr>
            <a:fld id="{4F5B02F5-6017-4A83-906E-0C205BBDA6D0}" type="slidenum">
              <a:rPr lang="en-US" smtClean="0"/>
              <a:pPr>
                <a:defRPr/>
              </a:pPr>
              <a:t>9</a:t>
            </a:fld>
            <a:endParaRPr lang="en-US" dirty="0"/>
          </a:p>
        </p:txBody>
      </p:sp>
    </p:spTree>
    <p:extLst>
      <p:ext uri="{BB962C8B-B14F-4D97-AF65-F5344CB8AC3E}">
        <p14:creationId xmlns:p14="http://schemas.microsoft.com/office/powerpoint/2010/main" val="202064367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9.0&quot;&gt;&lt;object type=&quot;1&quot; unique_id=&quot;10001&quot;&gt;&lt;object type=&quot;2&quot; unique_id=&quot;10127&quot;&gt;&lt;object type=&quot;3&quot; unique_id=&quot;10178&quot;&gt;&lt;property id=&quot;20148&quot; value=&quot;5&quot;/&gt;&lt;property id=&quot;20300&quot; value=&quot;Slide 1&quot;/&gt;&lt;property id=&quot;20307&quot; value=&quot;256&quot;/&gt;&lt;/object&gt;&lt;/object&gt;&lt;object type=&quot;8&quot; unique_id=&quot;10175&quot;&gt;&lt;/object&gt;&lt;/object&gt;&lt;/database&gt;"/>
  <p:tag name="SECTOMILLISECCONVERTED" val="1"/>
</p:tagLst>
</file>

<file path=ppt/theme/theme1.xml><?xml version="1.0" encoding="utf-8"?>
<a:theme xmlns:a="http://schemas.openxmlformats.org/drawingml/2006/main" name="CertificationWebina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CS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_NCSCOverview2014_4x3</Template>
  <TotalTime>2844</TotalTime>
  <Words>1346</Words>
  <Application>Microsoft Office PowerPoint</Application>
  <PresentationFormat>On-screen Show (4:3)</PresentationFormat>
  <Paragraphs>302</Paragraphs>
  <Slides>40</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40</vt:i4>
      </vt:variant>
    </vt:vector>
  </HeadingPairs>
  <TitlesOfParts>
    <vt:vector size="48" baseType="lpstr">
      <vt:lpstr>Arial</vt:lpstr>
      <vt:lpstr>Calibri</vt:lpstr>
      <vt:lpstr>Courier New</vt:lpstr>
      <vt:lpstr>Georgia</vt:lpstr>
      <vt:lpstr>Times New Roman</vt:lpstr>
      <vt:lpstr>Wingdings</vt:lpstr>
      <vt:lpstr>CertificationWebinar</vt:lpstr>
      <vt:lpstr>Custom Design</vt:lpstr>
      <vt:lpstr>Pandemic PLANNING  2016</vt:lpstr>
      <vt:lpstr>Purpose of this Presentation</vt:lpstr>
      <vt:lpstr>Overview</vt:lpstr>
      <vt:lpstr>Background</vt:lpstr>
      <vt:lpstr>Background cont’d</vt:lpstr>
      <vt:lpstr>Background cont’d</vt:lpstr>
      <vt:lpstr>Setting the Stage</vt:lpstr>
      <vt:lpstr>Setting the Stage cont’d</vt:lpstr>
      <vt:lpstr>Setting the Stage cont’d</vt:lpstr>
      <vt:lpstr>Kaci Hickox</vt:lpstr>
      <vt:lpstr>The Most Important Lesson Learned</vt:lpstr>
      <vt:lpstr>PowerPoint Presentation</vt:lpstr>
      <vt:lpstr>Need for Immediate Decision</vt:lpstr>
      <vt:lpstr>Four Major Areas of Concern</vt:lpstr>
      <vt:lpstr>Logistics</vt:lpstr>
      <vt:lpstr>Logistics cont’d</vt:lpstr>
      <vt:lpstr>Logistics cont’d</vt:lpstr>
      <vt:lpstr>Media</vt:lpstr>
      <vt:lpstr>Media cont’d</vt:lpstr>
      <vt:lpstr>Media cont’d</vt:lpstr>
      <vt:lpstr>Substantive Law</vt:lpstr>
      <vt:lpstr>Public Opinion/Politics</vt:lpstr>
      <vt:lpstr>Administrator’s Role</vt:lpstr>
      <vt:lpstr>Planning</vt:lpstr>
      <vt:lpstr>Planning</vt:lpstr>
      <vt:lpstr>Benchbook</vt:lpstr>
      <vt:lpstr>Building the Benchbook</vt:lpstr>
      <vt:lpstr>Building the Benchbook</vt:lpstr>
      <vt:lpstr>Building the Benchbook</vt:lpstr>
      <vt:lpstr>Key Elements</vt:lpstr>
      <vt:lpstr>Logistical Concerns</vt:lpstr>
      <vt:lpstr>Logistical Concerns (cont.)</vt:lpstr>
      <vt:lpstr>Planning Focus Communication &amp; Technology Tips</vt:lpstr>
      <vt:lpstr>Planning Focus</vt:lpstr>
      <vt:lpstr>Planning Focus</vt:lpstr>
      <vt:lpstr>Seven Key Steps</vt:lpstr>
      <vt:lpstr>Seven Key Steps</vt:lpstr>
      <vt:lpstr>Seven Key Steps</vt:lpstr>
      <vt:lpstr>Pandemic and Emergency  Response Task Force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Kuderka, Lynn</dc:creator>
  <cp:lastModifiedBy>Forrest, Barry</cp:lastModifiedBy>
  <cp:revision>148</cp:revision>
  <cp:lastPrinted>2016-08-25T14:57:42Z</cp:lastPrinted>
  <dcterms:created xsi:type="dcterms:W3CDTF">2014-08-05T16:48:45Z</dcterms:created>
  <dcterms:modified xsi:type="dcterms:W3CDTF">2016-08-29T15:55:52Z</dcterms:modified>
</cp:coreProperties>
</file>