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6" d="100"/>
          <a:sy n="136" d="100"/>
        </p:scale>
        <p:origin x="-6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8/8/16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Study of State Trial Courts Use of Remote Technology </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t>Final Report April 2016 </a:t>
            </a:r>
            <a:endParaRPr lang="en-US" dirty="0"/>
          </a:p>
          <a:p>
            <a:endParaRPr lang="en-US" dirty="0"/>
          </a:p>
        </p:txBody>
      </p:sp>
    </p:spTree>
    <p:extLst>
      <p:ext uri="{BB962C8B-B14F-4D97-AF65-F5344CB8AC3E}">
        <p14:creationId xmlns:p14="http://schemas.microsoft.com/office/powerpoint/2010/main" val="41909444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VIDEO CONFERENCING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o Conduct Court Proceedings:</a:t>
            </a:r>
          </a:p>
          <a:p>
            <a:pPr marL="0" indent="0">
              <a:buNone/>
            </a:pPr>
            <a:r>
              <a:rPr lang="en-US" dirty="0"/>
              <a:t>	</a:t>
            </a:r>
            <a:r>
              <a:rPr lang="en-US" dirty="0" smtClean="0"/>
              <a:t>1)	</a:t>
            </a:r>
            <a:r>
              <a:rPr lang="en-US" dirty="0"/>
              <a:t>Initial Appearance Hearings - Criminal </a:t>
            </a:r>
            <a:endParaRPr lang="en-US" dirty="0" smtClean="0"/>
          </a:p>
          <a:p>
            <a:pPr marL="0" indent="0">
              <a:buNone/>
            </a:pPr>
            <a:r>
              <a:rPr lang="en-US" dirty="0"/>
              <a:t>	</a:t>
            </a:r>
            <a:r>
              <a:rPr lang="en-US" dirty="0" smtClean="0"/>
              <a:t>2)	Bond Reduction Hearings</a:t>
            </a:r>
          </a:p>
          <a:p>
            <a:pPr marL="0" indent="0">
              <a:buNone/>
            </a:pPr>
            <a:r>
              <a:rPr lang="en-US" dirty="0"/>
              <a:t>	</a:t>
            </a:r>
            <a:r>
              <a:rPr lang="en-US" dirty="0" smtClean="0"/>
              <a:t>3)	</a:t>
            </a:r>
            <a:r>
              <a:rPr lang="en-US" dirty="0"/>
              <a:t>Misdemeanor/Traffic Arraignments </a:t>
            </a:r>
            <a:endParaRPr lang="en-US" dirty="0" smtClean="0"/>
          </a:p>
          <a:p>
            <a:pPr marL="0" indent="0">
              <a:buNone/>
            </a:pPr>
            <a:r>
              <a:rPr lang="en-US" dirty="0"/>
              <a:t>	</a:t>
            </a:r>
          </a:p>
          <a:p>
            <a:pPr marL="0" indent="0">
              <a:buNone/>
            </a:pPr>
            <a:endParaRPr lang="en-US" dirty="0"/>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142364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VIDEO CONFERNCING</a:t>
            </a:r>
            <a:endParaRPr lang="en-US" dirty="0"/>
          </a:p>
        </p:txBody>
      </p:sp>
      <p:sp>
        <p:nvSpPr>
          <p:cNvPr id="3" name="Content Placeholder 2"/>
          <p:cNvSpPr>
            <a:spLocks noGrp="1"/>
          </p:cNvSpPr>
          <p:nvPr>
            <p:ph idx="1"/>
          </p:nvPr>
        </p:nvSpPr>
        <p:spPr/>
        <p:txBody>
          <a:bodyPr/>
          <a:lstStyle/>
          <a:p>
            <a:r>
              <a:rPr lang="en-US" dirty="0" smtClean="0"/>
              <a:t>To Conduct Court Proceedings:</a:t>
            </a:r>
          </a:p>
          <a:p>
            <a:pPr marL="0" indent="0">
              <a:buNone/>
            </a:pPr>
            <a:r>
              <a:rPr lang="en-US" dirty="0"/>
              <a:t>	</a:t>
            </a:r>
            <a:r>
              <a:rPr lang="en-US" dirty="0" smtClean="0"/>
              <a:t>4)	</a:t>
            </a:r>
            <a:r>
              <a:rPr lang="en-US" dirty="0"/>
              <a:t>Child Support Enforcement Hearings </a:t>
            </a:r>
            <a:endParaRPr lang="en-US" dirty="0" smtClean="0"/>
          </a:p>
          <a:p>
            <a:pPr marL="0" indent="0">
              <a:buNone/>
            </a:pPr>
            <a:r>
              <a:rPr lang="en-US" dirty="0"/>
              <a:t>	</a:t>
            </a:r>
            <a:r>
              <a:rPr lang="en-US" dirty="0" smtClean="0"/>
              <a:t>5)	</a:t>
            </a:r>
            <a:r>
              <a:rPr lang="en-US" dirty="0"/>
              <a:t>Child Dependency Hearings </a:t>
            </a:r>
            <a:endParaRPr lang="en-US" dirty="0" smtClean="0"/>
          </a:p>
          <a:p>
            <a:pPr marL="0" indent="0">
              <a:buNone/>
            </a:pPr>
            <a:r>
              <a:rPr lang="en-US" dirty="0"/>
              <a:t>	</a:t>
            </a:r>
            <a:r>
              <a:rPr lang="en-US" dirty="0" smtClean="0"/>
              <a:t>6)	</a:t>
            </a:r>
            <a:r>
              <a:rPr lang="en-US" dirty="0"/>
              <a:t>Juvenile Delinquency Hearings </a:t>
            </a:r>
          </a:p>
          <a:p>
            <a:pPr marL="0" indent="0">
              <a:buNone/>
            </a:pPr>
            <a:r>
              <a:rPr lang="en-US" dirty="0" smtClean="0"/>
              <a:t>	7)	</a:t>
            </a:r>
            <a:r>
              <a:rPr lang="en-US" dirty="0"/>
              <a:t>Physical and Mental Health Hearings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351539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VIDEO CONFERENCING</a:t>
            </a:r>
            <a:endParaRPr lang="en-US" dirty="0"/>
          </a:p>
        </p:txBody>
      </p:sp>
      <p:sp>
        <p:nvSpPr>
          <p:cNvPr id="3" name="Content Placeholder 2"/>
          <p:cNvSpPr>
            <a:spLocks noGrp="1"/>
          </p:cNvSpPr>
          <p:nvPr>
            <p:ph idx="1"/>
          </p:nvPr>
        </p:nvSpPr>
        <p:spPr/>
        <p:txBody>
          <a:bodyPr/>
          <a:lstStyle/>
          <a:p>
            <a:r>
              <a:rPr lang="en-US" dirty="0" smtClean="0"/>
              <a:t>By Court Participants:</a:t>
            </a:r>
          </a:p>
          <a:p>
            <a:pPr marL="0" indent="0">
              <a:buNone/>
            </a:pPr>
            <a:r>
              <a:rPr lang="en-US" dirty="0" smtClean="0"/>
              <a:t>	1)	Attorneys</a:t>
            </a:r>
          </a:p>
          <a:p>
            <a:pPr marL="0" indent="0">
              <a:buNone/>
            </a:pPr>
            <a:r>
              <a:rPr lang="en-US" dirty="0"/>
              <a:t>	</a:t>
            </a:r>
            <a:r>
              <a:rPr lang="en-US" dirty="0" smtClean="0"/>
              <a:t>2)	Judges</a:t>
            </a:r>
          </a:p>
          <a:p>
            <a:pPr marL="0" indent="0">
              <a:buNone/>
            </a:pPr>
            <a:r>
              <a:rPr lang="en-US" dirty="0"/>
              <a:t>	</a:t>
            </a:r>
            <a:r>
              <a:rPr lang="en-US" dirty="0" smtClean="0"/>
              <a:t>3)	Prison/Jail Inmates</a:t>
            </a:r>
          </a:p>
          <a:p>
            <a:pPr marL="0" indent="0">
              <a:buNone/>
            </a:pPr>
            <a:r>
              <a:rPr lang="en-US" dirty="0"/>
              <a:t>	</a:t>
            </a:r>
            <a:r>
              <a:rPr lang="en-US" dirty="0" smtClean="0"/>
              <a:t>4)	Child Victims</a:t>
            </a:r>
          </a:p>
          <a:p>
            <a:pPr marL="0" indent="0">
              <a:buNone/>
            </a:pPr>
            <a:r>
              <a:rPr lang="en-US" dirty="0"/>
              <a:t>	</a:t>
            </a:r>
            <a:r>
              <a:rPr lang="en-US" dirty="0" smtClean="0"/>
              <a:t>5)	Expert Witnesses	</a:t>
            </a:r>
            <a:endParaRPr lang="en-US" dirty="0"/>
          </a:p>
        </p:txBody>
      </p:sp>
    </p:spTree>
    <p:extLst>
      <p:ext uri="{BB962C8B-B14F-4D97-AF65-F5344CB8AC3E}">
        <p14:creationId xmlns:p14="http://schemas.microsoft.com/office/powerpoint/2010/main" val="39863914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VIDEOCONFERENCING</a:t>
            </a:r>
            <a:endParaRPr lang="en-US" dirty="0"/>
          </a:p>
        </p:txBody>
      </p:sp>
      <p:sp>
        <p:nvSpPr>
          <p:cNvPr id="3" name="Content Placeholder 2"/>
          <p:cNvSpPr>
            <a:spLocks noGrp="1"/>
          </p:cNvSpPr>
          <p:nvPr>
            <p:ph idx="1"/>
          </p:nvPr>
        </p:nvSpPr>
        <p:spPr/>
        <p:txBody>
          <a:bodyPr/>
          <a:lstStyle/>
          <a:p>
            <a:r>
              <a:rPr lang="en-US" dirty="0" smtClean="0"/>
              <a:t>By Court Participants:</a:t>
            </a:r>
          </a:p>
          <a:p>
            <a:pPr marL="0" indent="0">
              <a:buNone/>
            </a:pPr>
            <a:endParaRPr lang="en-US" dirty="0" smtClean="0"/>
          </a:p>
          <a:p>
            <a:pPr marL="349250" lvl="1" indent="0">
              <a:buNone/>
            </a:pPr>
            <a:r>
              <a:rPr lang="en-US" dirty="0"/>
              <a:t>	</a:t>
            </a:r>
            <a:endParaRPr lang="en-US" dirty="0" smtClean="0"/>
          </a:p>
          <a:p>
            <a:pPr marL="349250" lvl="1" indent="0">
              <a:buNone/>
            </a:pPr>
            <a:r>
              <a:rPr lang="en-US" dirty="0"/>
              <a:t>	</a:t>
            </a:r>
            <a:r>
              <a:rPr lang="en-US" dirty="0" smtClean="0"/>
              <a:t>6)	Court Interpreters</a:t>
            </a:r>
          </a:p>
          <a:p>
            <a:pPr marL="349250" lvl="1" indent="0">
              <a:buNone/>
            </a:pPr>
            <a:r>
              <a:rPr lang="en-US" dirty="0" smtClean="0"/>
              <a:t>	</a:t>
            </a:r>
          </a:p>
          <a:p>
            <a:pPr marL="349250" lvl="1" indent="0">
              <a:buNone/>
            </a:pPr>
            <a:r>
              <a:rPr lang="en-US" dirty="0"/>
              <a:t>	</a:t>
            </a:r>
            <a:r>
              <a:rPr lang="en-US" dirty="0" smtClean="0"/>
              <a:t>7)	Treatment Service Providers</a:t>
            </a:r>
          </a:p>
        </p:txBody>
      </p:sp>
    </p:spTree>
    <p:extLst>
      <p:ext uri="{BB962C8B-B14F-4D97-AF65-F5344CB8AC3E}">
        <p14:creationId xmlns:p14="http://schemas.microsoft.com/office/powerpoint/2010/main" val="14907827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VIDEOCONFERENCING</a:t>
            </a:r>
            <a:endParaRPr lang="en-US" dirty="0"/>
          </a:p>
        </p:txBody>
      </p:sp>
      <p:sp>
        <p:nvSpPr>
          <p:cNvPr id="3" name="Content Placeholder 2"/>
          <p:cNvSpPr>
            <a:spLocks noGrp="1"/>
          </p:cNvSpPr>
          <p:nvPr>
            <p:ph idx="1"/>
          </p:nvPr>
        </p:nvSpPr>
        <p:spPr/>
        <p:txBody>
          <a:bodyPr/>
          <a:lstStyle/>
          <a:p>
            <a:r>
              <a:rPr lang="en-US" dirty="0" smtClean="0"/>
              <a:t>For Trial Preparation:</a:t>
            </a:r>
          </a:p>
          <a:p>
            <a:pPr marL="0" indent="0">
              <a:buNone/>
            </a:pPr>
            <a:r>
              <a:rPr lang="en-US" dirty="0"/>
              <a:t>	</a:t>
            </a:r>
            <a:r>
              <a:rPr lang="en-US" dirty="0" smtClean="0"/>
              <a:t>1)	Attorney Jail Interviews/Depositions</a:t>
            </a:r>
          </a:p>
          <a:p>
            <a:pPr marL="0" indent="0">
              <a:buNone/>
            </a:pPr>
            <a:r>
              <a:rPr lang="en-US" dirty="0"/>
              <a:t>	</a:t>
            </a:r>
            <a:r>
              <a:rPr lang="en-US" dirty="0" smtClean="0"/>
              <a:t>2)	</a:t>
            </a:r>
            <a:r>
              <a:rPr lang="en-US" dirty="0"/>
              <a:t>Doctors Conducting Competency </a:t>
            </a:r>
            <a:r>
              <a:rPr lang="en-US" dirty="0" smtClean="0"/>
              <a:t>			Evaluations </a:t>
            </a:r>
            <a:r>
              <a:rPr lang="en-US" dirty="0"/>
              <a:t>of Prison/Jail Inmates </a:t>
            </a:r>
            <a:endParaRPr lang="en-US" dirty="0" smtClean="0"/>
          </a:p>
          <a:p>
            <a:pPr marL="0" indent="0">
              <a:buNone/>
            </a:pPr>
            <a:r>
              <a:rPr lang="en-US" dirty="0"/>
              <a:t>	</a:t>
            </a:r>
            <a:r>
              <a:rPr lang="en-US" dirty="0" smtClean="0"/>
              <a:t>3)	</a:t>
            </a:r>
            <a:r>
              <a:rPr lang="en-US" dirty="0"/>
              <a:t>Self-Represented Litigant Assistance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540524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REMOTE TECHNOLOGY STRATEGIES</a:t>
            </a:r>
            <a:endParaRPr lang="en-US" dirty="0"/>
          </a:p>
        </p:txBody>
      </p:sp>
      <p:sp>
        <p:nvSpPr>
          <p:cNvPr id="3" name="Content Placeholder 2"/>
          <p:cNvSpPr>
            <a:spLocks noGrp="1"/>
          </p:cNvSpPr>
          <p:nvPr>
            <p:ph idx="1"/>
          </p:nvPr>
        </p:nvSpPr>
        <p:spPr/>
        <p:txBody>
          <a:bodyPr/>
          <a:lstStyle/>
          <a:p>
            <a:r>
              <a:rPr lang="en-US" dirty="0"/>
              <a:t>Judge Access to Internet Sites to Facilitate Adjudication of Cases </a:t>
            </a:r>
          </a:p>
          <a:p>
            <a:r>
              <a:rPr lang="en-US" dirty="0"/>
              <a:t>Preserving the Court Record </a:t>
            </a:r>
            <a:endParaRPr lang="en-US" dirty="0" smtClean="0"/>
          </a:p>
          <a:p>
            <a:r>
              <a:rPr lang="en-US" dirty="0" smtClean="0"/>
              <a:t>Execution </a:t>
            </a:r>
            <a:r>
              <a:rPr lang="en-US" dirty="0"/>
              <a:t>of Electronic Search and Arrest Warrant </a:t>
            </a:r>
          </a:p>
          <a:p>
            <a:r>
              <a:rPr lang="en-US" dirty="0" smtClean="0"/>
              <a:t>For Administrative Purposes</a:t>
            </a:r>
            <a:endParaRPr lang="en-US" dirty="0"/>
          </a:p>
          <a:p>
            <a:endParaRPr lang="en-US" dirty="0"/>
          </a:p>
        </p:txBody>
      </p:sp>
    </p:spTree>
    <p:extLst>
      <p:ext uri="{BB962C8B-B14F-4D97-AF65-F5344CB8AC3E}">
        <p14:creationId xmlns:p14="http://schemas.microsoft.com/office/powerpoint/2010/main" val="22623083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he </a:t>
            </a:r>
            <a:r>
              <a:rPr lang="en-US" dirty="0"/>
              <a:t>speed at which technology is developing and emerging cannot be denied. Likewise, the possibilities technology holds to streamline court processes and increase efficiency is indisputable. </a:t>
            </a:r>
            <a:endParaRPr lang="en-US" dirty="0" smtClean="0"/>
          </a:p>
          <a:p>
            <a:r>
              <a:rPr lang="en-US" dirty="0" smtClean="0"/>
              <a:t>Currently</a:t>
            </a:r>
            <a:r>
              <a:rPr lang="en-US" dirty="0"/>
              <a:t>, remote technology is becoming more commonplace in court systems throughout the United States with prevalence in certain areas of law and proceedings more than others. </a:t>
            </a:r>
          </a:p>
          <a:p>
            <a:endParaRPr lang="en-US" dirty="0"/>
          </a:p>
        </p:txBody>
      </p:sp>
    </p:spTree>
    <p:extLst>
      <p:ext uri="{BB962C8B-B14F-4D97-AF65-F5344CB8AC3E}">
        <p14:creationId xmlns:p14="http://schemas.microsoft.com/office/powerpoint/2010/main" val="3162390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55000" lnSpcReduction="20000"/>
          </a:bodyPr>
          <a:lstStyle/>
          <a:p>
            <a:r>
              <a:rPr lang="en-US" sz="4400" dirty="0"/>
              <a:t>Generally, the acceptance of remote technology in the courtroom is dependent on the type of case—criminal or civil—and the particular proceeding— hearings, evidentiary hearings, or </a:t>
            </a:r>
            <a:r>
              <a:rPr lang="en-US" sz="4400" dirty="0" smtClean="0"/>
              <a:t>trials. </a:t>
            </a:r>
          </a:p>
          <a:p>
            <a:r>
              <a:rPr lang="en-US" sz="4400" dirty="0" smtClean="0"/>
              <a:t>The </a:t>
            </a:r>
            <a:r>
              <a:rPr lang="en-US" sz="4400" dirty="0"/>
              <a:t>gamut of civil proceedings has a higher likelihood of allowing remote technology throughout the entirety of the case, including during non-jury trials. In these cases, the use is subject to considerations including, but not limited to, the parties’ due process rights, the parties opportunity to present their case, potential prejudice, and the reliability of the technology. </a:t>
            </a:r>
            <a:endParaRPr lang="en-US" sz="4400" dirty="0" smtClean="0"/>
          </a:p>
          <a:p>
            <a:endParaRPr lang="en-US" sz="4400" dirty="0"/>
          </a:p>
          <a:p>
            <a:endParaRPr lang="en-US" dirty="0"/>
          </a:p>
        </p:txBody>
      </p:sp>
    </p:spTree>
    <p:extLst>
      <p:ext uri="{BB962C8B-B14F-4D97-AF65-F5344CB8AC3E}">
        <p14:creationId xmlns:p14="http://schemas.microsoft.com/office/powerpoint/2010/main" val="35809289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a:t>In criminal cases, there is greater scrutiny of the use of remote technology, in particular, at stages that raise constitutional concerns such due process, the right to confront witnesses, the right to counsel, and the right to be present. </a:t>
            </a:r>
            <a:endParaRPr lang="en-US" dirty="0" smtClean="0"/>
          </a:p>
          <a:p>
            <a:r>
              <a:rPr lang="en-US" dirty="0"/>
              <a:t>As technology advances and changes, </a:t>
            </a:r>
            <a:r>
              <a:rPr lang="en-US" dirty="0" smtClean="0"/>
              <a:t>It </a:t>
            </a:r>
            <a:r>
              <a:rPr lang="en-US" dirty="0"/>
              <a:t>will be necessary to continue to establish guidelines and the framework for implementation of technology in the courts. The judiciary will need to be mindful that any use of technology in their courtrooms complies with evidentiary standards and maintains the integrity of the process. </a:t>
            </a:r>
          </a:p>
          <a:p>
            <a:endParaRPr lang="en-US" dirty="0"/>
          </a:p>
          <a:p>
            <a:endParaRPr lang="en-US" dirty="0"/>
          </a:p>
        </p:txBody>
      </p:sp>
    </p:spTree>
    <p:extLst>
      <p:ext uri="{BB962C8B-B14F-4D97-AF65-F5344CB8AC3E}">
        <p14:creationId xmlns:p14="http://schemas.microsoft.com/office/powerpoint/2010/main" val="4372681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b="1" u="sng" dirty="0" smtClean="0"/>
              <a:t>Study of State Trial Courts Use of Remote Technology: Final Report, April </a:t>
            </a:r>
            <a:r>
              <a:rPr lang="en-US" b="1" u="sng" smtClean="0"/>
              <a:t>2016 available</a:t>
            </a:r>
            <a:endParaRPr lang="en-US" b="1" u="sng"/>
          </a:p>
        </p:txBody>
      </p:sp>
    </p:spTree>
    <p:extLst>
      <p:ext uri="{BB962C8B-B14F-4D97-AF65-F5344CB8AC3E}">
        <p14:creationId xmlns:p14="http://schemas.microsoft.com/office/powerpoint/2010/main" val="333550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SETTING THE STAGE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technological mechanisms that judges have </a:t>
            </a:r>
            <a:r>
              <a:rPr lang="en-US" dirty="0" smtClean="0"/>
              <a:t>use </a:t>
            </a:r>
            <a:r>
              <a:rPr lang="en-US" dirty="0"/>
              <a:t>of to exercise their judicial authority have </a:t>
            </a:r>
            <a:r>
              <a:rPr lang="en-US" dirty="0" smtClean="0"/>
              <a:t>grown </a:t>
            </a:r>
            <a:r>
              <a:rPr lang="en-US" dirty="0"/>
              <a:t>exponentially in the past decade. The </a:t>
            </a:r>
            <a:r>
              <a:rPr lang="en-US" dirty="0" smtClean="0"/>
              <a:t>scope </a:t>
            </a:r>
            <a:r>
              <a:rPr lang="en-US" dirty="0"/>
              <a:t>of this review includes the following </a:t>
            </a:r>
            <a:r>
              <a:rPr lang="en-US" dirty="0" smtClean="0"/>
              <a:t>remote </a:t>
            </a:r>
            <a:r>
              <a:rPr lang="en-US" dirty="0"/>
              <a:t>technologies: </a:t>
            </a:r>
            <a:endParaRPr lang="en-US" dirty="0" smtClean="0"/>
          </a:p>
          <a:p>
            <a:r>
              <a:rPr lang="en-US" dirty="0">
                <a:latin typeface="Wingdings"/>
              </a:rPr>
              <a:t>􏰀 </a:t>
            </a:r>
            <a:r>
              <a:rPr lang="en-US" dirty="0" smtClean="0">
                <a:latin typeface="Wingdings"/>
              </a:rPr>
              <a:t>	</a:t>
            </a:r>
            <a:r>
              <a:rPr lang="en-US" dirty="0" smtClean="0"/>
              <a:t>Judicial </a:t>
            </a:r>
            <a:r>
              <a:rPr lang="en-US" dirty="0"/>
              <a:t>Access and Use of Electronic Records </a:t>
            </a:r>
          </a:p>
          <a:p>
            <a:r>
              <a:rPr lang="en-US" dirty="0">
                <a:latin typeface="Wingdings"/>
              </a:rPr>
              <a:t>􏰀 </a:t>
            </a:r>
            <a:r>
              <a:rPr lang="en-US" dirty="0" smtClean="0">
                <a:latin typeface="Wingdings"/>
              </a:rPr>
              <a:t>	</a:t>
            </a:r>
            <a:r>
              <a:rPr lang="en-US" dirty="0" smtClean="0"/>
              <a:t>Use </a:t>
            </a:r>
            <a:r>
              <a:rPr lang="en-US" dirty="0"/>
              <a:t>of Video Conferencing to Conduct Court </a:t>
            </a:r>
            <a:r>
              <a:rPr lang="en-US" dirty="0" smtClean="0"/>
              <a:t>	Proceedings </a:t>
            </a:r>
            <a:endParaRPr lang="en-US" dirty="0"/>
          </a:p>
          <a:p>
            <a:r>
              <a:rPr lang="en-US" dirty="0">
                <a:latin typeface="Wingdings"/>
              </a:rPr>
              <a:t>􏰀 </a:t>
            </a:r>
            <a:r>
              <a:rPr lang="en-US" dirty="0" smtClean="0">
                <a:latin typeface="Wingdings"/>
              </a:rPr>
              <a:t>	</a:t>
            </a:r>
            <a:r>
              <a:rPr lang="en-US" dirty="0" smtClean="0"/>
              <a:t>Use </a:t>
            </a:r>
            <a:r>
              <a:rPr lang="en-US" dirty="0"/>
              <a:t>of Video Conferencing by Court </a:t>
            </a:r>
            <a:r>
              <a:rPr lang="en-US" dirty="0" smtClean="0"/>
              <a:t>	Participants </a:t>
            </a:r>
            <a:endParaRPr lang="en-US" dirty="0"/>
          </a:p>
          <a:p>
            <a:endParaRPr lang="en-US" dirty="0"/>
          </a:p>
        </p:txBody>
      </p:sp>
    </p:spTree>
    <p:extLst>
      <p:ext uri="{BB962C8B-B14F-4D97-AF65-F5344CB8AC3E}">
        <p14:creationId xmlns:p14="http://schemas.microsoft.com/office/powerpoint/2010/main" val="7708771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en-US" b="1" dirty="0" smtClean="0"/>
              <a:t>ETTING </a:t>
            </a:r>
            <a:r>
              <a:rPr lang="en-US" b="1" dirty="0"/>
              <a:t>THE STAGE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latin typeface="Wingdings"/>
              </a:rPr>
              <a:t>􏰀 	</a:t>
            </a:r>
            <a:r>
              <a:rPr lang="en-US" dirty="0" smtClean="0"/>
              <a:t>Trial </a:t>
            </a:r>
            <a:r>
              <a:rPr lang="en-US" dirty="0"/>
              <a:t>Preparation by Video Conferencing </a:t>
            </a:r>
          </a:p>
          <a:p>
            <a:r>
              <a:rPr lang="en-US" dirty="0">
                <a:latin typeface="Wingdings"/>
              </a:rPr>
              <a:t>􏰀 </a:t>
            </a:r>
            <a:r>
              <a:rPr lang="en-US" dirty="0" smtClean="0">
                <a:latin typeface="Wingdings"/>
              </a:rPr>
              <a:t>	</a:t>
            </a:r>
            <a:r>
              <a:rPr lang="en-US" dirty="0" smtClean="0"/>
              <a:t>Judge </a:t>
            </a:r>
            <a:r>
              <a:rPr lang="en-US" dirty="0"/>
              <a:t>Access to Internet Sites to Facilitate </a:t>
            </a:r>
            <a:r>
              <a:rPr lang="en-US" dirty="0" smtClean="0"/>
              <a:t>	Adjudication </a:t>
            </a:r>
            <a:r>
              <a:rPr lang="en-US" dirty="0"/>
              <a:t>of Cases </a:t>
            </a:r>
          </a:p>
          <a:p>
            <a:r>
              <a:rPr lang="en-US" dirty="0">
                <a:latin typeface="Wingdings"/>
              </a:rPr>
              <a:t>􏰀 </a:t>
            </a:r>
            <a:r>
              <a:rPr lang="en-US" dirty="0" smtClean="0">
                <a:latin typeface="Wingdings"/>
              </a:rPr>
              <a:t>	</a:t>
            </a:r>
            <a:r>
              <a:rPr lang="en-US" dirty="0" smtClean="0"/>
              <a:t>Preserving </a:t>
            </a:r>
            <a:r>
              <a:rPr lang="en-US" dirty="0"/>
              <a:t>the Court Record </a:t>
            </a:r>
          </a:p>
          <a:p>
            <a:r>
              <a:rPr lang="en-US" dirty="0">
                <a:latin typeface="Wingdings"/>
              </a:rPr>
              <a:t>􏰀 </a:t>
            </a:r>
            <a:r>
              <a:rPr lang="en-US" dirty="0" smtClean="0">
                <a:latin typeface="Wingdings"/>
              </a:rPr>
              <a:t>	</a:t>
            </a:r>
            <a:r>
              <a:rPr lang="en-US" dirty="0" smtClean="0"/>
              <a:t>Remote </a:t>
            </a:r>
            <a:r>
              <a:rPr lang="en-US" dirty="0"/>
              <a:t>Execution of Search and Arrest </a:t>
            </a:r>
            <a:r>
              <a:rPr lang="en-US" dirty="0" smtClean="0"/>
              <a:t>	Warrants </a:t>
            </a:r>
            <a:endParaRPr lang="en-US" dirty="0"/>
          </a:p>
          <a:p>
            <a:r>
              <a:rPr lang="en-US" dirty="0">
                <a:latin typeface="Wingdings"/>
              </a:rPr>
              <a:t>􏰀 </a:t>
            </a:r>
            <a:r>
              <a:rPr lang="en-US" dirty="0" smtClean="0">
                <a:latin typeface="Wingdings"/>
              </a:rPr>
              <a:t>	</a:t>
            </a:r>
            <a:r>
              <a:rPr lang="en-US" dirty="0" smtClean="0"/>
              <a:t>Remote </a:t>
            </a:r>
            <a:r>
              <a:rPr lang="en-US" dirty="0"/>
              <a:t>Technologies for Administrative </a:t>
            </a:r>
            <a:r>
              <a:rPr lang="en-US" dirty="0" smtClean="0"/>
              <a:t>	Purposes </a:t>
            </a:r>
            <a:endParaRPr lang="en-US" dirty="0"/>
          </a:p>
          <a:p>
            <a:endParaRPr lang="en-US" dirty="0"/>
          </a:p>
        </p:txBody>
      </p:sp>
    </p:spTree>
    <p:extLst>
      <p:ext uri="{BB962C8B-B14F-4D97-AF65-F5344CB8AC3E}">
        <p14:creationId xmlns:p14="http://schemas.microsoft.com/office/powerpoint/2010/main" val="23271714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315" y="268686"/>
            <a:ext cx="8042276" cy="1336956"/>
          </a:xfrm>
        </p:spPr>
        <p:txBody>
          <a:bodyPr/>
          <a:lstStyle/>
          <a:p>
            <a:r>
              <a:rPr lang="en-US" b="1" dirty="0" smtClean="0"/>
              <a:t>ACCESS TO ELECTRONIC RECORDS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smtClean="0"/>
              <a:t>Paper</a:t>
            </a:r>
            <a:r>
              <a:rPr lang="en-US" dirty="0"/>
              <a:t>, the calendar, and the clock had always been major sources of stress on judges, court personnel, clerk’s office staff, and the public. </a:t>
            </a:r>
            <a:endParaRPr lang="en-US" dirty="0" smtClean="0"/>
          </a:p>
          <a:p>
            <a:r>
              <a:rPr lang="en-US" dirty="0"/>
              <a:t>According to the National Center for State Courts 2016 report on the status of electronic filing initiatives, there are e-filing projects ongoing in all 50 states </a:t>
            </a:r>
          </a:p>
          <a:p>
            <a:r>
              <a:rPr lang="en-US" dirty="0"/>
              <a:t>A</a:t>
            </a:r>
            <a:r>
              <a:rPr lang="en-US" dirty="0" smtClean="0"/>
              <a:t> </a:t>
            </a:r>
            <a:r>
              <a:rPr lang="en-US" dirty="0"/>
              <a:t>recent review of available data indicated that a number of trial courts including courts in Alabama, California, Florida, Illinois, Louisiana, Maryland, Massachusetts, New York, Ohio, Oregon, South Carolina, Texas, Washington and Wisconsin allow judges to electronically sign and file court orders. </a:t>
            </a:r>
          </a:p>
          <a:p>
            <a:endParaRPr lang="en-US" dirty="0"/>
          </a:p>
          <a:p>
            <a:endParaRPr lang="en-US" dirty="0"/>
          </a:p>
        </p:txBody>
      </p:sp>
    </p:spTree>
    <p:extLst>
      <p:ext uri="{BB962C8B-B14F-4D97-AF65-F5344CB8AC3E}">
        <p14:creationId xmlns:p14="http://schemas.microsoft.com/office/powerpoint/2010/main" val="41244610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ACCESS TO ELECTRONIC RECORDS</a:t>
            </a:r>
            <a:endParaRPr lang="en-US" dirty="0"/>
          </a:p>
        </p:txBody>
      </p:sp>
      <p:sp>
        <p:nvSpPr>
          <p:cNvPr id="3" name="Content Placeholder 2"/>
          <p:cNvSpPr>
            <a:spLocks noGrp="1"/>
          </p:cNvSpPr>
          <p:nvPr>
            <p:ph idx="1"/>
          </p:nvPr>
        </p:nvSpPr>
        <p:spPr/>
        <p:txBody>
          <a:bodyPr/>
          <a:lstStyle/>
          <a:p>
            <a:r>
              <a:rPr lang="en-US" dirty="0" smtClean="0"/>
              <a:t>Now </a:t>
            </a:r>
            <a:r>
              <a:rPr lang="en-US" dirty="0"/>
              <a:t>that all states are moving rapidly to convert paper to digital images, judges and court staff are presented with the opportunity to expand the scope of their work environment. </a:t>
            </a:r>
            <a:r>
              <a:rPr lang="en-US" dirty="0">
                <a:solidFill>
                  <a:srgbClr val="FF0000"/>
                </a:solidFill>
              </a:rPr>
              <a:t>The enhanced ability to access critical court documents from locations other than the courtroom or judges’ chambers offer opportunities to enhance the quality of judicial decision-making and improving productivity. </a:t>
            </a:r>
          </a:p>
          <a:p>
            <a:endParaRPr lang="en-US" dirty="0"/>
          </a:p>
          <a:p>
            <a:endParaRPr lang="en-US" dirty="0"/>
          </a:p>
        </p:txBody>
      </p:sp>
    </p:spTree>
    <p:extLst>
      <p:ext uri="{BB962C8B-B14F-4D97-AF65-F5344CB8AC3E}">
        <p14:creationId xmlns:p14="http://schemas.microsoft.com/office/powerpoint/2010/main" val="26739374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ACCESS TO ELECTRONIC RECORDS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smtClean="0"/>
              <a:t>In </a:t>
            </a:r>
            <a:r>
              <a:rPr lang="en-US" dirty="0"/>
              <a:t>order for a judge to achieve the maximum benefits from the move from paper to electronic records, there are critical technical capabilities that must be put in </a:t>
            </a:r>
            <a:r>
              <a:rPr lang="en-US" dirty="0" smtClean="0"/>
              <a:t>place:</a:t>
            </a:r>
          </a:p>
          <a:p>
            <a:pPr marL="0" indent="0">
              <a:buNone/>
            </a:pPr>
            <a:r>
              <a:rPr lang="en-US" dirty="0"/>
              <a:t>	</a:t>
            </a:r>
            <a:r>
              <a:rPr lang="en-US" dirty="0" smtClean="0"/>
              <a:t>1)	</a:t>
            </a:r>
            <a:r>
              <a:rPr lang="en-US" dirty="0"/>
              <a:t>the case files must be stored, preferably, </a:t>
            </a:r>
            <a:r>
              <a:rPr lang="en-US" dirty="0" smtClean="0"/>
              <a:t>		in </a:t>
            </a:r>
            <a:r>
              <a:rPr lang="en-US" dirty="0"/>
              <a:t>a PDF searchable digital </a:t>
            </a:r>
            <a:r>
              <a:rPr lang="en-US" dirty="0" smtClean="0"/>
              <a:t>format</a:t>
            </a:r>
            <a:endParaRPr lang="en-US" dirty="0"/>
          </a:p>
          <a:p>
            <a:pPr marL="0" indent="0">
              <a:buNone/>
            </a:pPr>
            <a:r>
              <a:rPr lang="en-US" dirty="0" smtClean="0"/>
              <a:t>	2)	</a:t>
            </a:r>
            <a:r>
              <a:rPr lang="en-US" dirty="0"/>
              <a:t>a judge can access the digital files via a </a:t>
            </a:r>
            <a:r>
              <a:rPr lang="en-US" dirty="0" smtClean="0"/>
              <a:t>		secure </a:t>
            </a:r>
            <a:r>
              <a:rPr lang="en-US" dirty="0"/>
              <a:t>Internet connection using a </a:t>
            </a:r>
            <a:r>
              <a:rPr lang="en-US" dirty="0" smtClean="0"/>
              <a:t>			desktop</a:t>
            </a:r>
            <a:r>
              <a:rPr lang="en-US" dirty="0"/>
              <a:t>, laptop, tablet or smart phone </a:t>
            </a:r>
            <a:r>
              <a:rPr lang="en-US" dirty="0" smtClean="0"/>
              <a:t>		computer</a:t>
            </a:r>
            <a:r>
              <a:rPr lang="en-US" dirty="0"/>
              <a:t>. </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0942005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dirty="0"/>
              <a:t/>
            </a:r>
            <a:br>
              <a:rPr lang="en-US" dirty="0"/>
            </a:br>
            <a:r>
              <a:rPr lang="en-US" dirty="0" smtClean="0"/>
              <a:t>ACCESS TO ELECTRONIC RECORDS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3)	a judge must have access to software 			with the functionality to permit ease </a:t>
            </a:r>
            <a:r>
              <a:rPr lang="en-US" dirty="0"/>
              <a:t>of </a:t>
            </a:r>
            <a:r>
              <a:rPr lang="en-US" dirty="0" smtClean="0"/>
              <a:t>		review </a:t>
            </a:r>
            <a:r>
              <a:rPr lang="en-US" dirty="0"/>
              <a:t>of files, ability to view multiple pages </a:t>
            </a:r>
            <a:r>
              <a:rPr lang="en-US" dirty="0" smtClean="0"/>
              <a:t>		documents on </a:t>
            </a:r>
            <a:r>
              <a:rPr lang="en-US" dirty="0"/>
              <a:t>one </a:t>
            </a:r>
            <a:r>
              <a:rPr lang="en-US" dirty="0" smtClean="0"/>
              <a:t>screen, manage </a:t>
            </a:r>
            <a:r>
              <a:rPr lang="en-US" dirty="0"/>
              <a:t>the </a:t>
            </a:r>
            <a:r>
              <a:rPr lang="en-US" dirty="0" smtClean="0"/>
              <a:t>		calendar </a:t>
            </a:r>
            <a:r>
              <a:rPr lang="en-US" dirty="0"/>
              <a:t>and create </a:t>
            </a:r>
            <a:r>
              <a:rPr lang="en-US" dirty="0" smtClean="0"/>
              <a:t>documents</a:t>
            </a:r>
            <a:r>
              <a:rPr lang="en-US" dirty="0"/>
              <a:t> </a:t>
            </a:r>
            <a:r>
              <a:rPr lang="en-US" dirty="0" smtClean="0"/>
              <a:t>including 		orders</a:t>
            </a:r>
            <a:r>
              <a:rPr lang="en-US" dirty="0"/>
              <a:t>, opinions, memoranda, letters</a:t>
            </a:r>
            <a:r>
              <a:rPr lang="en-US" dirty="0" smtClean="0"/>
              <a:t>,</a:t>
            </a:r>
          </a:p>
          <a:p>
            <a:pPr marL="0" indent="0">
              <a:buNone/>
            </a:pPr>
            <a:r>
              <a:rPr lang="en-US" dirty="0" smtClean="0"/>
              <a:t> 	4)	the </a:t>
            </a:r>
            <a:r>
              <a:rPr lang="en-US" dirty="0"/>
              <a:t>judge </a:t>
            </a:r>
            <a:r>
              <a:rPr lang="en-US" dirty="0" smtClean="0"/>
              <a:t>must have to ability to </a:t>
            </a:r>
            <a:r>
              <a:rPr lang="en-US" dirty="0"/>
              <a:t>file final </a:t>
            </a:r>
            <a:r>
              <a:rPr lang="en-US" dirty="0" smtClean="0"/>
              <a:t>		orders </a:t>
            </a:r>
            <a:r>
              <a:rPr lang="en-US" dirty="0"/>
              <a:t>electronically in the official court </a:t>
            </a:r>
            <a:r>
              <a:rPr lang="en-US" dirty="0" smtClean="0"/>
              <a:t>		file </a:t>
            </a:r>
            <a:r>
              <a:rPr lang="en-US" dirty="0"/>
              <a:t>and serve the party instantaneously. </a:t>
            </a:r>
          </a:p>
          <a:p>
            <a:pPr marL="0" indent="0">
              <a:buNone/>
            </a:pPr>
            <a:endParaRPr lang="en-US" dirty="0"/>
          </a:p>
          <a:p>
            <a:endParaRPr lang="en-US" dirty="0"/>
          </a:p>
        </p:txBody>
      </p:sp>
    </p:spTree>
    <p:extLst>
      <p:ext uri="{BB962C8B-B14F-4D97-AF65-F5344CB8AC3E}">
        <p14:creationId xmlns:p14="http://schemas.microsoft.com/office/powerpoint/2010/main" val="2018007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ACCESS TO ELECTRONIC RECORDS</a:t>
            </a:r>
            <a:endParaRPr lang="en-US" b="1" dirty="0"/>
          </a:p>
        </p:txBody>
      </p:sp>
      <p:sp>
        <p:nvSpPr>
          <p:cNvPr id="3" name="Content Placeholder 2"/>
          <p:cNvSpPr>
            <a:spLocks noGrp="1"/>
          </p:cNvSpPr>
          <p:nvPr>
            <p:ph idx="1"/>
          </p:nvPr>
        </p:nvSpPr>
        <p:spPr/>
        <p:txBody>
          <a:bodyPr>
            <a:normAutofit fontScale="92500" lnSpcReduction="10000"/>
          </a:bodyPr>
          <a:lstStyle/>
          <a:p>
            <a:r>
              <a:rPr lang="en-US" sz="2600" dirty="0" smtClean="0"/>
              <a:t>What are the benefits to judges and other court stakeholders?</a:t>
            </a:r>
          </a:p>
          <a:p>
            <a:pPr marL="0" indent="0">
              <a:buNone/>
            </a:pPr>
            <a:r>
              <a:rPr lang="en-US" dirty="0"/>
              <a:t>	</a:t>
            </a:r>
            <a:r>
              <a:rPr lang="en-US" sz="2600" dirty="0" smtClean="0"/>
              <a:t>1)	Improved Access to Critical Court 			Records Anytime and Anywhere	</a:t>
            </a:r>
          </a:p>
          <a:p>
            <a:pPr marL="0" indent="0">
              <a:buNone/>
            </a:pPr>
            <a:r>
              <a:rPr lang="en-US" sz="2600" dirty="0"/>
              <a:t>	</a:t>
            </a:r>
            <a:r>
              <a:rPr lang="en-US" sz="2600" dirty="0" smtClean="0"/>
              <a:t>2)	Enhanced Preparation of Judge for Next 		Day Hearings	</a:t>
            </a:r>
            <a:r>
              <a:rPr lang="en-US" dirty="0"/>
              <a:t>	</a:t>
            </a:r>
            <a:r>
              <a:rPr lang="en-US" dirty="0" smtClean="0"/>
              <a:t>		</a:t>
            </a:r>
            <a:endParaRPr lang="en-US" dirty="0"/>
          </a:p>
          <a:p>
            <a:pPr marL="0" indent="0">
              <a:buNone/>
            </a:pPr>
            <a:endParaRPr lang="en-US" dirty="0"/>
          </a:p>
          <a:p>
            <a:pPr marL="0" indent="0">
              <a:buNone/>
            </a:pPr>
            <a:endParaRPr lang="en-US" dirty="0" smtClean="0"/>
          </a:p>
          <a:p>
            <a:pPr marL="0" indent="0">
              <a:buNone/>
            </a:pPr>
            <a:r>
              <a:rPr lang="en-US" b="1" dirty="0"/>
              <a:t>	</a:t>
            </a:r>
            <a:endParaRPr lang="en-US" dirty="0"/>
          </a:p>
          <a:p>
            <a:pPr marL="0" indent="0">
              <a:buNone/>
            </a:pPr>
            <a:endParaRPr lang="en-US" dirty="0"/>
          </a:p>
        </p:txBody>
      </p:sp>
    </p:spTree>
    <p:extLst>
      <p:ext uri="{BB962C8B-B14F-4D97-AF65-F5344CB8AC3E}">
        <p14:creationId xmlns:p14="http://schemas.microsoft.com/office/powerpoint/2010/main" val="41107974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ELECTRONIC RECORDS</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	3)	</a:t>
            </a:r>
            <a:r>
              <a:rPr lang="en-US" dirty="0"/>
              <a:t>Expanded Ability of Judge to Balance </a:t>
            </a:r>
            <a:r>
              <a:rPr lang="en-US" dirty="0" smtClean="0"/>
              <a:t>		Workday </a:t>
            </a:r>
            <a:r>
              <a:rPr lang="en-US" dirty="0"/>
              <a:t>Requirements </a:t>
            </a:r>
            <a:endParaRPr lang="en-US" dirty="0" smtClean="0"/>
          </a:p>
          <a:p>
            <a:pPr marL="0" indent="0">
              <a:buNone/>
            </a:pPr>
            <a:r>
              <a:rPr lang="en-US" dirty="0"/>
              <a:t>	</a:t>
            </a:r>
            <a:r>
              <a:rPr lang="en-US" dirty="0" smtClean="0"/>
              <a:t>4)	</a:t>
            </a:r>
            <a:r>
              <a:rPr lang="en-US" dirty="0"/>
              <a:t>Ability to Prepare Orders that can be </a:t>
            </a:r>
            <a:r>
              <a:rPr lang="en-US" dirty="0" smtClean="0"/>
              <a:t>			Instantly </a:t>
            </a:r>
            <a:r>
              <a:rPr lang="en-US" dirty="0"/>
              <a:t>Filed and Served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416444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119</TotalTime>
  <Words>637</Words>
  <Application>Microsoft Macintosh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Breeze</vt:lpstr>
      <vt:lpstr>Study of State Trial Courts Use of Remote Technology  </vt:lpstr>
      <vt:lpstr>SETTING THE STAGE </vt:lpstr>
      <vt:lpstr>SETTING THE STAGE  </vt:lpstr>
      <vt:lpstr>ACCESS TO ELECTRONIC RECORDS</vt:lpstr>
      <vt:lpstr>ACCESS TO ELECTRONIC RECORDS</vt:lpstr>
      <vt:lpstr> ACCESS TO ELECTRONIC RECORDS</vt:lpstr>
      <vt:lpstr>  ACCESS TO ELECTRONIC RECORDS</vt:lpstr>
      <vt:lpstr>ACCESS TO ELECTRONIC RECORDS</vt:lpstr>
      <vt:lpstr>ACCESS TO ELECTRONIC RECORDS</vt:lpstr>
      <vt:lpstr>USE OF VIDEO CONFERENCING</vt:lpstr>
      <vt:lpstr>USE OF VIDEO CONFERNCING</vt:lpstr>
      <vt:lpstr>USE OF VIDEO CONFERENCING</vt:lpstr>
      <vt:lpstr>USE OF VIDEOCONFERENCING</vt:lpstr>
      <vt:lpstr>USE OF VIDEOCONFERENCING</vt:lpstr>
      <vt:lpstr>OTHER REMOTE TECHNOLOGY STRATEGIES</vt:lpstr>
      <vt:lpstr>SUMMARY</vt:lpstr>
      <vt:lpstr>SUMMARY</vt:lpstr>
      <vt:lpstr>SUMMARY</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of State Trial Courts Use of Remote Technology  </dc:title>
  <dc:creator>Mike Bridenback</dc:creator>
  <cp:lastModifiedBy>Mike Bridenback</cp:lastModifiedBy>
  <cp:revision>10</cp:revision>
  <dcterms:created xsi:type="dcterms:W3CDTF">2016-07-20T17:08:44Z</dcterms:created>
  <dcterms:modified xsi:type="dcterms:W3CDTF">2016-08-08T12:37:13Z</dcterms:modified>
</cp:coreProperties>
</file>