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7" r:id="rId21"/>
    <p:sldId id="274" r:id="rId22"/>
    <p:sldId id="275" r:id="rId23"/>
  </p:sldIdLst>
  <p:sldSz cx="9144000" cy="6858000" type="screen4x3"/>
  <p:notesSz cx="6858000" cy="92964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9DC52FDB-92B4-4928-948D-32CA662F6CF8}" type="datetimeFigureOut">
              <a:rPr lang="en-US" smtClean="0"/>
              <a:t>8/12/2016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0568C71-0270-45C1-B1DE-72CE2B2DF4CC}" type="slidenum">
              <a:rPr lang="en-US" smtClean="0"/>
              <a:t>‹#›</a:t>
            </a:fld>
            <a:endParaRPr lang="en-US"/>
          </a:p>
        </p:txBody>
      </p:sp>
    </p:spTree>
    <p:extLst>
      <p:ext uri="{BB962C8B-B14F-4D97-AF65-F5344CB8AC3E}">
        <p14:creationId xmlns:p14="http://schemas.microsoft.com/office/powerpoint/2010/main" val="12612609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7AC35AE7-2A47-43AC-BC36-6FB6FCD43F35}" type="datetimeFigureOut">
              <a:rPr lang="en-US" smtClean="0"/>
              <a:t>8/12/2016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630FD20-A445-48F0-AF8B-FB9DBC090527}" type="slidenum">
              <a:rPr lang="en-US" smtClean="0"/>
              <a:t>‹#›</a:t>
            </a:fld>
            <a:endParaRPr lang="en-US"/>
          </a:p>
        </p:txBody>
      </p:sp>
    </p:spTree>
    <p:extLst>
      <p:ext uri="{BB962C8B-B14F-4D97-AF65-F5344CB8AC3E}">
        <p14:creationId xmlns:p14="http://schemas.microsoft.com/office/powerpoint/2010/main" val="26209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30FD20-A445-48F0-AF8B-FB9DBC090527}" type="slidenum">
              <a:rPr lang="en-US" smtClean="0"/>
              <a:t>2</a:t>
            </a:fld>
            <a:endParaRPr lang="en-US"/>
          </a:p>
        </p:txBody>
      </p:sp>
    </p:spTree>
    <p:extLst>
      <p:ext uri="{BB962C8B-B14F-4D97-AF65-F5344CB8AC3E}">
        <p14:creationId xmlns:p14="http://schemas.microsoft.com/office/powerpoint/2010/main" val="1781632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4FCB73-693F-4F59-BB12-864D7EEECF66}" type="datetime1">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58793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C6938B-1506-4820-9672-B3F60692A11A}" type="datetime1">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53099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20E85-F2B4-43C8-9623-802440F27786}" type="datetime1">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236629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0400CC-F932-4522-8E51-9402B7DC95D2}" type="datetime1">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58878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3C279-25CD-4373-BAD0-D8E527529E0B}" type="datetime1">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3975760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5A13BE-63B2-43D2-AACF-0E22E37D30BB}" type="datetime1">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1256822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F28107-9225-493A-8FFE-4553DC5E5C70}" type="datetime1">
              <a:rPr lang="en-US" smtClean="0"/>
              <a:t>8/12/2016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428053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894423-97FC-458D-A9DD-03A45D7A3A62}" type="datetime1">
              <a:rPr lang="en-US" smtClean="0"/>
              <a:t>8/12/2016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1463541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1FDD8-DD20-46E8-ABF7-A436C28514C9}" type="datetime1">
              <a:rPr lang="en-US" smtClean="0"/>
              <a:t>8/12/2016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163620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EFD22B-8508-4FCB-BBD8-FA050F36DCBC}" type="datetime1">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381889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2CD9E9-AB22-42AF-9706-FCE81B7CA372}" type="datetime1">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431EA-6DC6-4EFA-8998-52EA83EE1DD6}" type="slidenum">
              <a:rPr lang="en-US" smtClean="0"/>
              <a:t>‹#›</a:t>
            </a:fld>
            <a:endParaRPr lang="en-US"/>
          </a:p>
        </p:txBody>
      </p:sp>
    </p:spTree>
    <p:extLst>
      <p:ext uri="{BB962C8B-B14F-4D97-AF65-F5344CB8AC3E}">
        <p14:creationId xmlns:p14="http://schemas.microsoft.com/office/powerpoint/2010/main" val="108135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F92F-9A86-40E1-9524-65CE5E4CF2D0}" type="datetime1">
              <a:rPr lang="en-US" smtClean="0"/>
              <a:t>8/12/2016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431EA-6DC6-4EFA-8998-52EA83EE1DD6}" type="slidenum">
              <a:rPr lang="en-US" smtClean="0"/>
              <a:t>‹#›</a:t>
            </a:fld>
            <a:endParaRPr lang="en-US"/>
          </a:p>
        </p:txBody>
      </p:sp>
    </p:spTree>
    <p:extLst>
      <p:ext uri="{BB962C8B-B14F-4D97-AF65-F5344CB8AC3E}">
        <p14:creationId xmlns:p14="http://schemas.microsoft.com/office/powerpoint/2010/main" val="85018530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5.emf"/><Relationship Id="rId2" Type="http://schemas.openxmlformats.org/officeDocument/2006/relationships/tags" Target="../tags/tag14.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2.xml"/><Relationship Id="rId4"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6.emf"/><Relationship Id="rId2" Type="http://schemas.openxmlformats.org/officeDocument/2006/relationships/tags" Target="../tags/tag17.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Layout" Target="../slideLayouts/slideLayout2.xml"/><Relationship Id="rId4" Type="http://schemas.openxmlformats.org/officeDocument/2006/relationships/tags" Target="../tags/tag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7.emf"/><Relationship Id="rId2" Type="http://schemas.openxmlformats.org/officeDocument/2006/relationships/tags" Target="../tags/tag20.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slideLayout" Target="../slideLayouts/slideLayout2.xml"/><Relationship Id="rId4" Type="http://schemas.openxmlformats.org/officeDocument/2006/relationships/tags" Target="../tags/tag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8.emf"/><Relationship Id="rId2" Type="http://schemas.openxmlformats.org/officeDocument/2006/relationships/tags" Target="../tags/tag23.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slideLayout" Target="../slideLayouts/slideLayout2.xml"/><Relationship Id="rId4" Type="http://schemas.openxmlformats.org/officeDocument/2006/relationships/tags" Target="../tags/tag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9.emf"/><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22.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10.emf"/><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Layout" Target="../slideLayouts/slideLayout2.xml"/><Relationship Id="rId4"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1.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2.xml"/><Relationship Id="rId4"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2.emf"/><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3.emf"/><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2.xml"/><Relationship Id="rId4" Type="http://schemas.openxmlformats.org/officeDocument/2006/relationships/tags" Target="../tags/tag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4.emf"/><Relationship Id="rId2" Type="http://schemas.openxmlformats.org/officeDocument/2006/relationships/tags" Target="../tags/tag11.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2.xml"/><Relationship Id="rId4"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810000"/>
          </a:xfrm>
        </p:spPr>
        <p:txBody>
          <a:bodyPr>
            <a:noAutofit/>
          </a:bodyPr>
          <a:lstStyle/>
          <a:p>
            <a:pPr algn="l"/>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ETHICS AND PROFESSIONAL RESPONSIBILITY</a:t>
            </a:r>
            <a:b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FOR</a:t>
            </a:r>
            <a:b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PJs, CHIEFS and CEOs</a:t>
            </a:r>
          </a:p>
        </p:txBody>
      </p:sp>
      <p:sp>
        <p:nvSpPr>
          <p:cNvPr id="3" name="Subtitle 2"/>
          <p:cNvSpPr>
            <a:spLocks noGrp="1"/>
          </p:cNvSpPr>
          <p:nvPr>
            <p:ph type="subTitle" idx="1"/>
          </p:nvPr>
        </p:nvSpPr>
        <p:spPr>
          <a:xfrm>
            <a:off x="457200" y="4419600"/>
            <a:ext cx="8153400" cy="1828800"/>
          </a:xfrm>
        </p:spPr>
        <p:txBody>
          <a:bodyPr>
            <a:normAutofit fontScale="92500" lnSpcReduction="10000"/>
          </a:bodyPr>
          <a:lstStyle/>
          <a:p>
            <a:endParaRPr lang="en-US" sz="1800" b="1" dirty="0">
              <a:effectLst>
                <a:outerShdw blurRad="38100" dist="38100" dir="2700000" algn="tl">
                  <a:srgbClr val="000000">
                    <a:alpha val="43137"/>
                  </a:srgbClr>
                </a:outerShdw>
              </a:effectLst>
            </a:endParaRPr>
          </a:p>
          <a:p>
            <a:endParaRPr lang="en-US" sz="1800" b="1" dirty="0">
              <a:effectLst>
                <a:outerShdw blurRad="38100" dist="38100" dir="2700000" algn="tl">
                  <a:srgbClr val="000000">
                    <a:alpha val="43137"/>
                  </a:srgbClr>
                </a:outerShdw>
              </a:effectLst>
            </a:endParaRPr>
          </a:p>
          <a:p>
            <a:r>
              <a:rPr lang="en-US" sz="1900" b="1" dirty="0">
                <a:effectLst>
                  <a:outerShdw blurRad="38100" dist="38100" dir="2700000" algn="tl">
                    <a:srgbClr val="000000">
                      <a:alpha val="43137"/>
                    </a:srgbClr>
                  </a:outerShdw>
                </a:effectLst>
              </a:rPr>
              <a:t>NATIONAL ASSOCIATION FOR PRESIDING JUDGES AND COURT EXECUTIVE OFFICERS</a:t>
            </a:r>
          </a:p>
          <a:p>
            <a:r>
              <a:rPr lang="en-US" sz="1800" b="1" dirty="0">
                <a:effectLst>
                  <a:outerShdw blurRad="38100" dist="38100" dir="2700000" algn="tl">
                    <a:srgbClr val="000000">
                      <a:alpha val="43137"/>
                    </a:srgbClr>
                  </a:outerShdw>
                </a:effectLst>
              </a:rPr>
              <a:t>CLEVELAND, OHIO</a:t>
            </a:r>
          </a:p>
          <a:p>
            <a:r>
              <a:rPr lang="en-US" sz="1800" b="1" dirty="0">
                <a:effectLst>
                  <a:outerShdw blurRad="38100" dist="38100" dir="2700000" algn="tl">
                    <a:srgbClr val="000000">
                      <a:alpha val="43137"/>
                    </a:srgbClr>
                  </a:outerShdw>
                </a:effectLst>
              </a:rPr>
              <a:t>SEPTEMBER 27, 2016</a:t>
            </a:r>
          </a:p>
          <a:p>
            <a:r>
              <a:rPr lang="en-US" sz="1800" b="1" dirty="0">
                <a:effectLst>
                  <a:outerShdw blurRad="38100" dist="38100" dir="2700000" algn="tl">
                    <a:srgbClr val="000000">
                      <a:alpha val="43137"/>
                    </a:srgbClr>
                  </a:outerShdw>
                </a:effectLst>
              </a:rPr>
              <a:t>9:45 to 10:45 a.m.</a:t>
            </a:r>
          </a:p>
        </p:txBody>
      </p:sp>
    </p:spTree>
    <p:extLst>
      <p:ext uri="{BB962C8B-B14F-4D97-AF65-F5344CB8AC3E}">
        <p14:creationId xmlns:p14="http://schemas.microsoft.com/office/powerpoint/2010/main" val="317459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057400"/>
            <a:ext cx="8229600" cy="2948781"/>
          </a:xfrm>
        </p:spPr>
        <p:txBody>
          <a:bodyPr>
            <a:normAutofit/>
          </a:bodyPr>
          <a:lstStyle/>
          <a:p>
            <a:pPr marL="0" indent="0">
              <a:buNone/>
            </a:pPr>
            <a:r>
              <a:rPr lang="en-US" sz="4400" b="1" i="1" dirty="0"/>
              <a:t>What ethical rules are implicated by Judge Right’s refusal to perform same sex marriages while still performing other marriages?</a:t>
            </a:r>
          </a:p>
        </p:txBody>
      </p:sp>
      <p:sp>
        <p:nvSpPr>
          <p:cNvPr id="4" name="Slide Number Placeholder 3"/>
          <p:cNvSpPr>
            <a:spLocks noGrp="1"/>
          </p:cNvSpPr>
          <p:nvPr>
            <p:ph type="sldNum" sz="quarter" idx="12"/>
          </p:nvPr>
        </p:nvSpPr>
        <p:spPr/>
        <p:txBody>
          <a:bodyPr/>
          <a:lstStyle/>
          <a:p>
            <a:fld id="{D2C431EA-6DC6-4EFA-8998-52EA83EE1DD6}" type="slidenum">
              <a:rPr lang="en-US" smtClean="0"/>
              <a:t>10</a:t>
            </a:fld>
            <a:endParaRPr lang="en-US"/>
          </a:p>
        </p:txBody>
      </p:sp>
    </p:spTree>
    <p:extLst>
      <p:ext uri="{BB962C8B-B14F-4D97-AF65-F5344CB8AC3E}">
        <p14:creationId xmlns:p14="http://schemas.microsoft.com/office/powerpoint/2010/main" val="3462831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316162"/>
          </a:xfrm>
        </p:spPr>
        <p:txBody>
          <a:bodyPr>
            <a:normAutofit fontScale="90000"/>
          </a:bodyPr>
          <a:lstStyle/>
          <a:p>
            <a:r>
              <a:rPr lang="en-US" b="1" dirty="0"/>
              <a:t>Does it make a difference in your answers if the judge simply stops performing all marriages?</a:t>
            </a:r>
            <a:br>
              <a:rPr lang="en-US" b="1" dirty="0"/>
            </a:br>
            <a:endParaRPr lang="en-US" dirty="0"/>
          </a:p>
        </p:txBody>
      </p:sp>
      <p:sp>
        <p:nvSpPr>
          <p:cNvPr id="3" name="TPAnswers"/>
          <p:cNvSpPr>
            <a:spLocks noGrp="1"/>
          </p:cNvSpPr>
          <p:nvPr>
            <p:ph idx="1"/>
            <p:custDataLst>
              <p:tags r:id="rId3"/>
            </p:custDataLst>
          </p:nvPr>
        </p:nvSpPr>
        <p:spPr>
          <a:xfrm>
            <a:off x="1066800" y="2819400"/>
            <a:ext cx="1981200" cy="2743200"/>
          </a:xfrm>
        </p:spPr>
        <p:txBody>
          <a:bodyPr/>
          <a:lstStyle/>
          <a:p>
            <a:pPr marL="514350" indent="-514350">
              <a:buFont typeface="Arial" panose="020B0604020202020204" pitchFamily="34" charset="0"/>
              <a:buAutoNum type="alphaUcPeriod"/>
            </a:pPr>
            <a:r>
              <a:rPr lang="en-US" b="1" dirty="0"/>
              <a:t>YES</a:t>
            </a:r>
          </a:p>
          <a:p>
            <a:pPr marL="514350" indent="-514350">
              <a:buFont typeface="Arial" panose="020B0604020202020204" pitchFamily="34" charset="0"/>
              <a:buAutoNum type="alphaUcPeriod"/>
            </a:pPr>
            <a:r>
              <a:rPr lang="en-US" b="1" dirty="0"/>
              <a:t>NO</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328403158"/>
              </p:ext>
            </p:extLst>
          </p:nvPr>
        </p:nvGraphicFramePr>
        <p:xfrm>
          <a:off x="4508500" y="1905000"/>
          <a:ext cx="4301067" cy="4838700"/>
        </p:xfrm>
        <a:graphic>
          <a:graphicData uri="http://schemas.openxmlformats.org/presentationml/2006/ole">
            <mc:AlternateContent xmlns:mc="http://schemas.openxmlformats.org/markup-compatibility/2006">
              <mc:Choice xmlns:v="urn:schemas-microsoft-com:vml" Requires="v">
                <p:oleObj spid="_x0000_s5143"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1905000"/>
                        <a:ext cx="4301067" cy="4838700"/>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11</a:t>
            </a:fld>
            <a:endParaRPr lang="en-US"/>
          </a:p>
        </p:txBody>
      </p:sp>
    </p:spTree>
    <p:custDataLst>
      <p:tags r:id="rId2"/>
    </p:custDataLst>
    <p:extLst>
      <p:ext uri="{BB962C8B-B14F-4D97-AF65-F5344CB8AC3E}">
        <p14:creationId xmlns:p14="http://schemas.microsoft.com/office/powerpoint/2010/main" val="92056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620962"/>
          </a:xfrm>
        </p:spPr>
        <p:txBody>
          <a:bodyPr>
            <a:normAutofit fontScale="90000"/>
          </a:bodyPr>
          <a:lstStyle/>
          <a:p>
            <a:r>
              <a:rPr lang="en-US" b="1" dirty="0"/>
              <a:t>Is the analysis the same for the judge’s recusal from adoption cases involving same sex couples?</a:t>
            </a:r>
            <a:br>
              <a:rPr lang="en-US" b="1" dirty="0"/>
            </a:br>
            <a:endParaRPr lang="en-US" dirty="0"/>
          </a:p>
        </p:txBody>
      </p:sp>
      <p:sp>
        <p:nvSpPr>
          <p:cNvPr id="3" name="TPAnswers"/>
          <p:cNvSpPr>
            <a:spLocks noGrp="1"/>
          </p:cNvSpPr>
          <p:nvPr>
            <p:ph idx="1"/>
            <p:custDataLst>
              <p:tags r:id="rId3"/>
            </p:custDataLst>
          </p:nvPr>
        </p:nvSpPr>
        <p:spPr>
          <a:xfrm>
            <a:off x="990600" y="2819400"/>
            <a:ext cx="4038600" cy="3306763"/>
          </a:xfrm>
        </p:spPr>
        <p:txBody>
          <a:bodyPr/>
          <a:lstStyle/>
          <a:p>
            <a:pPr marL="514350" indent="-514350">
              <a:buFont typeface="Arial" panose="020B0604020202020204" pitchFamily="34" charset="0"/>
              <a:buAutoNum type="alphaUcPeriod"/>
            </a:pPr>
            <a:r>
              <a:rPr lang="en-US" b="1" dirty="0"/>
              <a:t>YES</a:t>
            </a:r>
          </a:p>
          <a:p>
            <a:pPr marL="514350" indent="-514350">
              <a:buFont typeface="Arial" panose="020B0604020202020204" pitchFamily="34" charset="0"/>
              <a:buAutoNum type="alphaUcPeriod"/>
            </a:pPr>
            <a:r>
              <a:rPr lang="en-US" b="1" dirty="0"/>
              <a:t>NO</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328911024"/>
              </p:ext>
            </p:extLst>
          </p:nvPr>
        </p:nvGraphicFramePr>
        <p:xfrm>
          <a:off x="4508500" y="1981200"/>
          <a:ext cx="4233333" cy="4762500"/>
        </p:xfrm>
        <a:graphic>
          <a:graphicData uri="http://schemas.openxmlformats.org/presentationml/2006/ole">
            <mc:AlternateContent xmlns:mc="http://schemas.openxmlformats.org/markup-compatibility/2006">
              <mc:Choice xmlns:v="urn:schemas-microsoft-com:vml" Requires="v">
                <p:oleObj spid="_x0000_s6167"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1981200"/>
                        <a:ext cx="4233333" cy="4762500"/>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12</a:t>
            </a:fld>
            <a:endParaRPr lang="en-US"/>
          </a:p>
        </p:txBody>
      </p:sp>
    </p:spTree>
    <p:custDataLst>
      <p:tags r:id="rId2"/>
    </p:custDataLst>
    <p:extLst>
      <p:ext uri="{BB962C8B-B14F-4D97-AF65-F5344CB8AC3E}">
        <p14:creationId xmlns:p14="http://schemas.microsoft.com/office/powerpoint/2010/main" val="244950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400" b="1" i="1" dirty="0"/>
              <a:t>Are there different ethical issues involved with the judge’s refusal to perform same sex marriages versus his recusal from adoption cases involving same sex couples?</a:t>
            </a:r>
          </a:p>
        </p:txBody>
      </p:sp>
      <p:sp>
        <p:nvSpPr>
          <p:cNvPr id="4" name="Slide Number Placeholder 3"/>
          <p:cNvSpPr>
            <a:spLocks noGrp="1"/>
          </p:cNvSpPr>
          <p:nvPr>
            <p:ph type="sldNum" sz="quarter" idx="12"/>
          </p:nvPr>
        </p:nvSpPr>
        <p:spPr/>
        <p:txBody>
          <a:bodyPr/>
          <a:lstStyle/>
          <a:p>
            <a:fld id="{D2C431EA-6DC6-4EFA-8998-52EA83EE1DD6}" type="slidenum">
              <a:rPr lang="en-US" smtClean="0"/>
              <a:t>13</a:t>
            </a:fld>
            <a:endParaRPr lang="en-US"/>
          </a:p>
        </p:txBody>
      </p:sp>
    </p:spTree>
    <p:extLst>
      <p:ext uri="{BB962C8B-B14F-4D97-AF65-F5344CB8AC3E}">
        <p14:creationId xmlns:p14="http://schemas.microsoft.com/office/powerpoint/2010/main" val="3096763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4525963"/>
          </a:xfrm>
        </p:spPr>
        <p:txBody>
          <a:bodyPr>
            <a:normAutofit/>
          </a:bodyPr>
          <a:lstStyle/>
          <a:p>
            <a:pPr marL="0" indent="0">
              <a:buNone/>
            </a:pPr>
            <a:r>
              <a:rPr lang="en-US" sz="4400" b="1" i="1" dirty="0"/>
              <a:t>What are the responsibilities of the supervising and presiding judges upon being informed of the judge’s decisions not to perform same sex marriages and adoptions by same sex couples?</a:t>
            </a:r>
          </a:p>
        </p:txBody>
      </p:sp>
      <p:sp>
        <p:nvSpPr>
          <p:cNvPr id="4" name="Slide Number Placeholder 3"/>
          <p:cNvSpPr>
            <a:spLocks noGrp="1"/>
          </p:cNvSpPr>
          <p:nvPr>
            <p:ph type="sldNum" sz="quarter" idx="12"/>
          </p:nvPr>
        </p:nvSpPr>
        <p:spPr/>
        <p:txBody>
          <a:bodyPr/>
          <a:lstStyle/>
          <a:p>
            <a:fld id="{D2C431EA-6DC6-4EFA-8998-52EA83EE1DD6}" type="slidenum">
              <a:rPr lang="en-US" smtClean="0"/>
              <a:t>14</a:t>
            </a:fld>
            <a:endParaRPr lang="en-US"/>
          </a:p>
        </p:txBody>
      </p:sp>
    </p:spTree>
    <p:extLst>
      <p:ext uri="{BB962C8B-B14F-4D97-AF65-F5344CB8AC3E}">
        <p14:creationId xmlns:p14="http://schemas.microsoft.com/office/powerpoint/2010/main" val="299613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0334"/>
            <a:ext cx="8229600" cy="3078162"/>
          </a:xfrm>
        </p:spPr>
        <p:txBody>
          <a:bodyPr>
            <a:normAutofit fontScale="90000"/>
          </a:bodyPr>
          <a:lstStyle/>
          <a:p>
            <a:pPr algn="l"/>
            <a:r>
              <a:rPr lang="en-US" sz="3600" b="1" dirty="0"/>
              <a:t>Assume the supervising and presiding judges inform Judge Right he cannot refuse to perform same sex marriages or recuse from adoptions by same sex couples.  Assume also that Judge Right maintains his positions. What should the supervising and presiding judge do?</a:t>
            </a:r>
            <a:endParaRPr lang="en-US" sz="3600" dirty="0"/>
          </a:p>
        </p:txBody>
      </p:sp>
      <p:sp>
        <p:nvSpPr>
          <p:cNvPr id="3" name="TPAnswers"/>
          <p:cNvSpPr>
            <a:spLocks noGrp="1"/>
          </p:cNvSpPr>
          <p:nvPr>
            <p:ph idx="1"/>
            <p:custDataLst>
              <p:tags r:id="rId3"/>
            </p:custDataLst>
          </p:nvPr>
        </p:nvSpPr>
        <p:spPr>
          <a:xfrm>
            <a:off x="685800" y="3429000"/>
            <a:ext cx="4495800" cy="2895600"/>
          </a:xfrm>
        </p:spPr>
        <p:txBody>
          <a:bodyPr>
            <a:normAutofit/>
          </a:bodyPr>
          <a:lstStyle/>
          <a:p>
            <a:pPr marL="514350" indent="-514350">
              <a:buFont typeface="Arial" panose="020B0604020202020204" pitchFamily="34" charset="0"/>
              <a:buAutoNum type="alphaUcPeriod"/>
            </a:pPr>
            <a:r>
              <a:rPr lang="en-US" b="1" dirty="0"/>
              <a:t>NOTHING</a:t>
            </a:r>
          </a:p>
          <a:p>
            <a:pPr marL="514350" indent="-514350">
              <a:buFont typeface="Arial" panose="020B0604020202020204" pitchFamily="34" charset="0"/>
              <a:buAutoNum type="alphaUcPeriod"/>
            </a:pPr>
            <a:r>
              <a:rPr lang="en-US" b="1" dirty="0"/>
              <a:t>REPORT THE JUDGE TO THE CONDUCT COMMISSION</a:t>
            </a:r>
          </a:p>
          <a:p>
            <a:pPr marL="514350" indent="-514350">
              <a:buFont typeface="Arial" panose="020B0604020202020204" pitchFamily="34" charset="0"/>
              <a:buAutoNum type="alphaUcPeriod"/>
            </a:pPr>
            <a:r>
              <a:rPr lang="en-US" b="1" dirty="0"/>
              <a:t>OTHER</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341862835"/>
              </p:ext>
            </p:extLst>
          </p:nvPr>
        </p:nvGraphicFramePr>
        <p:xfrm>
          <a:off x="4724400" y="2819398"/>
          <a:ext cx="3733800" cy="4200525"/>
        </p:xfrm>
        <a:graphic>
          <a:graphicData uri="http://schemas.openxmlformats.org/presentationml/2006/ole">
            <mc:AlternateContent xmlns:mc="http://schemas.openxmlformats.org/markup-compatibility/2006">
              <mc:Choice xmlns:v="urn:schemas-microsoft-com:vml" Requires="v">
                <p:oleObj spid="_x0000_s7190"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724400" y="2819398"/>
                        <a:ext cx="3733800" cy="4200525"/>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15</a:t>
            </a:fld>
            <a:endParaRPr lang="en-US"/>
          </a:p>
        </p:txBody>
      </p:sp>
    </p:spTree>
    <p:custDataLst>
      <p:tags r:id="rId2"/>
    </p:custDataLst>
    <p:extLst>
      <p:ext uri="{BB962C8B-B14F-4D97-AF65-F5344CB8AC3E}">
        <p14:creationId xmlns:p14="http://schemas.microsoft.com/office/powerpoint/2010/main" val="424008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HYPOTHETICAL #3</a:t>
            </a:r>
          </a:p>
        </p:txBody>
      </p:sp>
      <p:sp>
        <p:nvSpPr>
          <p:cNvPr id="3" name="Content Placeholder 2"/>
          <p:cNvSpPr>
            <a:spLocks noGrp="1"/>
          </p:cNvSpPr>
          <p:nvPr>
            <p:ph idx="1"/>
          </p:nvPr>
        </p:nvSpPr>
        <p:spPr/>
        <p:txBody>
          <a:bodyPr/>
          <a:lstStyle/>
          <a:p>
            <a:pPr marL="0" indent="0">
              <a:buNone/>
            </a:pPr>
            <a:r>
              <a:rPr lang="en-US" b="1" dirty="0"/>
              <a:t>During a tense discussion of performance issues, a deputy court clerk tells her supervisor that she is being retaliated against because she has not participated in noon prayer meetings held by Judge Samson in her chambers or accepted the judge’s invitations to attend the judge’s church, unlike the other employees who are allowed to slack off because they are members of the judge’s religious circle.</a:t>
            </a:r>
          </a:p>
        </p:txBody>
      </p:sp>
      <p:sp>
        <p:nvSpPr>
          <p:cNvPr id="4" name="Slide Number Placeholder 3"/>
          <p:cNvSpPr>
            <a:spLocks noGrp="1"/>
          </p:cNvSpPr>
          <p:nvPr>
            <p:ph type="sldNum" sz="quarter" idx="12"/>
          </p:nvPr>
        </p:nvSpPr>
        <p:spPr/>
        <p:txBody>
          <a:bodyPr/>
          <a:lstStyle/>
          <a:p>
            <a:fld id="{D2C431EA-6DC6-4EFA-8998-52EA83EE1DD6}" type="slidenum">
              <a:rPr lang="en-US" smtClean="0"/>
              <a:t>16</a:t>
            </a:fld>
            <a:endParaRPr lang="en-US"/>
          </a:p>
        </p:txBody>
      </p:sp>
    </p:spTree>
    <p:extLst>
      <p:ext uri="{BB962C8B-B14F-4D97-AF65-F5344CB8AC3E}">
        <p14:creationId xmlns:p14="http://schemas.microsoft.com/office/powerpoint/2010/main" val="1738266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b="1" i="1" dirty="0"/>
              <a:t>What ethical rules are implicated by the judge’s reported conduct towards the deputy court clerk?</a:t>
            </a:r>
          </a:p>
        </p:txBody>
      </p:sp>
      <p:sp>
        <p:nvSpPr>
          <p:cNvPr id="4" name="Slide Number Placeholder 3"/>
          <p:cNvSpPr>
            <a:spLocks noGrp="1"/>
          </p:cNvSpPr>
          <p:nvPr>
            <p:ph type="sldNum" sz="quarter" idx="12"/>
          </p:nvPr>
        </p:nvSpPr>
        <p:spPr/>
        <p:txBody>
          <a:bodyPr/>
          <a:lstStyle/>
          <a:p>
            <a:fld id="{D2C431EA-6DC6-4EFA-8998-52EA83EE1DD6}" type="slidenum">
              <a:rPr lang="en-US" smtClean="0"/>
              <a:t>17</a:t>
            </a:fld>
            <a:endParaRPr lang="en-US"/>
          </a:p>
        </p:txBody>
      </p:sp>
    </p:spTree>
    <p:extLst>
      <p:ext uri="{BB962C8B-B14F-4D97-AF65-F5344CB8AC3E}">
        <p14:creationId xmlns:p14="http://schemas.microsoft.com/office/powerpoint/2010/main" val="3710843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normAutofit fontScale="90000"/>
          </a:bodyPr>
          <a:lstStyle/>
          <a:p>
            <a:r>
              <a:rPr lang="en-US" b="1" dirty="0"/>
              <a:t>Should the supervisor:</a:t>
            </a:r>
            <a:br>
              <a:rPr lang="en-US" b="1" dirty="0"/>
            </a:br>
            <a:endParaRPr lang="en-US" dirty="0"/>
          </a:p>
        </p:txBody>
      </p:sp>
      <p:sp>
        <p:nvSpPr>
          <p:cNvPr id="3" name="TPAnswers"/>
          <p:cNvSpPr>
            <a:spLocks noGrp="1"/>
          </p:cNvSpPr>
          <p:nvPr>
            <p:ph idx="1"/>
            <p:custDataLst>
              <p:tags r:id="rId3"/>
            </p:custDataLst>
          </p:nvPr>
        </p:nvSpPr>
        <p:spPr>
          <a:xfrm>
            <a:off x="685800" y="1600200"/>
            <a:ext cx="4114800" cy="4525963"/>
          </a:xfrm>
        </p:spPr>
        <p:txBody>
          <a:bodyPr/>
          <a:lstStyle/>
          <a:p>
            <a:pPr marL="514350" indent="-514350">
              <a:buFont typeface="Arial" panose="020B0604020202020204" pitchFamily="34" charset="0"/>
              <a:buAutoNum type="alphaUcPeriod"/>
            </a:pPr>
            <a:r>
              <a:rPr lang="en-US" b="1" dirty="0"/>
              <a:t>DO NOTHING</a:t>
            </a:r>
          </a:p>
          <a:p>
            <a:pPr marL="514350" indent="-514350">
              <a:buFont typeface="Arial" panose="020B0604020202020204" pitchFamily="34" charset="0"/>
              <a:buAutoNum type="alphaUcPeriod"/>
            </a:pPr>
            <a:r>
              <a:rPr lang="en-US" b="1" dirty="0"/>
              <a:t>INVESTIGATE</a:t>
            </a:r>
          </a:p>
          <a:p>
            <a:pPr marL="514350" indent="-514350">
              <a:buFont typeface="Arial" panose="020B0604020202020204" pitchFamily="34" charset="0"/>
              <a:buAutoNum type="alphaUcPeriod"/>
            </a:pPr>
            <a:r>
              <a:rPr lang="en-US" b="1" dirty="0"/>
              <a:t>TELL THE PRESIDING JUDGE OR COURT EXECUTIVE OFFICER</a:t>
            </a:r>
          </a:p>
          <a:p>
            <a:pPr marL="514350" indent="-514350">
              <a:buFont typeface="Arial" panose="020B0604020202020204" pitchFamily="34" charset="0"/>
              <a:buAutoNum type="alphaUcPeriod"/>
            </a:pPr>
            <a:r>
              <a:rPr lang="en-US" b="1" dirty="0"/>
              <a:t>REPORT THE JUDGE TO THE CONDUCT COMMISSION</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115986262"/>
              </p:ext>
            </p:extLst>
          </p:nvPr>
        </p:nvGraphicFramePr>
        <p:xfrm>
          <a:off x="3810000" y="1114425"/>
          <a:ext cx="5105400" cy="5743575"/>
        </p:xfrm>
        <a:graphic>
          <a:graphicData uri="http://schemas.openxmlformats.org/presentationml/2006/ole">
            <mc:AlternateContent xmlns:mc="http://schemas.openxmlformats.org/markup-compatibility/2006">
              <mc:Choice xmlns:v="urn:schemas-microsoft-com:vml" Requires="v">
                <p:oleObj spid="_x0000_s8213"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3810000" y="1114425"/>
                        <a:ext cx="5105400" cy="5743575"/>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18</a:t>
            </a:fld>
            <a:endParaRPr lang="en-US"/>
          </a:p>
        </p:txBody>
      </p:sp>
    </p:spTree>
    <p:custDataLst>
      <p:tags r:id="rId2"/>
    </p:custDataLst>
    <p:extLst>
      <p:ext uri="{BB962C8B-B14F-4D97-AF65-F5344CB8AC3E}">
        <p14:creationId xmlns:p14="http://schemas.microsoft.com/office/powerpoint/2010/main" val="157401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pPr marL="0" indent="0">
              <a:buNone/>
            </a:pPr>
            <a:r>
              <a:rPr lang="en-US" b="1" dirty="0"/>
              <a:t>The supervisor asks around a bit and discovers that the judge is holding prayer meetings with some staff during the lunch hour and that some of staff are attending events at the judge’s church.  In addition, she learns that the judge’s staff takes turns leading prayers before sessions in the courtroom, the judge is offering litigants deferred dispositions in misdemeanor cases if they bring in proof of church attendance, there is a display of the Ten Commandments in her courtroom, and the judge’s assistant is helping the judge with administrative tasks related to the judge’s church-related ministry.</a:t>
            </a:r>
          </a:p>
        </p:txBody>
      </p:sp>
      <p:sp>
        <p:nvSpPr>
          <p:cNvPr id="4" name="Slide Number Placeholder 3"/>
          <p:cNvSpPr>
            <a:spLocks noGrp="1"/>
          </p:cNvSpPr>
          <p:nvPr>
            <p:ph type="sldNum" sz="quarter" idx="12"/>
          </p:nvPr>
        </p:nvSpPr>
        <p:spPr/>
        <p:txBody>
          <a:bodyPr/>
          <a:lstStyle/>
          <a:p>
            <a:fld id="{D2C431EA-6DC6-4EFA-8998-52EA83EE1DD6}" type="slidenum">
              <a:rPr lang="en-US" smtClean="0"/>
              <a:t>19</a:t>
            </a:fld>
            <a:endParaRPr lang="en-US"/>
          </a:p>
        </p:txBody>
      </p:sp>
    </p:spTree>
    <p:extLst>
      <p:ext uri="{BB962C8B-B14F-4D97-AF65-F5344CB8AC3E}">
        <p14:creationId xmlns:p14="http://schemas.microsoft.com/office/powerpoint/2010/main" val="9279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a:effectLst>
                  <a:outerShdw blurRad="38100" dist="38100" dir="2700000" algn="tl">
                    <a:srgbClr val="000000">
                      <a:alpha val="43137"/>
                    </a:srgbClr>
                  </a:outerShdw>
                </a:effectLst>
              </a:rPr>
              <a:t>HYPOTHETICAL #1</a:t>
            </a:r>
          </a:p>
        </p:txBody>
      </p:sp>
      <p:sp>
        <p:nvSpPr>
          <p:cNvPr id="3" name="Content Placeholder 2"/>
          <p:cNvSpPr>
            <a:spLocks noGrp="1"/>
          </p:cNvSpPr>
          <p:nvPr>
            <p:ph idx="1"/>
          </p:nvPr>
        </p:nvSpPr>
        <p:spPr>
          <a:xfrm>
            <a:off x="228600" y="1143000"/>
            <a:ext cx="8686800" cy="5486400"/>
          </a:xfrm>
        </p:spPr>
        <p:txBody>
          <a:bodyPr>
            <a:normAutofit fontScale="92500" lnSpcReduction="10000"/>
          </a:bodyPr>
          <a:lstStyle/>
          <a:p>
            <a:pPr marL="0" indent="0">
              <a:buNone/>
            </a:pPr>
            <a:r>
              <a:rPr lang="en-US" b="1" dirty="0"/>
              <a:t>The presiding judge consults the court executive officer about an anonymous letter sent to the presiding judge, which states that one of the judges on the court, Judge I.M. Freedman, exchanges dozens of offensive emails daily, including cartoons and jokes that disparage women, racial minorities and members of the LGBT community.  The anonymous letter states that the persons circulating the emails include lawyers who have appeared before the judge and some may be other judges.  The letter, signed by “Whistleblower,” closes by stating that if the presiding judge doesn’t do anything, “Whistleblower” will go public.</a:t>
            </a:r>
          </a:p>
        </p:txBody>
      </p:sp>
      <p:sp>
        <p:nvSpPr>
          <p:cNvPr id="4" name="Slide Number Placeholder 3"/>
          <p:cNvSpPr>
            <a:spLocks noGrp="1"/>
          </p:cNvSpPr>
          <p:nvPr>
            <p:ph type="sldNum" sz="quarter" idx="12"/>
          </p:nvPr>
        </p:nvSpPr>
        <p:spPr/>
        <p:txBody>
          <a:bodyPr/>
          <a:lstStyle/>
          <a:p>
            <a:fld id="{D2C431EA-6DC6-4EFA-8998-52EA83EE1DD6}" type="slidenum">
              <a:rPr lang="en-US" smtClean="0"/>
              <a:t>2</a:t>
            </a:fld>
            <a:endParaRPr lang="en-US"/>
          </a:p>
        </p:txBody>
      </p:sp>
    </p:spTree>
    <p:extLst>
      <p:ext uri="{BB962C8B-B14F-4D97-AF65-F5344CB8AC3E}">
        <p14:creationId xmlns:p14="http://schemas.microsoft.com/office/powerpoint/2010/main" val="3434015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endParaRPr lang="en-US" sz="4400" b="1" i="1" dirty="0"/>
          </a:p>
          <a:p>
            <a:pPr marL="0" indent="0">
              <a:buNone/>
            </a:pPr>
            <a:endParaRPr lang="en-US" sz="4400" b="1" i="1"/>
          </a:p>
          <a:p>
            <a:pPr marL="0" indent="0">
              <a:buNone/>
            </a:pPr>
            <a:r>
              <a:rPr lang="en-US" sz="4400" b="1" i="1"/>
              <a:t>What </a:t>
            </a:r>
            <a:r>
              <a:rPr lang="en-US" sz="4400" b="1" i="1" dirty="0"/>
              <a:t>ethical rules are implicated by the reported activities?</a:t>
            </a:r>
          </a:p>
        </p:txBody>
      </p:sp>
      <p:sp>
        <p:nvSpPr>
          <p:cNvPr id="4" name="Slide Number Placeholder 3"/>
          <p:cNvSpPr>
            <a:spLocks noGrp="1"/>
          </p:cNvSpPr>
          <p:nvPr>
            <p:ph type="sldNum" sz="quarter" idx="12"/>
          </p:nvPr>
        </p:nvSpPr>
        <p:spPr/>
        <p:txBody>
          <a:bodyPr/>
          <a:lstStyle/>
          <a:p>
            <a:fld id="{D2C431EA-6DC6-4EFA-8998-52EA83EE1DD6}" type="slidenum">
              <a:rPr lang="en-US" smtClean="0"/>
              <a:t>20</a:t>
            </a:fld>
            <a:endParaRPr lang="en-US"/>
          </a:p>
        </p:txBody>
      </p:sp>
    </p:spTree>
    <p:extLst>
      <p:ext uri="{BB962C8B-B14F-4D97-AF65-F5344CB8AC3E}">
        <p14:creationId xmlns:p14="http://schemas.microsoft.com/office/powerpoint/2010/main" val="2574257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a:normAutofit fontScale="90000"/>
          </a:bodyPr>
          <a:lstStyle/>
          <a:p>
            <a:r>
              <a:rPr lang="en-US" b="1" dirty="0"/>
              <a:t>Should the supervisor:</a:t>
            </a:r>
            <a:br>
              <a:rPr lang="en-US" b="1" dirty="0"/>
            </a:br>
            <a:endParaRPr lang="en-US" dirty="0"/>
          </a:p>
        </p:txBody>
      </p:sp>
      <p:sp>
        <p:nvSpPr>
          <p:cNvPr id="3" name="TPAnswers"/>
          <p:cNvSpPr>
            <a:spLocks noGrp="1"/>
          </p:cNvSpPr>
          <p:nvPr>
            <p:ph idx="1"/>
            <p:custDataLst>
              <p:tags r:id="rId3"/>
            </p:custDataLst>
          </p:nvPr>
        </p:nvSpPr>
        <p:spPr>
          <a:xfrm>
            <a:off x="685800" y="1600200"/>
            <a:ext cx="4114800" cy="4525963"/>
          </a:xfrm>
        </p:spPr>
        <p:txBody>
          <a:bodyPr>
            <a:normAutofit lnSpcReduction="10000"/>
          </a:bodyPr>
          <a:lstStyle/>
          <a:p>
            <a:pPr marL="514350" indent="-514350">
              <a:buFont typeface="Arial" panose="020B0604020202020204" pitchFamily="34" charset="0"/>
              <a:buAutoNum type="alphaUcPeriod"/>
            </a:pPr>
            <a:r>
              <a:rPr lang="en-US" b="1" dirty="0"/>
              <a:t>DO NOTHING</a:t>
            </a:r>
          </a:p>
          <a:p>
            <a:pPr marL="514350" indent="-514350">
              <a:buFont typeface="Arial" panose="020B0604020202020204" pitchFamily="34" charset="0"/>
              <a:buAutoNum type="alphaUcPeriod"/>
            </a:pPr>
            <a:r>
              <a:rPr lang="en-US" b="1" dirty="0"/>
              <a:t>CONTINUE TO INVESTIGATE</a:t>
            </a:r>
          </a:p>
          <a:p>
            <a:pPr marL="514350" indent="-514350">
              <a:buFont typeface="Arial" panose="020B0604020202020204" pitchFamily="34" charset="0"/>
              <a:buAutoNum type="alphaUcPeriod"/>
            </a:pPr>
            <a:r>
              <a:rPr lang="en-US" b="1" dirty="0"/>
              <a:t>TELL THE PRESIDING JUDGE OR COURT EXECUTIVE OFFICER</a:t>
            </a:r>
          </a:p>
          <a:p>
            <a:pPr marL="514350" indent="-514350">
              <a:buFont typeface="Arial" panose="020B0604020202020204" pitchFamily="34" charset="0"/>
              <a:buAutoNum type="alphaUcPeriod"/>
            </a:pPr>
            <a:r>
              <a:rPr lang="en-US" b="1" dirty="0"/>
              <a:t>REPORT THE JUDGE TO THE CONDUCT COMMISSION</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194844543"/>
              </p:ext>
            </p:extLst>
          </p:nvPr>
        </p:nvGraphicFramePr>
        <p:xfrm>
          <a:off x="3962400" y="985837"/>
          <a:ext cx="5118100" cy="5757863"/>
        </p:xfrm>
        <a:graphic>
          <a:graphicData uri="http://schemas.openxmlformats.org/presentationml/2006/ole">
            <mc:AlternateContent xmlns:mc="http://schemas.openxmlformats.org/markup-compatibility/2006">
              <mc:Choice xmlns:v="urn:schemas-microsoft-com:vml" Requires="v">
                <p:oleObj spid="_x0000_s9236"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3962400" y="985837"/>
                        <a:ext cx="5118100" cy="5757863"/>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21</a:t>
            </a:fld>
            <a:endParaRPr lang="en-US"/>
          </a:p>
        </p:txBody>
      </p:sp>
    </p:spTree>
    <p:custDataLst>
      <p:tags r:id="rId2"/>
    </p:custDataLst>
    <p:extLst>
      <p:ext uri="{BB962C8B-B14F-4D97-AF65-F5344CB8AC3E}">
        <p14:creationId xmlns:p14="http://schemas.microsoft.com/office/powerpoint/2010/main" val="139706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620962"/>
          </a:xfrm>
        </p:spPr>
        <p:txBody>
          <a:bodyPr>
            <a:normAutofit fontScale="90000"/>
          </a:bodyPr>
          <a:lstStyle/>
          <a:p>
            <a:r>
              <a:rPr lang="en-US" b="1" dirty="0"/>
              <a:t>The supervisor reports what she has learned to the presiding judge and the court executive officer.  Should they:</a:t>
            </a:r>
            <a:br>
              <a:rPr lang="en-US" b="1" dirty="0"/>
            </a:br>
            <a:endParaRPr lang="en-US" dirty="0"/>
          </a:p>
        </p:txBody>
      </p:sp>
      <p:sp>
        <p:nvSpPr>
          <p:cNvPr id="3" name="TPAnswers"/>
          <p:cNvSpPr>
            <a:spLocks noGrp="1"/>
          </p:cNvSpPr>
          <p:nvPr>
            <p:ph idx="1"/>
            <p:custDataLst>
              <p:tags r:id="rId3"/>
            </p:custDataLst>
          </p:nvPr>
        </p:nvSpPr>
        <p:spPr>
          <a:xfrm>
            <a:off x="685800" y="2590800"/>
            <a:ext cx="3810000" cy="3535363"/>
          </a:xfrm>
        </p:spPr>
        <p:txBody>
          <a:bodyPr>
            <a:normAutofit fontScale="92500"/>
          </a:bodyPr>
          <a:lstStyle/>
          <a:p>
            <a:pPr marL="514350" indent="-514350">
              <a:buFont typeface="Arial" panose="020B0604020202020204" pitchFamily="34" charset="0"/>
              <a:buAutoNum type="alphaUcPeriod"/>
            </a:pPr>
            <a:r>
              <a:rPr lang="en-US" b="1" dirty="0"/>
              <a:t>DO NOTHING</a:t>
            </a:r>
          </a:p>
          <a:p>
            <a:pPr marL="514350" indent="-514350">
              <a:buFont typeface="Arial" panose="020B0604020202020204" pitchFamily="34" charset="0"/>
              <a:buAutoNum type="alphaUcPeriod"/>
            </a:pPr>
            <a:r>
              <a:rPr lang="en-US" b="1" dirty="0"/>
              <a:t>INVESTIGATE</a:t>
            </a:r>
          </a:p>
          <a:p>
            <a:pPr marL="514350" indent="-514350">
              <a:buFont typeface="Arial" panose="020B0604020202020204" pitchFamily="34" charset="0"/>
              <a:buAutoNum type="alphaUcPeriod"/>
            </a:pPr>
            <a:r>
              <a:rPr lang="en-US" b="1" dirty="0"/>
              <a:t>TALK TO THE JUDGE</a:t>
            </a:r>
          </a:p>
          <a:p>
            <a:pPr marL="514350" indent="-514350">
              <a:buFont typeface="Arial" panose="020B0604020202020204" pitchFamily="34" charset="0"/>
              <a:buAutoNum type="alphaUcPeriod"/>
            </a:pPr>
            <a:r>
              <a:rPr lang="en-US" b="1" dirty="0"/>
              <a:t>REPORT THE JUDGE TO THE CONDUCT COMMISSION</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997806799"/>
              </p:ext>
            </p:extLst>
          </p:nvPr>
        </p:nvGraphicFramePr>
        <p:xfrm>
          <a:off x="3852333" y="1752600"/>
          <a:ext cx="4779434" cy="5376863"/>
        </p:xfrm>
        <a:graphic>
          <a:graphicData uri="http://schemas.openxmlformats.org/presentationml/2006/ole">
            <mc:AlternateContent xmlns:mc="http://schemas.openxmlformats.org/markup-compatibility/2006">
              <mc:Choice xmlns:v="urn:schemas-microsoft-com:vml" Requires="v">
                <p:oleObj spid="_x0000_s10260"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3852333" y="1752600"/>
                        <a:ext cx="4779434" cy="5376863"/>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22</a:t>
            </a:fld>
            <a:endParaRPr lang="en-US"/>
          </a:p>
        </p:txBody>
      </p:sp>
    </p:spTree>
    <p:custDataLst>
      <p:tags r:id="rId2"/>
    </p:custDataLst>
    <p:extLst>
      <p:ext uri="{BB962C8B-B14F-4D97-AF65-F5344CB8AC3E}">
        <p14:creationId xmlns:p14="http://schemas.microsoft.com/office/powerpoint/2010/main" val="302646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381000"/>
            <a:ext cx="8229600" cy="2163762"/>
          </a:xfrm>
        </p:spPr>
        <p:txBody>
          <a:bodyPr>
            <a:normAutofit fontScale="90000"/>
          </a:bodyPr>
          <a:lstStyle/>
          <a:p>
            <a:r>
              <a:rPr lang="en-US" b="1" dirty="0"/>
              <a:t>Does Judge Freedman’s exchange of offensive emails violate any ethical rules?</a:t>
            </a:r>
            <a:br>
              <a:rPr lang="en-US" b="1" dirty="0"/>
            </a:br>
            <a:endParaRPr lang="en-US" dirty="0"/>
          </a:p>
        </p:txBody>
      </p:sp>
      <p:sp>
        <p:nvSpPr>
          <p:cNvPr id="3" name="TPAnswers"/>
          <p:cNvSpPr>
            <a:spLocks noGrp="1"/>
          </p:cNvSpPr>
          <p:nvPr>
            <p:ph idx="1"/>
            <p:custDataLst>
              <p:tags r:id="rId3"/>
            </p:custDataLst>
          </p:nvPr>
        </p:nvSpPr>
        <p:spPr>
          <a:xfrm>
            <a:off x="1295400" y="3048000"/>
            <a:ext cx="3048000" cy="3001963"/>
          </a:xfrm>
        </p:spPr>
        <p:txBody>
          <a:bodyPr/>
          <a:lstStyle/>
          <a:p>
            <a:pPr marL="514350" indent="-514350">
              <a:buFont typeface="Arial" panose="020B0604020202020204" pitchFamily="34" charset="0"/>
              <a:buAutoNum type="alphaUcPeriod"/>
            </a:pPr>
            <a:r>
              <a:rPr lang="en-US" b="1" dirty="0"/>
              <a:t>YES</a:t>
            </a:r>
          </a:p>
          <a:p>
            <a:pPr marL="514350" indent="-514350">
              <a:buFont typeface="Arial" panose="020B0604020202020204" pitchFamily="34" charset="0"/>
              <a:buAutoNum type="alphaUcPeriod"/>
            </a:pPr>
            <a:r>
              <a:rPr lang="en-US" b="1" dirty="0"/>
              <a:t>NO</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768533905"/>
              </p:ext>
            </p:extLst>
          </p:nvPr>
        </p:nvGraphicFramePr>
        <p:xfrm>
          <a:off x="4267200" y="2133600"/>
          <a:ext cx="4114800" cy="4629150"/>
        </p:xfrm>
        <a:graphic>
          <a:graphicData uri="http://schemas.openxmlformats.org/presentationml/2006/ole">
            <mc:AlternateContent xmlns:mc="http://schemas.openxmlformats.org/markup-compatibility/2006">
              <mc:Choice xmlns:v="urn:schemas-microsoft-com:vml" Requires="v">
                <p:oleObj spid="_x0000_s1052"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267200" y="2133600"/>
                        <a:ext cx="4114800" cy="4629150"/>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3</a:t>
            </a:fld>
            <a:endParaRPr lang="en-US"/>
          </a:p>
        </p:txBody>
      </p:sp>
    </p:spTree>
    <p:custDataLst>
      <p:tags r:id="rId2"/>
    </p:custDataLst>
    <p:extLst>
      <p:ext uri="{BB962C8B-B14F-4D97-AF65-F5344CB8AC3E}">
        <p14:creationId xmlns:p14="http://schemas.microsoft.com/office/powerpoint/2010/main" val="275237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sz="4400" b="1" dirty="0"/>
          </a:p>
          <a:p>
            <a:pPr marL="0" indent="0">
              <a:buNone/>
            </a:pPr>
            <a:r>
              <a:rPr lang="en-US" sz="4400" b="1" i="1" dirty="0"/>
              <a:t>If ethical rules are violated by the emails, which rules?</a:t>
            </a:r>
          </a:p>
        </p:txBody>
      </p:sp>
      <p:sp>
        <p:nvSpPr>
          <p:cNvPr id="4" name="Slide Number Placeholder 3"/>
          <p:cNvSpPr>
            <a:spLocks noGrp="1"/>
          </p:cNvSpPr>
          <p:nvPr>
            <p:ph type="sldNum" sz="quarter" idx="12"/>
          </p:nvPr>
        </p:nvSpPr>
        <p:spPr/>
        <p:txBody>
          <a:bodyPr/>
          <a:lstStyle/>
          <a:p>
            <a:fld id="{D2C431EA-6DC6-4EFA-8998-52EA83EE1DD6}" type="slidenum">
              <a:rPr lang="en-US" smtClean="0"/>
              <a:t>4</a:t>
            </a:fld>
            <a:endParaRPr lang="en-US"/>
          </a:p>
        </p:txBody>
      </p:sp>
    </p:spTree>
    <p:extLst>
      <p:ext uri="{BB962C8B-B14F-4D97-AF65-F5344CB8AC3E}">
        <p14:creationId xmlns:p14="http://schemas.microsoft.com/office/powerpoint/2010/main" val="2348714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152400"/>
            <a:ext cx="8686800" cy="3154362"/>
          </a:xfrm>
        </p:spPr>
        <p:txBody>
          <a:bodyPr>
            <a:normAutofit fontScale="90000"/>
          </a:bodyPr>
          <a:lstStyle/>
          <a:p>
            <a:pPr algn="l"/>
            <a:r>
              <a:rPr lang="en-US" b="1" dirty="0"/>
              <a:t>Does it make any difference whether the emails are sent to Judge Freedman’s court email address or to a personal email address but viewed on his court computer?</a:t>
            </a:r>
            <a:endParaRPr lang="en-US" dirty="0"/>
          </a:p>
        </p:txBody>
      </p:sp>
      <p:sp>
        <p:nvSpPr>
          <p:cNvPr id="3" name="TPAnswers"/>
          <p:cNvSpPr>
            <a:spLocks noGrp="1"/>
          </p:cNvSpPr>
          <p:nvPr>
            <p:ph idx="1"/>
            <p:custDataLst>
              <p:tags r:id="rId3"/>
            </p:custDataLst>
          </p:nvPr>
        </p:nvSpPr>
        <p:spPr>
          <a:xfrm>
            <a:off x="1066800" y="3733800"/>
            <a:ext cx="3048000" cy="2392363"/>
          </a:xfrm>
        </p:spPr>
        <p:txBody>
          <a:bodyPr>
            <a:normAutofit/>
          </a:bodyPr>
          <a:lstStyle/>
          <a:p>
            <a:pPr marL="514350" indent="-514350">
              <a:buFont typeface="Arial" panose="020B0604020202020204" pitchFamily="34" charset="0"/>
              <a:buAutoNum type="alphaUcPeriod"/>
            </a:pPr>
            <a:r>
              <a:rPr lang="en-US" b="1" dirty="0"/>
              <a:t>YES</a:t>
            </a:r>
          </a:p>
          <a:p>
            <a:pPr marL="514350" indent="-514350">
              <a:buFont typeface="Arial" panose="020B0604020202020204" pitchFamily="34" charset="0"/>
              <a:buAutoNum type="alphaUcPeriod"/>
            </a:pPr>
            <a:r>
              <a:rPr lang="en-US" b="1" dirty="0"/>
              <a:t>NO</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6986578"/>
              </p:ext>
            </p:extLst>
          </p:nvPr>
        </p:nvGraphicFramePr>
        <p:xfrm>
          <a:off x="4953000" y="2514600"/>
          <a:ext cx="3962400" cy="4457700"/>
        </p:xfrm>
        <a:graphic>
          <a:graphicData uri="http://schemas.openxmlformats.org/presentationml/2006/ole">
            <mc:AlternateContent xmlns:mc="http://schemas.openxmlformats.org/markup-compatibility/2006">
              <mc:Choice xmlns:v="urn:schemas-microsoft-com:vml" Requires="v">
                <p:oleObj spid="_x0000_s2071"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953000" y="2514600"/>
                        <a:ext cx="3962400" cy="4457700"/>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5</a:t>
            </a:fld>
            <a:endParaRPr lang="en-US"/>
          </a:p>
        </p:txBody>
      </p:sp>
    </p:spTree>
    <p:custDataLst>
      <p:tags r:id="rId2"/>
    </p:custDataLst>
    <p:extLst>
      <p:ext uri="{BB962C8B-B14F-4D97-AF65-F5344CB8AC3E}">
        <p14:creationId xmlns:p14="http://schemas.microsoft.com/office/powerpoint/2010/main" val="36217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849562"/>
          </a:xfrm>
        </p:spPr>
        <p:txBody>
          <a:bodyPr>
            <a:normAutofit fontScale="90000"/>
          </a:bodyPr>
          <a:lstStyle/>
          <a:p>
            <a:pPr algn="l"/>
            <a:r>
              <a:rPr lang="en-US" b="1" dirty="0"/>
              <a:t>Does it make any difference whether the judge receives the emails but does not forward them or send his own offensive emails?</a:t>
            </a:r>
            <a:br>
              <a:rPr lang="en-US" b="1" dirty="0"/>
            </a:br>
            <a:endParaRPr lang="en-US" dirty="0"/>
          </a:p>
        </p:txBody>
      </p:sp>
      <p:sp>
        <p:nvSpPr>
          <p:cNvPr id="3" name="TPAnswers"/>
          <p:cNvSpPr>
            <a:spLocks noGrp="1"/>
          </p:cNvSpPr>
          <p:nvPr>
            <p:ph idx="1"/>
            <p:custDataLst>
              <p:tags r:id="rId3"/>
            </p:custDataLst>
          </p:nvPr>
        </p:nvSpPr>
        <p:spPr>
          <a:xfrm>
            <a:off x="1066800" y="3352800"/>
            <a:ext cx="2667000" cy="2209800"/>
          </a:xfrm>
        </p:spPr>
        <p:txBody>
          <a:bodyPr/>
          <a:lstStyle/>
          <a:p>
            <a:pPr marL="514350" indent="-514350">
              <a:buFont typeface="Arial" panose="020B0604020202020204" pitchFamily="34" charset="0"/>
              <a:buAutoNum type="alphaUcPeriod"/>
            </a:pPr>
            <a:r>
              <a:rPr lang="en-US" b="1" dirty="0"/>
              <a:t>YES</a:t>
            </a:r>
          </a:p>
          <a:p>
            <a:pPr marL="514350" indent="-514350">
              <a:buFont typeface="Arial" panose="020B0604020202020204" pitchFamily="34" charset="0"/>
              <a:buAutoNum type="alphaUcPeriod"/>
            </a:pPr>
            <a:r>
              <a:rPr lang="en-US" b="1" dirty="0"/>
              <a:t>NO</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430323798"/>
              </p:ext>
            </p:extLst>
          </p:nvPr>
        </p:nvGraphicFramePr>
        <p:xfrm>
          <a:off x="4876800" y="2014537"/>
          <a:ext cx="4203700" cy="4729163"/>
        </p:xfrm>
        <a:graphic>
          <a:graphicData uri="http://schemas.openxmlformats.org/presentationml/2006/ole">
            <mc:AlternateContent xmlns:mc="http://schemas.openxmlformats.org/markup-compatibility/2006">
              <mc:Choice xmlns:v="urn:schemas-microsoft-com:vml" Requires="v">
                <p:oleObj spid="_x0000_s3095"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876800" y="2014537"/>
                        <a:ext cx="4203700" cy="4729163"/>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6</a:t>
            </a:fld>
            <a:endParaRPr lang="en-US"/>
          </a:p>
        </p:txBody>
      </p:sp>
    </p:spTree>
    <p:custDataLst>
      <p:tags r:id="rId2"/>
    </p:custDataLst>
    <p:extLst>
      <p:ext uri="{BB962C8B-B14F-4D97-AF65-F5344CB8AC3E}">
        <p14:creationId xmlns:p14="http://schemas.microsoft.com/office/powerpoint/2010/main" val="315373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400" b="1" i="1" dirty="0"/>
              <a:t>What should the court executive officer advise the presiding judge to do in response to the anonymous letter?</a:t>
            </a:r>
          </a:p>
        </p:txBody>
      </p:sp>
      <p:sp>
        <p:nvSpPr>
          <p:cNvPr id="4" name="Slide Number Placeholder 3"/>
          <p:cNvSpPr>
            <a:spLocks noGrp="1"/>
          </p:cNvSpPr>
          <p:nvPr>
            <p:ph type="sldNum" sz="quarter" idx="12"/>
          </p:nvPr>
        </p:nvSpPr>
        <p:spPr/>
        <p:txBody>
          <a:bodyPr/>
          <a:lstStyle/>
          <a:p>
            <a:fld id="{D2C431EA-6DC6-4EFA-8998-52EA83EE1DD6}" type="slidenum">
              <a:rPr lang="en-US" smtClean="0"/>
              <a:t>7</a:t>
            </a:fld>
            <a:endParaRPr lang="en-US"/>
          </a:p>
        </p:txBody>
      </p:sp>
    </p:spTree>
    <p:extLst>
      <p:ext uri="{BB962C8B-B14F-4D97-AF65-F5344CB8AC3E}">
        <p14:creationId xmlns:p14="http://schemas.microsoft.com/office/powerpoint/2010/main" val="1937077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a:effectLst>
                  <a:outerShdw blurRad="38100" dist="38100" dir="2700000" algn="tl">
                    <a:srgbClr val="000000">
                      <a:alpha val="43137"/>
                    </a:srgbClr>
                  </a:outerShdw>
                </a:effectLst>
              </a:rPr>
              <a:t>HYPOTHETICAL #2</a:t>
            </a:r>
          </a:p>
        </p:txBody>
      </p:sp>
      <p:sp>
        <p:nvSpPr>
          <p:cNvPr id="3" name="Content Placeholder 2"/>
          <p:cNvSpPr>
            <a:spLocks noGrp="1"/>
          </p:cNvSpPr>
          <p:nvPr>
            <p:ph idx="1"/>
          </p:nvPr>
        </p:nvSpPr>
        <p:spPr>
          <a:xfrm>
            <a:off x="228600" y="1219200"/>
            <a:ext cx="8610600" cy="5562600"/>
          </a:xfrm>
        </p:spPr>
        <p:txBody>
          <a:bodyPr>
            <a:normAutofit lnSpcReduction="10000"/>
          </a:bodyPr>
          <a:lstStyle/>
          <a:p>
            <a:pPr marL="0" indent="0">
              <a:buNone/>
            </a:pPr>
            <a:r>
              <a:rPr lang="en-US" b="1" dirty="0"/>
              <a:t>State Trial Judge Michael I.M. Right is assigned to the family law panel.  As part of his assignment, he presides over marriage and adoption cases.  For a few years, Judge Right has performed marriages for family, friends and others, both in and out of the courthouse.  He has decided that, for religious reasons, he will not perform marriages of same sex couples.  He has also decided he will not consider adoptions by same sex couples.  He informed the supervising judge of the family panel and the presiding judge of his decisions. </a:t>
            </a:r>
          </a:p>
        </p:txBody>
      </p:sp>
      <p:sp>
        <p:nvSpPr>
          <p:cNvPr id="4" name="Slide Number Placeholder 3"/>
          <p:cNvSpPr>
            <a:spLocks noGrp="1"/>
          </p:cNvSpPr>
          <p:nvPr>
            <p:ph type="sldNum" sz="quarter" idx="12"/>
          </p:nvPr>
        </p:nvSpPr>
        <p:spPr/>
        <p:txBody>
          <a:bodyPr/>
          <a:lstStyle/>
          <a:p>
            <a:fld id="{D2C431EA-6DC6-4EFA-8998-52EA83EE1DD6}" type="slidenum">
              <a:rPr lang="en-US" smtClean="0"/>
              <a:t>8</a:t>
            </a:fld>
            <a:endParaRPr lang="en-US"/>
          </a:p>
        </p:txBody>
      </p:sp>
    </p:spTree>
    <p:extLst>
      <p:ext uri="{BB962C8B-B14F-4D97-AF65-F5344CB8AC3E}">
        <p14:creationId xmlns:p14="http://schemas.microsoft.com/office/powerpoint/2010/main" val="377430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468562"/>
          </a:xfrm>
        </p:spPr>
        <p:txBody>
          <a:bodyPr>
            <a:normAutofit fontScale="90000"/>
          </a:bodyPr>
          <a:lstStyle/>
          <a:p>
            <a:r>
              <a:rPr lang="en-US" b="1" dirty="0"/>
              <a:t>May Judge Right ethically refuse to perform same sex marriages while still performing other marriages?</a:t>
            </a:r>
            <a:br>
              <a:rPr lang="en-US" b="1" dirty="0"/>
            </a:br>
            <a:endParaRPr lang="en-US" dirty="0"/>
          </a:p>
        </p:txBody>
      </p:sp>
      <p:sp>
        <p:nvSpPr>
          <p:cNvPr id="3" name="TPAnswers"/>
          <p:cNvSpPr>
            <a:spLocks noGrp="1"/>
          </p:cNvSpPr>
          <p:nvPr>
            <p:ph idx="1"/>
            <p:custDataLst>
              <p:tags r:id="rId3"/>
            </p:custDataLst>
          </p:nvPr>
        </p:nvSpPr>
        <p:spPr>
          <a:xfrm>
            <a:off x="914400" y="3048000"/>
            <a:ext cx="3886200" cy="3001963"/>
          </a:xfrm>
        </p:spPr>
        <p:txBody>
          <a:bodyPr/>
          <a:lstStyle/>
          <a:p>
            <a:pPr marL="514350" indent="-514350">
              <a:buFont typeface="Arial" panose="020B0604020202020204" pitchFamily="34" charset="0"/>
              <a:buAutoNum type="alphaUcPeriod"/>
            </a:pPr>
            <a:r>
              <a:rPr lang="en-US" b="1" dirty="0"/>
              <a:t>YES</a:t>
            </a:r>
          </a:p>
          <a:p>
            <a:pPr marL="514350" indent="-514350">
              <a:buFont typeface="Arial" panose="020B0604020202020204" pitchFamily="34" charset="0"/>
              <a:buAutoNum type="alphaUcPeriod"/>
            </a:pPr>
            <a:r>
              <a:rPr lang="en-US" b="1" dirty="0"/>
              <a:t>NO</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127573755"/>
              </p:ext>
            </p:extLst>
          </p:nvPr>
        </p:nvGraphicFramePr>
        <p:xfrm>
          <a:off x="4847166" y="1981200"/>
          <a:ext cx="4233333" cy="4762500"/>
        </p:xfrm>
        <a:graphic>
          <a:graphicData uri="http://schemas.openxmlformats.org/presentationml/2006/ole">
            <mc:AlternateContent xmlns:mc="http://schemas.openxmlformats.org/markup-compatibility/2006">
              <mc:Choice xmlns:v="urn:schemas-microsoft-com:vml" Requires="v">
                <p:oleObj spid="_x0000_s4119"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847166" y="1981200"/>
                        <a:ext cx="4233333" cy="4762500"/>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D2C431EA-6DC6-4EFA-8998-52EA83EE1DD6}" type="slidenum">
              <a:rPr lang="en-US" smtClean="0"/>
              <a:t>9</a:t>
            </a:fld>
            <a:endParaRPr lang="en-US"/>
          </a:p>
        </p:txBody>
      </p:sp>
    </p:spTree>
    <p:custDataLst>
      <p:tags r:id="rId2"/>
    </p:custDataLst>
    <p:extLst>
      <p:ext uri="{BB962C8B-B14F-4D97-AF65-F5344CB8AC3E}">
        <p14:creationId xmlns:p14="http://schemas.microsoft.com/office/powerpoint/2010/main" val="162404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WASPOLLED" val="0DB86BBEC77A4051B2DDA322D6D0E2FA"/>
  <p:tag name="TPVERSION" val="5"/>
  <p:tag name="TPFULLVERSION" val="5.3.1.3337"/>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11.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352F056511CB4952A36A49EC00A5D61F&lt;/guid&gt;&#10;        &lt;description /&gt;&#10;        &lt;date&gt;6/3/2016 10:17:3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030D959ECF941A4A3B95B806D509CDF&lt;/guid&gt;&#10;            &lt;repollguid&gt;B8CFEA253F6E4E38B4C2B951DE0C73AB&lt;/repollguid&gt;&#10;            &lt;sourceid&gt;AE2A341624984E52987CE5C94F6E42AC&lt;/sourceid&gt;&#10;            &lt;questiontext&gt;May Judge Right ethically refuse to perform same sex marriages while still performing other marriages?&lt;/questiontext&gt;&#10;            &lt;showresults&gt;True&lt;/showresults&gt;&#10;            &lt;responsegrid&gt;0&lt;/responsegrid&gt;&#10;            &lt;countdowntimer&gt;False&lt;/countdowntimer&gt;&#10;            &lt;countdowntime&gt;15&lt;/countdowntime&gt;&#10;            &lt;correctvalue&gt;1&lt;/correctvalue&gt;&#10;            &lt;incorrectvalue&gt;0&lt;/incorrectvalue&gt;&#10;            &lt;responselimit&gt;1&lt;/responselimit&gt;&#10;            &lt;bulletstyle&gt;2&lt;/bulletstyle&gt;&#10;            &lt;correctanswerindicator&gt;True&lt;/correctanswerindicator&gt;&#10;            &lt;answers&gt;&#10;                &lt;answer&gt;&#10;                    &lt;guid&gt;9A74A2DDFE1B476EAEAE50BEDFE8DB92&lt;/guid&gt;&#10;                    &lt;answertext&gt;YES&lt;/answertext&gt;&#10;                    &lt;valuetype&gt;0&lt;/valuetype&gt;&#10;                &lt;/answer&gt;&#10;                &lt;answer&gt;&#10;                    &lt;guid&gt;418935615C71421382E08E9E6C30411E&lt;/guid&gt;&#10;                    &lt;answertext&gt;NO&lt;/answertext&gt;&#10;                    &lt;valuetype&gt;0&lt;/valuetype&gt;&#10;                &lt;/answer&gt;&#10;            &lt;/answers&gt;&#10;        &lt;/multichoice&gt;&#10;    &lt;/questions&gt;&#10;&lt;/questionlist&gt;"/>
  <p:tag name="RESULTS" val="May Judge Right ethically refuse to perform same sex marriages while still performing other marriages?[;crlf;]3[;]3[;]3[;]False[;]0[;][;crlf;]1[;]1[;]0[;]0[;crlf;]3[;]0[;]YES1[;]YES[;][;crlf;]0[;]0[;]NO2[;]NO[;]"/>
  <p:tag name="LIVECHARTING" val="False"/>
  <p:tag name="AUTOOPENPOLL" val="True"/>
  <p:tag name="AUTOFORMATCHART" val="True"/>
  <p:tag name="HASRESULTS" val="False"/>
</p:tagLst>
</file>

<file path=ppt/tags/tag12.xml><?xml version="1.0" encoding="utf-8"?>
<p:tagLst xmlns:a="http://schemas.openxmlformats.org/drawingml/2006/main" xmlns:r="http://schemas.openxmlformats.org/officeDocument/2006/relationships" xmlns:p="http://schemas.openxmlformats.org/presentationml/2006/main">
  <p:tag name="ZEROBASED" val="False"/>
</p:tagLst>
</file>

<file path=ppt/tags/tag13.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14.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7C72FF6660934D9E848524457FE18D3A&lt;/guid&gt;&#10;        &lt;description /&gt;&#10;        &lt;date&gt;6/3/2016 10:17:5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A428745A391474FACBC3DC1F6AA6E9D&lt;/guid&gt;&#10;            &lt;repollguid&gt;616CE2870D854EF29BF2630525234235&lt;/repollguid&gt;&#10;            &lt;sourceid&gt;D5AA1C2547D8431498C85E63BEF29F67&lt;/sourceid&gt;&#10;            &lt;questiontext&gt;Does it make a difference in your answers if the judge simply stops performing all marriages?&lt;/questiontext&gt;&#10;            &lt;showresults&gt;True&lt;/showresults&gt;&#10;            &lt;responsegrid&gt;0&lt;/responsegrid&gt;&#10;            &lt;countdowntimer&gt;False&lt;/countdowntimer&gt;&#10;            &lt;countdowntime&gt;15&lt;/countdowntime&gt;&#10;            &lt;correctvalue&gt;1&lt;/correctvalue&gt;&#10;            &lt;incorrectvalue&gt;0&lt;/incorrectvalue&gt;&#10;            &lt;responselimit&gt;1&lt;/responselimit&gt;&#10;            &lt;bulletstyle&gt;2&lt;/bulletstyle&gt;&#10;            &lt;correctanswerindicator&gt;True&lt;/correctanswerindicator&gt;&#10;            &lt;answers&gt;&#10;                &lt;answer&gt;&#10;                    &lt;guid&gt;E98F421FCAB9426FA15798059E177E94&lt;/guid&gt;&#10;                    &lt;answertext&gt;YES&lt;/answertext&gt;&#10;                    &lt;valuetype&gt;0&lt;/valuetype&gt;&#10;                &lt;/answer&gt;&#10;                &lt;answer&gt;&#10;                    &lt;guid&gt;93E85A4733AE4DD093499E929653D54C&lt;/guid&gt;&#10;                    &lt;answertext&gt;NO&lt;/answertext&gt;&#10;                    &lt;valuetype&gt;0&lt;/valuetype&gt;&#10;                &lt;/answer&gt;&#10;            &lt;/answers&gt;&#10;        &lt;/multichoice&gt;&#10;    &lt;/questions&gt;&#10;&lt;/questionlist&gt;"/>
  <p:tag name="RESULTS" val="Does it make a difference in your answers if the judge simply stops performing all marriages?[;crlf;]3[;]3[;]3[;]False[;]0[;][;crlf;]1[;]1[;]0[;]0[;crlf;]3[;]0[;]YES1[;]YES[;][;crlf;]0[;]0[;]NO2[;]NO[;]"/>
  <p:tag name="LIVECHARTING" val="False"/>
  <p:tag name="AUTOOPENPOLL" val="True"/>
  <p:tag name="AUTOFORMATCHART" val="True"/>
  <p:tag name="HASRESULTS" val="False"/>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17.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1D998E07F6D84425868D936D2F5C74C9&lt;/guid&gt;&#10;        &lt;description /&gt;&#10;        &lt;date&gt;6/3/2016 10:18:12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D26E43CA46E40339FE6BBF16FA1C649&lt;/guid&gt;&#10;            &lt;repollguid&gt;B10E4445C0694BAABC2FBEB25FB9B77E&lt;/repollguid&gt;&#10;            &lt;sourceid&gt;498B7E7B55744CE29D021A2532E310B2&lt;/sourceid&gt;&#10;            &lt;questiontext&gt;Is the analysis the same for the judge’s recusal from adoption cases involving same sex couples?&lt;/questiontext&gt;&#10;            &lt;showresults&gt;True&lt;/showresults&gt;&#10;            &lt;responsegrid&gt;0&lt;/responsegrid&gt;&#10;            &lt;countdowntimer&gt;False&lt;/countdowntimer&gt;&#10;            &lt;countdowntime&gt;15&lt;/countdowntime&gt;&#10;            &lt;correctvalue&gt;1&lt;/correctvalue&gt;&#10;            &lt;incorrectvalue&gt;0&lt;/incorrectvalue&gt;&#10;            &lt;responselimit&gt;1&lt;/responselimit&gt;&#10;            &lt;bulletstyle&gt;2&lt;/bulletstyle&gt;&#10;            &lt;correctanswerindicator&gt;True&lt;/correctanswerindicator&gt;&#10;            &lt;answers&gt;&#10;                &lt;answer&gt;&#10;                    &lt;guid&gt;3AA231B923644EA09602EEDB1C21A989&lt;/guid&gt;&#10;                    &lt;answertext&gt;YES&lt;/answertext&gt;&#10;                    &lt;valuetype&gt;0&lt;/valuetype&gt;&#10;                &lt;/answer&gt;&#10;                &lt;answer&gt;&#10;                    &lt;guid&gt;BE1FC74F11B6425EB557CB361A40DB08&lt;/guid&gt;&#10;                    &lt;answertext&gt;NO&lt;/answertext&gt;&#10;                    &lt;valuetype&gt;0&lt;/valuetype&gt;&#10;                &lt;/answer&gt;&#10;            &lt;/answers&gt;&#10;        &lt;/multichoice&gt;&#10;    &lt;/questions&gt;&#10;&lt;/questionlist&gt;"/>
  <p:tag name="RESULTS" val="Is the analysis the same for the judge’s recusal from adoption cases involving same sex couples?[;crlf;]3[;]3[;]3[;]False[;]0[;][;crlf;]1[;]1[;]0[;]0[;crlf;]3[;]0[;]YES1[;]YES[;][;crlf;]0[;]0[;]NO2[;]NO[;]"/>
  <p:tag name="LIVECHARTING" val="False"/>
  <p:tag name="AUTOOPENPOLL" val="True"/>
  <p:tag name="AUTOFORMATCHART" val="True"/>
  <p:tag name="HASRESULTS" val="False"/>
</p:tagLst>
</file>

<file path=ppt/tags/tag18.xml><?xml version="1.0" encoding="utf-8"?>
<p:tagLst xmlns:a="http://schemas.openxmlformats.org/drawingml/2006/main" xmlns:r="http://schemas.openxmlformats.org/officeDocument/2006/relationships" xmlns:p="http://schemas.openxmlformats.org/presentationml/2006/main">
  <p:tag name="ZEROBASED" val="False"/>
</p:tagLst>
</file>

<file path=ppt/tags/tag19.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2.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0A35B2789B78440BB6747AF31BE40DB8&lt;/guid&gt;&#10;        &lt;description /&gt;&#10;        &lt;date&gt;6/3/2016 9:56:1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783308CFBF349149D3B17B119847906&lt;/guid&gt;&#10;            &lt;repollguid&gt;F3931834FF924324A87BB3A5B4ECC100&lt;/repollguid&gt;&#10;            &lt;sourceid&gt;688B5742DFD445BEB0A66FE8C2F06B9F&lt;/sourceid&gt;&#10;            &lt;questiontext&gt;Does Judge Freedman’s exchange of offensive emails violate any ethical rule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D46688E198E74B208A38E7C1EABFB4CF&lt;/guid&gt;&#10;                    &lt;answertext&gt;YES&lt;/answertext&gt;&#10;                    &lt;valuetype&gt;0&lt;/valuetype&gt;&#10;                &lt;/answer&gt;&#10;                &lt;answer&gt;&#10;                    &lt;guid&gt;D7C78DACEFDC495E95180FF0F133577F&lt;/guid&gt;&#10;                    &lt;answertext&gt;NO&lt;/answertext&gt;&#10;                    &lt;valuetype&gt;0&lt;/valuetype&gt;&#10;                &lt;/answer&gt;&#10;            &lt;/answers&gt;&#10;        &lt;/multichoice&gt;&#10;    &lt;/questions&gt;&#10;&lt;/questionlist&gt;"/>
  <p:tag name="RESULTS" val="Does Judge Freedman’s exchange of offensive emails violate any ethical rules?[;crlf;]3[;]3[;]3[;]False[;]0[;][;crlf;]1[;]1[;]0[;]0[;crlf;]3[;]0[;]YES1[;]YES[;][;crlf;]0[;]0[;]NO2[;]NO[;]"/>
  <p:tag name="LIVECHARTING" val="False"/>
  <p:tag name="AUTOOPENPOLL" val="True"/>
  <p:tag name="AUTOFORMATCHART" val="True"/>
  <p:tag name="HASRESULTS" val="False"/>
</p:tagLst>
</file>

<file path=ppt/tags/tag20.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46749F19E15E41999AA6E95FF940C5BC&lt;/guid&gt;&#10;        &lt;description /&gt;&#10;        &lt;date&gt;6/3/2016 10:19:5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882ACE55912411DB9420F3116A26D7A&lt;/guid&gt;&#10;            &lt;repollguid&gt;3655289A204D49FE84FCFD8B605CE267&lt;/repollguid&gt;&#10;            &lt;sourceid&gt;998B94C148F04844A2D448CEB0ECBE02&lt;/sourceid&gt;&#10;            &lt;questiontext&gt;Assume the supervising and presiding judges inform Judge Right he cannot refuse to perform same sex marriages or recuse from adoptions by same sex couples.  Assume also that Judge Right maintains his positions. What should the supervising and presiding judge do?&lt;/questiontext&gt;&#10;            &lt;showresults&gt;True&lt;/showresults&gt;&#10;            &lt;responsegrid&gt;0&lt;/responsegrid&gt;&#10;            &lt;countdowntimer&gt;False&lt;/countdowntimer&gt;&#10;            &lt;countdowntime&gt;15&lt;/countdowntime&gt;&#10;            &lt;correctvalue&gt;1&lt;/correctvalue&gt;&#10;            &lt;incorrectvalue&gt;0&lt;/incorrectvalue&gt;&#10;            &lt;responselimit&gt;1&lt;/responselimit&gt;&#10;            &lt;bulletstyle&gt;2&lt;/bulletstyle&gt;&#10;            &lt;correctanswerindicator&gt;True&lt;/correctanswerindicator&gt;&#10;            &lt;answers&gt;&#10;                &lt;answer&gt;&#10;                    &lt;guid&gt;3D34A058295941D28B36EB298341F39C&lt;/guid&gt;&#10;                    &lt;answertext&gt;NOTHING&lt;/answertext&gt;&#10;                    &lt;valuetype&gt;0&lt;/valuetype&gt;&#10;                &lt;/answer&gt;&#10;                &lt;answer&gt;&#10;                    &lt;guid&gt;0AA90237AFBB4A1F94A0666A27CF3B30&lt;/guid&gt;&#10;                    &lt;answertext&gt;REPORT THE JUDGE TO THE CONDUCT COMMISSION&lt;/answertext&gt;&#10;                    &lt;valuetype&gt;0&lt;/valuetype&gt;&#10;                &lt;/answer&gt;&#10;                &lt;answer&gt;&#10;                    &lt;guid&gt;C8254F4A535A43A6AA17DDC8AB1AD407&lt;/guid&gt;&#10;                    &lt;answertext&gt;OTHER&lt;/answertext&gt;&#10;                    &lt;valuetype&gt;0&lt;/valuetype&gt;&#10;                &lt;/answer&gt;&#10;            &lt;/answers&gt;&#10;        &lt;/multichoice&gt;&#10;    &lt;/questions&gt;&#10;&lt;/questionlist&gt;"/>
  <p:tag name="RESULTS" val="Assume the supervising and presiding judges inform Judge Right he cannot refuse to perform same sex marriages or recuse from adoptions by same sex couples.  Assume also that Judge Right maintains his positions. What should the supervising and presiding judge do?[;crlf;]3[;]3[;]3[;]False[;]0[;][;crlf;]1[;]1[;]0[;]0[;crlf;]3[;]0[;]NOTHING1[;]NOTHING[;][;crlf;]0[;]0[;]REPORT THE JUDGE TO THE CONDUCT COMMISSION2[;]REPORT THE JUDGE TO THE CONDUCT COMMISSION[;][;crlf;]0[;]0[;]OTHER3[;]OTHER[;]"/>
  <p:tag name="LIVECHARTING" val="False"/>
  <p:tag name="AUTOOPENPOLL" val="True"/>
  <p:tag name="AUTOFORMATCHART" val="True"/>
  <p:tag name="HASRESULTS" val="False"/>
</p:tagLst>
</file>

<file path=ppt/tags/tag21.xml><?xml version="1.0" encoding="utf-8"?>
<p:tagLst xmlns:a="http://schemas.openxmlformats.org/drawingml/2006/main" xmlns:r="http://schemas.openxmlformats.org/officeDocument/2006/relationships" xmlns:p="http://schemas.openxmlformats.org/presentationml/2006/main">
  <p:tag name="ZEROBASED" val="False"/>
</p:tagLst>
</file>

<file path=ppt/tags/tag22.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23.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9B110C6B2FB64A57BE9ADED32FE8E48A&lt;/guid&gt;&#10;        &lt;description /&gt;&#10;        &lt;date&gt;6/3/2016 10:20:25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06C425D37104C2A9777B6756746BFAF&lt;/guid&gt;&#10;            &lt;repollguid&gt;872F5F6B41D84BDFA3972BF6306AA49F&lt;/repollguid&gt;&#10;            &lt;sourceid&gt;826D75AB76D942EAA8A3618CA32AC78C&lt;/sourceid&gt;&#10;            &lt;questiontext&gt;Should the supervisor:&lt;/questiontext&gt;&#10;            &lt;showresults&gt;True&lt;/showresults&gt;&#10;            &lt;responsegrid&gt;0&lt;/responsegrid&gt;&#10;            &lt;countdowntimer&gt;False&lt;/countdowntimer&gt;&#10;            &lt;countdowntime&gt;15&lt;/countdowntime&gt;&#10;            &lt;correctvalue&gt;1&lt;/correctvalue&gt;&#10;            &lt;incorrectvalue&gt;0&lt;/incorrectvalue&gt;&#10;            &lt;responselimit&gt;1&lt;/responselimit&gt;&#10;            &lt;bulletstyle&gt;2&lt;/bulletstyle&gt;&#10;            &lt;correctanswerindicator&gt;True&lt;/correctanswerindicator&gt;&#10;            &lt;answers&gt;&#10;                &lt;answer&gt;&#10;                    &lt;guid&gt;3462017900EC4E65A37134E418B04E44&lt;/guid&gt;&#10;                    &lt;answertext&gt;DO NOTHING&lt;/answertext&gt;&#10;                    &lt;valuetype&gt;0&lt;/valuetype&gt;&#10;                &lt;/answer&gt;&#10;                &lt;answer&gt;&#10;                    &lt;guid&gt;E01C1AD758FC4C56B3B2965AA68C54F8&lt;/guid&gt;&#10;                    &lt;answertext&gt;INVESTIGATE&lt;/answertext&gt;&#10;                    &lt;valuetype&gt;0&lt;/valuetype&gt;&#10;                &lt;/answer&gt;&#10;                &lt;answer&gt;&#10;                    &lt;guid&gt;EB381983F1A444EBAA38A7A08F130F6B&lt;/guid&gt;&#10;                    &lt;answertext&gt;TELL THE PRESIDING JUDGE OR COURT EXECUTIVE OFFICER&lt;/answertext&gt;&#10;                    &lt;valuetype&gt;0&lt;/valuetype&gt;&#10;                &lt;/answer&gt;&#10;                &lt;answer&gt;&#10;                    &lt;guid&gt;E7534C18A80C47A9A120EEADB3FFAB7D&lt;/guid&gt;&#10;                    &lt;answertext&gt;REPORT THE JUDGE TO THE CONDUCT COMMISSION&lt;/answertext&gt;&#10;                    &lt;valuetype&gt;0&lt;/valuetype&gt;&#10;                &lt;/answer&gt;&#10;            &lt;/answers&gt;&#10;        &lt;/multichoice&gt;&#10;    &lt;/questions&gt;&#10;&lt;/questionlist&gt;"/>
  <p:tag name="RESULTS" val="Should the supervisor:[;crlf;]3[;]3[;]3[;]False[;]0[;][;crlf;]1[;]1[;]0[;]0[;crlf;]3[;]0[;]DO NOTHING1[;]DO NOTHING[;][;crlf;]0[;]0[;]INVESTIGATE2[;]INVESTIGATE[;][;crlf;]0[;]0[;]TELL THE PRESIDING JUDGE OR COURT EXECUTIVE OFFICER3[;]TELL THE PRESIDING JUDGE OR COURT EXECUTIVE OFFICER[;][;crlf;]0[;]0[;]REPORT THE JUDGE TO THE CONDUCT COMMISSION4[;]REPORT THE JUDGE TO THE CONDUCT COMMISSION[;]"/>
  <p:tag name="LIVECHARTING" val="False"/>
  <p:tag name="AUTOOPENPOLL" val="True"/>
  <p:tag name="AUTOFORMATCHART" val="True"/>
  <p:tag name="HASRESULTS" val="False"/>
</p:tagLst>
</file>

<file path=ppt/tags/tag24.xml><?xml version="1.0" encoding="utf-8"?>
<p:tagLst xmlns:a="http://schemas.openxmlformats.org/drawingml/2006/main" xmlns:r="http://schemas.openxmlformats.org/officeDocument/2006/relationships" xmlns:p="http://schemas.openxmlformats.org/presentationml/2006/main">
  <p:tag name="ZEROBASED" val="False"/>
</p:tagLst>
</file>

<file path=ppt/tags/tag25.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26.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304B1235F22B45C793ADAE9C45337485&lt;/guid&gt;&#10;        &lt;description /&gt;&#10;        &lt;date&gt;6/3/2016 10:20:4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C6B63A91E6A4A828B4FF142E07A8B09&lt;/guid&gt;&#10;            &lt;repollguid&gt;33BF253261F8411FADF7B39C94FD01B6&lt;/repollguid&gt;&#10;            &lt;sourceid&gt;78CA13F57519493099FFF8B1DE8F6D67&lt;/sourceid&gt;&#10;            &lt;questiontext&gt;Should the supervisor:&lt;/questiontext&gt;&#10;            &lt;showresults&gt;True&lt;/showresults&gt;&#10;            &lt;responsegrid&gt;0&lt;/responsegrid&gt;&#10;            &lt;countdowntimer&gt;False&lt;/countdowntimer&gt;&#10;            &lt;countdowntime&gt;15&lt;/countdowntime&gt;&#10;            &lt;correctvalue&gt;1&lt;/correctvalue&gt;&#10;            &lt;incorrectvalue&gt;0&lt;/incorrectvalue&gt;&#10;            &lt;responselimit&gt;1&lt;/responselimit&gt;&#10;            &lt;bulletstyle&gt;2&lt;/bulletstyle&gt;&#10;            &lt;correctanswerindicator&gt;True&lt;/correctanswerindicator&gt;&#10;            &lt;answers&gt;&#10;                &lt;answer&gt;&#10;                    &lt;guid&gt;11DAD2FA1DCD4735A70283184D52F1C9&lt;/guid&gt;&#10;                    &lt;answertext&gt;DO NOTHING&lt;/answertext&gt;&#10;                    &lt;valuetype&gt;0&lt;/valuetype&gt;&#10;                &lt;/answer&gt;&#10;                &lt;answer&gt;&#10;                    &lt;guid&gt;D8A93074A60440DA8330C3AD7924737C&lt;/guid&gt;&#10;                    &lt;answertext&gt;CONTINUE TO INVESTIGATE&lt;/answertext&gt;&#10;                    &lt;valuetype&gt;0&lt;/valuetype&gt;&#10;                &lt;/answer&gt;&#10;                &lt;answer&gt;&#10;                    &lt;guid&gt;9BE265B434F243AF8F3F2EE40B57EF5C&lt;/guid&gt;&#10;                    &lt;answertext&gt;TELL THE PRESIDING JUDGE OR COURT EXECUTIVE OFFICER&lt;/answertext&gt;&#10;                    &lt;valuetype&gt;0&lt;/valuetype&gt;&#10;                &lt;/answer&gt;&#10;                &lt;answer&gt;&#10;                    &lt;guid&gt;59BD65D7EE804D15A10A1122531C8069&lt;/guid&gt;&#10;                    &lt;answertext&gt;REPORT THE JUDGE TO THE CONDUCT COMMISSION&lt;/answertext&gt;&#10;                    &lt;valuetype&gt;0&lt;/valuetype&gt;&#10;                &lt;/answer&gt;&#10;            &lt;/answers&gt;&#10;        &lt;/multichoice&gt;&#10;    &lt;/questions&gt;&#10;&lt;/questionlist&gt;"/>
  <p:tag name="RESULTS" val="Should the supervisor:[;crlf;]2[;]3[;]2[;]False[;]0[;][;crlf;]1[;]1[;]0[;]0[;crlf;]2[;]0[;]DO NOTHING1[;]DO NOTHING[;][;crlf;]0[;]0[;]CONTINUE TO INVESTIGATE2[;]CONTINUE TO INVESTIGATE[;][;crlf;]0[;]0[;]TELL THE PRESIDING JUDGE OR COURT EXECUTIVE OFFICER3[;]TELL THE PRESIDING JUDGE OR COURT EXECUTIVE OFFICER[;][;crlf;]0[;]0[;]REPORT THE JUDGE TO THE CONDUCT COMMISSION4[;]REPORT THE JUDGE TO THE CONDUCT COMMISSION[;]"/>
  <p:tag name="LIVECHARTING" val="False"/>
  <p:tag name="AUTOOPENPOLL" val="True"/>
  <p:tag name="AUTOFORMATCHART" val="True"/>
  <p:tag name="HASRESULTS" val="False"/>
</p:tagLst>
</file>

<file path=ppt/tags/tag27.xml><?xml version="1.0" encoding="utf-8"?>
<p:tagLst xmlns:a="http://schemas.openxmlformats.org/drawingml/2006/main" xmlns:r="http://schemas.openxmlformats.org/officeDocument/2006/relationships" xmlns:p="http://schemas.openxmlformats.org/presentationml/2006/main">
  <p:tag name="ZEROBASED" val="False"/>
</p:tagLst>
</file>

<file path=ppt/tags/tag28.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29.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2A573C336FB442249B6FF8232CCFC8D4&lt;/guid&gt;&#10;        &lt;description /&gt;&#10;        &lt;date&gt;6/3/2016 10:21:32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F286AB5BE604CBA88C221BDE7685900&lt;/guid&gt;&#10;            &lt;repollguid&gt;69AC8860B47247658BDC2D0B8733B824&lt;/repollguid&gt;&#10;            &lt;sourceid&gt;30952B89AEF44FC6A6D3ED77061557FE&lt;/sourceid&gt;&#10;            &lt;questiontext&gt;The supervisor reports what she has learned to the presiding judge and the court executive officer.  Should they:&lt;/questiontext&gt;&#10;            &lt;showresults&gt;True&lt;/showresults&gt;&#10;            &lt;responsegrid&gt;0&lt;/responsegrid&gt;&#10;            &lt;countdowntimer&gt;False&lt;/countdowntimer&gt;&#10;            &lt;countdowntime&gt;15&lt;/countdowntime&gt;&#10;            &lt;correctvalue&gt;1&lt;/correctvalue&gt;&#10;            &lt;incorrectvalue&gt;0&lt;/incorrectvalue&gt;&#10;            &lt;responselimit&gt;1&lt;/responselimit&gt;&#10;            &lt;bulletstyle&gt;2&lt;/bulletstyle&gt;&#10;            &lt;correctanswerindicator&gt;True&lt;/correctanswerindicator&gt;&#10;            &lt;answers&gt;&#10;                &lt;answer&gt;&#10;                    &lt;guid&gt;FF2D1E776AC74F52BF575B622324D82D&lt;/guid&gt;&#10;                    &lt;answertext&gt;DO NOTHING&lt;/answertext&gt;&#10;                    &lt;valuetype&gt;0&lt;/valuetype&gt;&#10;                &lt;/answer&gt;&#10;                &lt;answer&gt;&#10;                    &lt;guid&gt;44EED54F6F664E6489CDB0BB14AAAAED&lt;/guid&gt;&#10;                    &lt;answertext&gt;INVESTIGATE&lt;/answertext&gt;&#10;                    &lt;valuetype&gt;0&lt;/valuetype&gt;&#10;                &lt;/answer&gt;&#10;                &lt;answer&gt;&#10;                    &lt;guid&gt;A1AB73E774EB4139B2CE326BB8F63567&lt;/guid&gt;&#10;                    &lt;answertext&gt;TALK TO THE JUDGE&lt;/answertext&gt;&#10;                    &lt;valuetype&gt;0&lt;/valuetype&gt;&#10;                &lt;/answer&gt;&#10;                &lt;answer&gt;&#10;                    &lt;guid&gt;1EA049B482E14D8C9E7C3ADF9EC0EBF4&lt;/guid&gt;&#10;                    &lt;answertext&gt;REPORT THE JUDGE TO THE CONDUCT COMMISSION&lt;/answertext&gt;&#10;                    &lt;valuetype&gt;0&lt;/valuetype&gt;&#10;                &lt;/answer&gt;&#10;            &lt;/answers&gt;&#10;        &lt;/multichoice&gt;&#10;    &lt;/questions&gt;&#10;&lt;/questionlist&gt;"/>
  <p:tag name="RESULTS" val="The supervisor reports what she has learned to the presiding judge and the court executive officer.  Should they:[;crlf;]3[;]3[;]3[;]False[;]0[;][;crlf;]1[;]1[;]0[;]0[;crlf;]3[;]0[;]DO NOTHING1[;]DO NOTHING[;][;crlf;]0[;]0[;]INVESTIGATE2[;]INVESTIGATE[;][;crlf;]0[;]0[;]TALK TO THE JUDGE3[;]TALK TO THE JUDGE[;][;crlf;]0[;]0[;]REPORT THE JUDGE TO THE CONDUCT COMMISSION4[;]REPORT THE JUDGE TO THE CONDUCT COMMISSION[;]"/>
  <p:tag name="LIVECHARTING" val="False"/>
  <p:tag name="AUTOOPENPOLL" val="True"/>
  <p:tag name="AUTOFORMATCHART" val="True"/>
  <p:tag name="HASRESULTS" val="Fals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30.xml><?xml version="1.0" encoding="utf-8"?>
<p:tagLst xmlns:a="http://schemas.openxmlformats.org/drawingml/2006/main" xmlns:r="http://schemas.openxmlformats.org/officeDocument/2006/relationships" xmlns:p="http://schemas.openxmlformats.org/presentationml/2006/main">
  <p:tag name="ZEROBASED" val="False"/>
</p:tagLst>
</file>

<file path=ppt/tags/tag31.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4.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5.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7F2112050BCE4138B8C92028236A3865&lt;/guid&gt;&#10;        &lt;description /&gt;&#10;        &lt;date&gt;6/3/2016 10:16:46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E6782CDFD8943C6B54270C350532D0D&lt;/guid&gt;&#10;            &lt;repollguid&gt;8EC4D4897B5040779698C9A1E7FED006&lt;/repollguid&gt;&#10;            &lt;sourceid&gt;FCE4FACE6D694A50B28DE59BD3E4F1C8&lt;/sourceid&gt;&#10;            &lt;questiontext&gt;Does it make any difference whether the emails are sent to Judge Freedman’s court email address or to a personal email address but viewed on his court computer?&lt;/questiontext&gt;&#10;            &lt;showresults&gt;True&lt;/showresults&gt;&#10;            &lt;responsegrid&gt;0&lt;/responsegrid&gt;&#10;            &lt;countdowntimer&gt;False&lt;/countdowntimer&gt;&#10;            &lt;countdowntime&gt;15&lt;/countdowntime&gt;&#10;            &lt;correctvalue&gt;1&lt;/correctvalue&gt;&#10;            &lt;incorrectvalue&gt;0&lt;/incorrectvalue&gt;&#10;            &lt;responselimit&gt;1&lt;/responselimit&gt;&#10;            &lt;bulletstyle&gt;2&lt;/bulletstyle&gt;&#10;            &lt;correctanswerindicator&gt;True&lt;/correctanswerindicator&gt;&#10;            &lt;answers&gt;&#10;                &lt;answer&gt;&#10;                    &lt;guid&gt;26C90FBE822F4358842982D296FA8C06&lt;/guid&gt;&#10;                    &lt;answertext&gt;YES&lt;/answertext&gt;&#10;                    &lt;valuetype&gt;0&lt;/valuetype&gt;&#10;                &lt;/answer&gt;&#10;                &lt;answer&gt;&#10;                    &lt;guid&gt;F40BD3BCAFFB4DDBA73FA6B375448ED5&lt;/guid&gt;&#10;                    &lt;answertext&gt;NO&lt;/answertext&gt;&#10;                    &lt;valuetype&gt;0&lt;/valuetype&gt;&#10;                &lt;/answer&gt;&#10;            &lt;/answers&gt;&#10;        &lt;/multichoice&gt;&#10;    &lt;/questions&gt;&#10;&lt;/questionlist&gt;"/>
  <p:tag name="RESULTS" val="Does it make any difference whether the emails are sent to Judge Freedman’s court email address or to a personal email address but viewed on his court computer?[;crlf;]3[;]3[;]3[;]False[;]0[;][;crlf;]1[;]1[;]0[;]0[;crlf;]3[;]0[;]YES1[;]YES[;][;crlf;]0[;]0[;]NO2[;]NO[;]"/>
  <p:tag name="LIVECHARTING" val="False"/>
  <p:tag name="AUTOOPENPOLL" val="True"/>
  <p:tag name="AUTOFORMATCHART" val="True"/>
  <p:tag name="HASRESULTS" val="False"/>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NUMBERFORMAT" val="0"/>
  <p:tag name="LABELFORMAT" val="0"/>
  <p:tag name="COLORTYPE" val="DEFINED"/>
  <p:tag name="DEFINEDCOLORS" val="54,44,12,45,47,50,13,4,9,55,1"/>
</p:tagLst>
</file>

<file path=ppt/tags/tag8.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CDDBE8C435854E4683F3DF1BDE141DF7&lt;/guid&gt;&#10;        &lt;description /&gt;&#10;        &lt;date&gt;6/3/2016 10:17:0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5D002B7B9364227852B2369D2023F61&lt;/guid&gt;&#10;            &lt;repollguid&gt;23DC46ECE4724FB3B31C1F9926354C99&lt;/repollguid&gt;&#10;            &lt;sourceid&gt;2E060F5CCC8143209529D980D9D2D959&lt;/sourceid&gt;&#10;            &lt;questiontext&gt;Does it make any difference whether the judge receives the emails but does not forward them or send his own offensive emails?&lt;/questiontext&gt;&#10;            &lt;showresults&gt;True&lt;/showresults&gt;&#10;            &lt;responsegrid&gt;0&lt;/responsegrid&gt;&#10;            &lt;countdowntimer&gt;False&lt;/countdowntimer&gt;&#10;            &lt;countdowntime&gt;15&lt;/countdowntime&gt;&#10;            &lt;correctvalue&gt;1&lt;/correctvalue&gt;&#10;            &lt;incorrectvalue&gt;0&lt;/incorrectvalue&gt;&#10;            &lt;responselimit&gt;1&lt;/responselimit&gt;&#10;            &lt;bulletstyle&gt;2&lt;/bulletstyle&gt;&#10;            &lt;correctanswerindicator&gt;True&lt;/correctanswerindicator&gt;&#10;            &lt;answers&gt;&#10;                &lt;answer&gt;&#10;                    &lt;guid&gt;051FAC0A1BB54EF6845EADA6353D7642&lt;/guid&gt;&#10;                    &lt;answertext&gt;YES&lt;/answertext&gt;&#10;                    &lt;valuetype&gt;0&lt;/valuetype&gt;&#10;                &lt;/answer&gt;&#10;                &lt;answer&gt;&#10;                    &lt;guid&gt;A18B9F24C00B450FB945DE6C5D5FB0BF&lt;/guid&gt;&#10;                    &lt;answertext&gt;NO&lt;/answertext&gt;&#10;                    &lt;valuetype&gt;0&lt;/valuetype&gt;&#10;                &lt;/answer&gt;&#10;            &lt;/answers&gt;&#10;        &lt;/multichoice&gt;&#10;    &lt;/questions&gt;&#10;&lt;/questionlist&gt;"/>
  <p:tag name="RESULTS" val="Does it make any difference whether the judge receives the emails but does not forward them or send his own offensive emails?[;crlf;]3[;]3[;]3[;]False[;]0[;][;crlf;]1.33333333333333[;]1[;]0.471404520791032[;]0.222222222222222[;crlf;]2[;]0[;]YES1[;]YES[;][;crlf;]1[;]0[;]NO2[;]NO[;]"/>
  <p:tag name="LIVECHARTING" val="False"/>
  <p:tag name="AUTOOPENPOLL" val="True"/>
  <p:tag name="AUTOFORMATCHART" val="True"/>
  <p:tag name="HASRESULTS" val="False"/>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149</TotalTime>
  <Words>833</Words>
  <Application>Microsoft Office PowerPoint</Application>
  <PresentationFormat>On-screen Show (4:3)</PresentationFormat>
  <Paragraphs>83</Paragraphs>
  <Slides>22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Arial</vt:lpstr>
      <vt:lpstr>Calibri</vt:lpstr>
      <vt:lpstr>Office Theme</vt:lpstr>
      <vt:lpstr>Chart</vt:lpstr>
      <vt:lpstr>ETHICS AND PROFESSIONAL RESPONSIBILITY FOR PJs, CHIEFS and CEOs</vt:lpstr>
      <vt:lpstr>HYPOTHETICAL #1</vt:lpstr>
      <vt:lpstr>Does Judge Freedman’s exchange of offensive emails violate any ethical rules? </vt:lpstr>
      <vt:lpstr>PowerPoint Presentation</vt:lpstr>
      <vt:lpstr>Does it make any difference whether the emails are sent to Judge Freedman’s court email address or to a personal email address but viewed on his court computer?</vt:lpstr>
      <vt:lpstr>Does it make any difference whether the judge receives the emails but does not forward them or send his own offensive emails? </vt:lpstr>
      <vt:lpstr>PowerPoint Presentation</vt:lpstr>
      <vt:lpstr>HYPOTHETICAL #2</vt:lpstr>
      <vt:lpstr>May Judge Right ethically refuse to perform same sex marriages while still performing other marriages? </vt:lpstr>
      <vt:lpstr>PowerPoint Presentation</vt:lpstr>
      <vt:lpstr>Does it make a difference in your answers if the judge simply stops performing all marriages? </vt:lpstr>
      <vt:lpstr>Is the analysis the same for the judge’s recusal from adoption cases involving same sex couples? </vt:lpstr>
      <vt:lpstr>PowerPoint Presentation</vt:lpstr>
      <vt:lpstr>PowerPoint Presentation</vt:lpstr>
      <vt:lpstr>Assume the supervising and presiding judges inform Judge Right he cannot refuse to perform same sex marriages or recuse from adoptions by same sex couples.  Assume also that Judge Right maintains his positions. What should the supervising and presiding judge do?</vt:lpstr>
      <vt:lpstr>HYPOTHETICAL #3</vt:lpstr>
      <vt:lpstr>PowerPoint Presentation</vt:lpstr>
      <vt:lpstr>Should the supervisor: </vt:lpstr>
      <vt:lpstr>PowerPoint Presentation</vt:lpstr>
      <vt:lpstr>PowerPoint Presentation</vt:lpstr>
      <vt:lpstr>Should the supervisor: </vt:lpstr>
      <vt:lpstr>The supervisor reports what she has learned to the presiding judge and the court executive officer.  Should they: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AND PROFESSIONAL RESPONSIBILITY FOR PJs, CHIEFS and CEOs</dc:title>
  <dc:creator>victoria henley</dc:creator>
  <cp:lastModifiedBy>Forrest, Barry</cp:lastModifiedBy>
  <cp:revision>36</cp:revision>
  <cp:lastPrinted>2016-06-03T17:57:54Z</cp:lastPrinted>
  <dcterms:created xsi:type="dcterms:W3CDTF">2016-05-25T18:19:43Z</dcterms:created>
  <dcterms:modified xsi:type="dcterms:W3CDTF">2016-08-12T12:34:22Z</dcterms:modified>
</cp:coreProperties>
</file>