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0"/>
  </p:notes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6" d="100"/>
          <a:sy n="56" d="100"/>
        </p:scale>
        <p:origin x="15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79ED0-C0CD-DA47-8913-C4EEB7CC20F0}" type="datetimeFigureOut">
              <a:rPr lang="en-US" smtClean="0"/>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F8BD5-9F8C-E24C-8450-B97AC51393AC}" type="slidenum">
              <a:rPr lang="en-US" smtClean="0"/>
              <a:t>‹#›</a:t>
            </a:fld>
            <a:endParaRPr lang="en-US"/>
          </a:p>
        </p:txBody>
      </p:sp>
    </p:spTree>
    <p:extLst>
      <p:ext uri="{BB962C8B-B14F-4D97-AF65-F5344CB8AC3E}">
        <p14:creationId xmlns:p14="http://schemas.microsoft.com/office/powerpoint/2010/main" val="3911690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F8BD5-9F8C-E24C-8450-B97AC51393AC}" type="slidenum">
              <a:rPr lang="en-US" smtClean="0"/>
              <a:t>10</a:t>
            </a:fld>
            <a:endParaRPr lang="en-US"/>
          </a:p>
        </p:txBody>
      </p:sp>
    </p:spTree>
    <p:extLst>
      <p:ext uri="{BB962C8B-B14F-4D97-AF65-F5344CB8AC3E}">
        <p14:creationId xmlns:p14="http://schemas.microsoft.com/office/powerpoint/2010/main" val="294817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9/20/2017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125140"/>
          </a:xfrm>
        </p:spPr>
        <p:txBody>
          <a:bodyPr>
            <a:normAutofit/>
          </a:bodyPr>
          <a:lstStyle/>
          <a:p>
            <a:r>
              <a:rPr lang="en-US" b="1" dirty="0">
                <a:solidFill>
                  <a:srgbClr val="000090"/>
                </a:solidFill>
              </a:rPr>
              <a:t>Decriminalizing Mental Illness:</a:t>
            </a:r>
            <a:endParaRPr lang="en-US" dirty="0">
              <a:solidFill>
                <a:srgbClr val="000090"/>
              </a:solidFill>
            </a:endParaRPr>
          </a:p>
        </p:txBody>
      </p:sp>
      <p:sp>
        <p:nvSpPr>
          <p:cNvPr id="3" name="Subtitle 2"/>
          <p:cNvSpPr>
            <a:spLocks noGrp="1"/>
          </p:cNvSpPr>
          <p:nvPr>
            <p:ph type="subTitle" idx="1"/>
          </p:nvPr>
        </p:nvSpPr>
        <p:spPr>
          <a:xfrm>
            <a:off x="1371600" y="3294220"/>
            <a:ext cx="6400800" cy="2399213"/>
          </a:xfrm>
        </p:spPr>
        <p:txBody>
          <a:bodyPr>
            <a:noAutofit/>
          </a:bodyPr>
          <a:lstStyle/>
          <a:p>
            <a:r>
              <a:rPr lang="en-US" sz="2400" b="1" dirty="0">
                <a:solidFill>
                  <a:srgbClr val="000090"/>
                </a:solidFill>
              </a:rPr>
              <a:t>The Intersection Between Mental Illness and the Criminal Justice System</a:t>
            </a:r>
            <a:br>
              <a:rPr lang="en-US" sz="2400" dirty="0">
                <a:solidFill>
                  <a:srgbClr val="000090"/>
                </a:solidFill>
              </a:rPr>
            </a:br>
            <a:endParaRPr lang="en-US" sz="2400" dirty="0">
              <a:solidFill>
                <a:srgbClr val="000090"/>
              </a:solidFill>
            </a:endParaRPr>
          </a:p>
          <a:p>
            <a:pPr algn="l"/>
            <a:r>
              <a:rPr lang="en-US" sz="2400" dirty="0">
                <a:solidFill>
                  <a:srgbClr val="000090"/>
                </a:solidFill>
              </a:rPr>
              <a:t>Judge Roxanne Bailin</a:t>
            </a:r>
          </a:p>
          <a:p>
            <a:pPr algn="l"/>
            <a:r>
              <a:rPr lang="en-US" sz="2400">
                <a:solidFill>
                  <a:srgbClr val="000090"/>
                </a:solidFill>
              </a:rPr>
              <a:t>Retired</a:t>
            </a:r>
            <a:endParaRPr lang="en-US" sz="2400" dirty="0">
              <a:solidFill>
                <a:srgbClr val="000090"/>
              </a:solidFill>
            </a:endParaRPr>
          </a:p>
        </p:txBody>
      </p:sp>
    </p:spTree>
    <p:extLst>
      <p:ext uri="{BB962C8B-B14F-4D97-AF65-F5344CB8AC3E}">
        <p14:creationId xmlns:p14="http://schemas.microsoft.com/office/powerpoint/2010/main" val="335460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Do you have a food bank, a soup kitchen, a drop-in center that serves food, an agency that provides housing or shelter, and a resource center for homeless individuals? </a:t>
            </a:r>
          </a:p>
          <a:p>
            <a:r>
              <a:rPr lang="en-US" sz="2800" b="1" dirty="0"/>
              <a:t>Do you have a drop-in or walk-in mental health clinic?</a:t>
            </a:r>
          </a:p>
          <a:p>
            <a:endParaRPr lang="en-US" sz="2800" b="1" dirty="0"/>
          </a:p>
          <a:p>
            <a:endParaRPr lang="en-US" dirty="0"/>
          </a:p>
        </p:txBody>
      </p:sp>
      <p:sp>
        <p:nvSpPr>
          <p:cNvPr id="3" name="Title 2"/>
          <p:cNvSpPr>
            <a:spLocks noGrp="1"/>
          </p:cNvSpPr>
          <p:nvPr>
            <p:ph type="title"/>
          </p:nvPr>
        </p:nvSpPr>
        <p:spPr/>
        <p:txBody>
          <a:bodyPr/>
          <a:lstStyle/>
          <a:p>
            <a:r>
              <a:rPr lang="en-US" b="1" dirty="0">
                <a:solidFill>
                  <a:srgbClr val="000090"/>
                </a:solidFill>
              </a:rPr>
              <a:t>Community Supports</a:t>
            </a:r>
          </a:p>
        </p:txBody>
      </p:sp>
    </p:spTree>
    <p:extLst>
      <p:ext uri="{BB962C8B-B14F-4D97-AF65-F5344CB8AC3E}">
        <p14:creationId xmlns:p14="http://schemas.microsoft.com/office/powerpoint/2010/main" val="301509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a:t>Do you have a mobile law enforcement/mental health professional team that can be deployed to prevent arrest?</a:t>
            </a:r>
          </a:p>
          <a:p>
            <a:r>
              <a:rPr lang="en-US" sz="2800" b="1" dirty="0"/>
              <a:t>Do you have a training program for law enforcement on mental illness such as CIT (Memphis Model Crisis Intervention Team)?</a:t>
            </a:r>
          </a:p>
        </p:txBody>
      </p:sp>
      <p:sp>
        <p:nvSpPr>
          <p:cNvPr id="3" name="Title 2"/>
          <p:cNvSpPr>
            <a:spLocks noGrp="1"/>
          </p:cNvSpPr>
          <p:nvPr>
            <p:ph type="title"/>
          </p:nvPr>
        </p:nvSpPr>
        <p:spPr/>
        <p:txBody>
          <a:bodyPr/>
          <a:lstStyle/>
          <a:p>
            <a:r>
              <a:rPr lang="en-US" b="1" dirty="0">
                <a:solidFill>
                  <a:srgbClr val="000090"/>
                </a:solidFill>
              </a:rPr>
              <a:t>Law Enforcement</a:t>
            </a:r>
          </a:p>
        </p:txBody>
      </p:sp>
    </p:spTree>
    <p:extLst>
      <p:ext uri="{BB962C8B-B14F-4D97-AF65-F5344CB8AC3E}">
        <p14:creationId xmlns:p14="http://schemas.microsoft.com/office/powerpoint/2010/main" val="40602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81365"/>
            <a:ext cx="7408333" cy="3744798"/>
          </a:xfrm>
        </p:spPr>
        <p:txBody>
          <a:bodyPr>
            <a:normAutofit/>
          </a:bodyPr>
          <a:lstStyle/>
          <a:p>
            <a:r>
              <a:rPr lang="en-US" sz="2800" b="1" dirty="0"/>
              <a:t>Do you have an outreach program to the homeless population that teams law enforcement with mental health professionals?</a:t>
            </a:r>
          </a:p>
          <a:p>
            <a:r>
              <a:rPr lang="en-US" sz="2800" b="1" dirty="0"/>
              <a:t>Do you have a crisis drop-off/walk-in center for people experiencing psychotic symptoms that law enforcement can use?</a:t>
            </a:r>
          </a:p>
          <a:p>
            <a:endParaRPr lang="en-US" dirty="0"/>
          </a:p>
        </p:txBody>
      </p:sp>
      <p:sp>
        <p:nvSpPr>
          <p:cNvPr id="3" name="Title 2"/>
          <p:cNvSpPr>
            <a:spLocks noGrp="1"/>
          </p:cNvSpPr>
          <p:nvPr>
            <p:ph type="title"/>
          </p:nvPr>
        </p:nvSpPr>
        <p:spPr/>
        <p:txBody>
          <a:bodyPr/>
          <a:lstStyle/>
          <a:p>
            <a:r>
              <a:rPr lang="en-US" b="1" dirty="0">
                <a:solidFill>
                  <a:srgbClr val="000090"/>
                </a:solidFill>
              </a:rPr>
              <a:t>Law Enforcement (Cont’d)</a:t>
            </a:r>
          </a:p>
        </p:txBody>
      </p:sp>
    </p:spTree>
    <p:extLst>
      <p:ext uri="{BB962C8B-B14F-4D97-AF65-F5344CB8AC3E}">
        <p14:creationId xmlns:p14="http://schemas.microsoft.com/office/powerpoint/2010/main" val="243501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43228"/>
            <a:ext cx="7408333" cy="3982935"/>
          </a:xfrm>
        </p:spPr>
        <p:txBody>
          <a:bodyPr>
            <a:normAutofit lnSpcReduction="10000"/>
          </a:bodyPr>
          <a:lstStyle/>
          <a:p>
            <a:r>
              <a:rPr lang="en-US" sz="2800" b="1" dirty="0"/>
              <a:t>Do you have a secure drop-off site at the local hospital?</a:t>
            </a:r>
          </a:p>
          <a:p>
            <a:r>
              <a:rPr lang="en-US" sz="2800" b="1" dirty="0"/>
              <a:t>Do you have a hospital in your area that is certified by your state to hold people with mental illnesses on 72-hour holds pending evaluation for commitment or stabilization?</a:t>
            </a:r>
          </a:p>
          <a:p>
            <a:r>
              <a:rPr lang="en-US" sz="2800" b="1" dirty="0"/>
              <a:t>What services do you have available for the police and sheriff to use to avoid taking people to jail?</a:t>
            </a:r>
          </a:p>
          <a:p>
            <a:endParaRPr lang="en-US" dirty="0"/>
          </a:p>
        </p:txBody>
      </p:sp>
      <p:sp>
        <p:nvSpPr>
          <p:cNvPr id="3" name="Title 2"/>
          <p:cNvSpPr>
            <a:spLocks noGrp="1"/>
          </p:cNvSpPr>
          <p:nvPr>
            <p:ph type="title"/>
          </p:nvPr>
        </p:nvSpPr>
        <p:spPr/>
        <p:txBody>
          <a:bodyPr/>
          <a:lstStyle/>
          <a:p>
            <a:r>
              <a:rPr lang="en-US" b="1" dirty="0">
                <a:solidFill>
                  <a:srgbClr val="000090"/>
                </a:solidFill>
              </a:rPr>
              <a:t>Law Enforcement (Cont’d)</a:t>
            </a:r>
            <a:endParaRPr lang="en-US" b="1" dirty="0"/>
          </a:p>
        </p:txBody>
      </p:sp>
    </p:spTree>
    <p:extLst>
      <p:ext uri="{BB962C8B-B14F-4D97-AF65-F5344CB8AC3E}">
        <p14:creationId xmlns:p14="http://schemas.microsoft.com/office/powerpoint/2010/main" val="1568524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4284"/>
            <a:ext cx="7408333" cy="3691879"/>
          </a:xfrm>
        </p:spPr>
        <p:txBody>
          <a:bodyPr>
            <a:normAutofit/>
          </a:bodyPr>
          <a:lstStyle/>
          <a:p>
            <a:r>
              <a:rPr lang="en-US" sz="2800" b="1" dirty="0"/>
              <a:t>Do you have bail procedures that use validated assessments to release all but dangerous people who are likely to commit crimes while on bond or people who are likely to abscond?</a:t>
            </a:r>
          </a:p>
          <a:p>
            <a:r>
              <a:rPr lang="en-US" sz="2800" b="1" dirty="0"/>
              <a:t>Do you have bail procedures that largely eliminate money bonds?</a:t>
            </a:r>
          </a:p>
          <a:p>
            <a:endParaRPr lang="en-US" sz="2800" b="1" dirty="0"/>
          </a:p>
        </p:txBody>
      </p:sp>
      <p:sp>
        <p:nvSpPr>
          <p:cNvPr id="3" name="Title 2"/>
          <p:cNvSpPr>
            <a:spLocks noGrp="1"/>
          </p:cNvSpPr>
          <p:nvPr>
            <p:ph type="title"/>
          </p:nvPr>
        </p:nvSpPr>
        <p:spPr/>
        <p:txBody>
          <a:bodyPr/>
          <a:lstStyle/>
          <a:p>
            <a:r>
              <a:rPr lang="en-US" b="1" dirty="0">
                <a:solidFill>
                  <a:srgbClr val="000090"/>
                </a:solidFill>
              </a:rPr>
              <a:t>Pre-Trial Services</a:t>
            </a:r>
          </a:p>
        </p:txBody>
      </p:sp>
    </p:spTree>
    <p:extLst>
      <p:ext uri="{BB962C8B-B14F-4D97-AF65-F5344CB8AC3E}">
        <p14:creationId xmlns:p14="http://schemas.microsoft.com/office/powerpoint/2010/main" val="3408833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7203"/>
            <a:ext cx="7408333" cy="3638960"/>
          </a:xfrm>
        </p:spPr>
        <p:txBody>
          <a:bodyPr/>
          <a:lstStyle/>
          <a:p>
            <a:r>
              <a:rPr lang="en-US" sz="2800" b="1" dirty="0"/>
              <a:t>Do you have a validated mental health screen administered to all arrestees?</a:t>
            </a:r>
          </a:p>
          <a:p>
            <a:r>
              <a:rPr lang="en-US" sz="2800" b="1" dirty="0"/>
              <a:t>Do you have an alliance with your local community mental health center that will allow for pre-trial release engagement, medication, and therapeutic support?</a:t>
            </a:r>
          </a:p>
          <a:p>
            <a:endParaRPr lang="en-US" dirty="0"/>
          </a:p>
        </p:txBody>
      </p:sp>
      <p:sp>
        <p:nvSpPr>
          <p:cNvPr id="3" name="Title 2"/>
          <p:cNvSpPr>
            <a:spLocks noGrp="1"/>
          </p:cNvSpPr>
          <p:nvPr>
            <p:ph type="title"/>
          </p:nvPr>
        </p:nvSpPr>
        <p:spPr/>
        <p:txBody>
          <a:bodyPr/>
          <a:lstStyle/>
          <a:p>
            <a:r>
              <a:rPr lang="en-US" b="1" dirty="0">
                <a:solidFill>
                  <a:srgbClr val="000090"/>
                </a:solidFill>
              </a:rPr>
              <a:t>Pre-Trial Services (Cont’d)</a:t>
            </a:r>
          </a:p>
        </p:txBody>
      </p:sp>
    </p:spTree>
    <p:extLst>
      <p:ext uri="{BB962C8B-B14F-4D97-AF65-F5344CB8AC3E}">
        <p14:creationId xmlns:p14="http://schemas.microsoft.com/office/powerpoint/2010/main" val="3564201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a:t>Do you have a pre-trial supervision program?</a:t>
            </a:r>
          </a:p>
          <a:p>
            <a:r>
              <a:rPr lang="en-US" sz="2800" b="1" dirty="0"/>
              <a:t>Do you have the ability to bring people back for bond reconsideration if 	they become stabilized in jail?</a:t>
            </a:r>
          </a:p>
          <a:p>
            <a:endParaRPr lang="en-US" sz="2800" b="1" dirty="0"/>
          </a:p>
        </p:txBody>
      </p:sp>
      <p:sp>
        <p:nvSpPr>
          <p:cNvPr id="3" name="Title 2"/>
          <p:cNvSpPr>
            <a:spLocks noGrp="1"/>
          </p:cNvSpPr>
          <p:nvPr>
            <p:ph type="title"/>
          </p:nvPr>
        </p:nvSpPr>
        <p:spPr/>
        <p:txBody>
          <a:bodyPr/>
          <a:lstStyle/>
          <a:p>
            <a:r>
              <a:rPr lang="en-US" b="1" dirty="0">
                <a:solidFill>
                  <a:srgbClr val="000090"/>
                </a:solidFill>
              </a:rPr>
              <a:t>Pre-Trial Services (Cont’d)</a:t>
            </a:r>
            <a:endParaRPr lang="en-US" dirty="0"/>
          </a:p>
        </p:txBody>
      </p:sp>
    </p:spTree>
    <p:extLst>
      <p:ext uri="{BB962C8B-B14F-4D97-AF65-F5344CB8AC3E}">
        <p14:creationId xmlns:p14="http://schemas.microsoft.com/office/powerpoint/2010/main" val="335736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26893"/>
            <a:ext cx="7408333" cy="3599270"/>
          </a:xfrm>
        </p:spPr>
        <p:txBody>
          <a:bodyPr/>
          <a:lstStyle/>
          <a:p>
            <a:r>
              <a:rPr lang="en-US" sz="2800" b="1" dirty="0"/>
              <a:t>Do you have jail-based therapeutic programming?</a:t>
            </a:r>
          </a:p>
          <a:p>
            <a:r>
              <a:rPr lang="en-US" sz="2800" b="1" dirty="0"/>
              <a:t>Do you have jail-based medication evaluations and administration?</a:t>
            </a:r>
          </a:p>
          <a:p>
            <a:r>
              <a:rPr lang="en-US" sz="2800" b="1" dirty="0"/>
              <a:t>Do you have community mental health center application procedures?</a:t>
            </a:r>
          </a:p>
          <a:p>
            <a:endParaRPr lang="en-US" dirty="0"/>
          </a:p>
        </p:txBody>
      </p:sp>
      <p:sp>
        <p:nvSpPr>
          <p:cNvPr id="3" name="Title 2"/>
          <p:cNvSpPr>
            <a:spLocks noGrp="1"/>
          </p:cNvSpPr>
          <p:nvPr>
            <p:ph type="title"/>
          </p:nvPr>
        </p:nvSpPr>
        <p:spPr/>
        <p:txBody>
          <a:bodyPr/>
          <a:lstStyle/>
          <a:p>
            <a:r>
              <a:rPr lang="en-US" b="1" dirty="0">
                <a:solidFill>
                  <a:srgbClr val="000090"/>
                </a:solidFill>
              </a:rPr>
              <a:t>Jail</a:t>
            </a:r>
          </a:p>
        </p:txBody>
      </p:sp>
    </p:spTree>
    <p:extLst>
      <p:ext uri="{BB962C8B-B14F-4D97-AF65-F5344CB8AC3E}">
        <p14:creationId xmlns:p14="http://schemas.microsoft.com/office/powerpoint/2010/main" val="2312725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12109"/>
            <a:ext cx="7408333" cy="3414053"/>
          </a:xfrm>
        </p:spPr>
        <p:txBody>
          <a:bodyPr/>
          <a:lstStyle/>
          <a:p>
            <a:r>
              <a:rPr lang="en-US" sz="2800" b="1" dirty="0"/>
              <a:t>Do you have Medicaid enrollment procedures?</a:t>
            </a:r>
          </a:p>
          <a:p>
            <a:r>
              <a:rPr lang="en-US" sz="2800" b="1" dirty="0"/>
              <a:t>Do you have a process for obtaining identification cards for inmates?</a:t>
            </a:r>
          </a:p>
          <a:p>
            <a:endParaRPr lang="en-US" dirty="0"/>
          </a:p>
        </p:txBody>
      </p:sp>
      <p:sp>
        <p:nvSpPr>
          <p:cNvPr id="3" name="Title 2"/>
          <p:cNvSpPr>
            <a:spLocks noGrp="1"/>
          </p:cNvSpPr>
          <p:nvPr>
            <p:ph type="title"/>
          </p:nvPr>
        </p:nvSpPr>
        <p:spPr/>
        <p:txBody>
          <a:bodyPr/>
          <a:lstStyle/>
          <a:p>
            <a:r>
              <a:rPr lang="en-US" b="1" dirty="0">
                <a:solidFill>
                  <a:srgbClr val="000090"/>
                </a:solidFill>
              </a:rPr>
              <a:t>Jail (Cont’d)</a:t>
            </a:r>
          </a:p>
        </p:txBody>
      </p:sp>
    </p:spTree>
    <p:extLst>
      <p:ext uri="{BB962C8B-B14F-4D97-AF65-F5344CB8AC3E}">
        <p14:creationId xmlns:p14="http://schemas.microsoft.com/office/powerpoint/2010/main" val="1071455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9564"/>
            <a:ext cx="7408333" cy="4366599"/>
          </a:xfrm>
        </p:spPr>
        <p:txBody>
          <a:bodyPr>
            <a:normAutofit fontScale="92500"/>
          </a:bodyPr>
          <a:lstStyle/>
          <a:p>
            <a:r>
              <a:rPr lang="en-US" sz="2800" b="1" dirty="0"/>
              <a:t>Does your prosecutor offer deferred prosecutions so that defendants can be placed on supervision without a guilty plea with charges dismissed upon completion of conditions?</a:t>
            </a:r>
          </a:p>
          <a:p>
            <a:r>
              <a:rPr lang="en-US" sz="2800" b="1" dirty="0"/>
              <a:t>Does your prosecutor offer deferred sentences so that defendants plead guilty to negotiated charges but the guilty plea is withdrawn and charges dismissed if conditions are completed?</a:t>
            </a:r>
          </a:p>
          <a:p>
            <a:r>
              <a:rPr lang="en-US" sz="2800" b="1" dirty="0"/>
              <a:t>Does your prosecutor support recommendations to specialized court dockets?</a:t>
            </a:r>
          </a:p>
          <a:p>
            <a:endParaRPr lang="en-US" dirty="0"/>
          </a:p>
        </p:txBody>
      </p:sp>
      <p:sp>
        <p:nvSpPr>
          <p:cNvPr id="3" name="Title 2"/>
          <p:cNvSpPr>
            <a:spLocks noGrp="1"/>
          </p:cNvSpPr>
          <p:nvPr>
            <p:ph type="title"/>
          </p:nvPr>
        </p:nvSpPr>
        <p:spPr/>
        <p:txBody>
          <a:bodyPr/>
          <a:lstStyle/>
          <a:p>
            <a:r>
              <a:rPr lang="en-US" b="1" dirty="0">
                <a:solidFill>
                  <a:srgbClr val="000090"/>
                </a:solidFill>
              </a:rPr>
              <a:t>Plea Negotiations</a:t>
            </a:r>
          </a:p>
        </p:txBody>
      </p:sp>
    </p:spTree>
    <p:extLst>
      <p:ext uri="{BB962C8B-B14F-4D97-AF65-F5344CB8AC3E}">
        <p14:creationId xmlns:p14="http://schemas.microsoft.com/office/powerpoint/2010/main" val="261530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4905"/>
            <a:ext cx="7408333" cy="3771258"/>
          </a:xfrm>
        </p:spPr>
        <p:txBody>
          <a:bodyPr/>
          <a:lstStyle/>
          <a:p>
            <a:r>
              <a:rPr lang="en-US" sz="2800" b="1" dirty="0"/>
              <a:t>Law Enforcement</a:t>
            </a:r>
          </a:p>
          <a:p>
            <a:r>
              <a:rPr lang="en-US" sz="2800" b="1" dirty="0"/>
              <a:t>Pre-Trial Services</a:t>
            </a:r>
          </a:p>
          <a:p>
            <a:r>
              <a:rPr lang="en-US" sz="2800" b="1" dirty="0"/>
              <a:t>Jail</a:t>
            </a:r>
          </a:p>
          <a:p>
            <a:r>
              <a:rPr lang="en-US" sz="2800" b="1" dirty="0"/>
              <a:t>Plea Negotiations</a:t>
            </a:r>
          </a:p>
          <a:p>
            <a:r>
              <a:rPr lang="en-US" sz="2800" b="1" dirty="0"/>
              <a:t>Sentencing and Supervision</a:t>
            </a:r>
          </a:p>
          <a:p>
            <a:endParaRPr lang="en-US" sz="2800" b="1" dirty="0"/>
          </a:p>
          <a:p>
            <a:endParaRPr lang="en-US" dirty="0"/>
          </a:p>
        </p:txBody>
      </p:sp>
      <p:sp>
        <p:nvSpPr>
          <p:cNvPr id="3" name="Title 2"/>
          <p:cNvSpPr>
            <a:spLocks noGrp="1"/>
          </p:cNvSpPr>
          <p:nvPr>
            <p:ph type="title"/>
          </p:nvPr>
        </p:nvSpPr>
        <p:spPr/>
        <p:txBody>
          <a:bodyPr>
            <a:normAutofit fontScale="90000"/>
          </a:bodyPr>
          <a:lstStyle/>
          <a:p>
            <a:r>
              <a:rPr lang="en-US" b="1" dirty="0"/>
              <a:t> </a:t>
            </a:r>
            <a:br>
              <a:rPr lang="en-US" dirty="0"/>
            </a:br>
            <a:r>
              <a:rPr lang="en-US" b="1" u="sng" dirty="0">
                <a:solidFill>
                  <a:srgbClr val="000090"/>
                </a:solidFill>
              </a:rPr>
              <a:t>Identifying Intersections Between Criminal Justice and Mental Health</a:t>
            </a:r>
            <a:br>
              <a:rPr lang="en-US" u="sng" dirty="0"/>
            </a:br>
            <a:endParaRPr lang="en-US" u="sng" dirty="0"/>
          </a:p>
        </p:txBody>
      </p:sp>
    </p:spTree>
    <p:extLst>
      <p:ext uri="{BB962C8B-B14F-4D97-AF65-F5344CB8AC3E}">
        <p14:creationId xmlns:p14="http://schemas.microsoft.com/office/powerpoint/2010/main" val="2574764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37390"/>
            <a:ext cx="7408333" cy="4088773"/>
          </a:xfrm>
        </p:spPr>
        <p:txBody>
          <a:bodyPr>
            <a:noAutofit/>
          </a:bodyPr>
          <a:lstStyle/>
          <a:p>
            <a:r>
              <a:rPr lang="en-US" sz="2800" b="1" dirty="0"/>
              <a:t>Does your probation department have specialists in mental illness?</a:t>
            </a:r>
          </a:p>
          <a:p>
            <a:r>
              <a:rPr lang="en-US" sz="2800" b="1" dirty="0"/>
              <a:t>Does your jurisdiction have a treatment (mental health/drug) court?</a:t>
            </a:r>
          </a:p>
          <a:p>
            <a:r>
              <a:rPr lang="en-US" sz="2800" b="1" dirty="0"/>
              <a:t>Does your probation department have an alliance with the community mental health center and other supportive services, such as housing and financial support through work or benefits? </a:t>
            </a:r>
          </a:p>
        </p:txBody>
      </p:sp>
      <p:sp>
        <p:nvSpPr>
          <p:cNvPr id="3" name="Title 2"/>
          <p:cNvSpPr>
            <a:spLocks noGrp="1"/>
          </p:cNvSpPr>
          <p:nvPr>
            <p:ph type="title"/>
          </p:nvPr>
        </p:nvSpPr>
        <p:spPr/>
        <p:txBody>
          <a:bodyPr/>
          <a:lstStyle/>
          <a:p>
            <a:r>
              <a:rPr lang="en-US" b="1" dirty="0">
                <a:solidFill>
                  <a:srgbClr val="000090"/>
                </a:solidFill>
              </a:rPr>
              <a:t>Supervision</a:t>
            </a:r>
          </a:p>
        </p:txBody>
      </p:sp>
    </p:spTree>
    <p:extLst>
      <p:ext uri="{BB962C8B-B14F-4D97-AF65-F5344CB8AC3E}">
        <p14:creationId xmlns:p14="http://schemas.microsoft.com/office/powerpoint/2010/main" val="300517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58011"/>
            <a:ext cx="7408333" cy="4168152"/>
          </a:xfrm>
        </p:spPr>
        <p:txBody>
          <a:bodyPr>
            <a:normAutofit/>
          </a:bodyPr>
          <a:lstStyle/>
          <a:p>
            <a:pPr lvl="0"/>
            <a:r>
              <a:rPr lang="en-US" sz="2800" b="1" u="sng" dirty="0"/>
              <a:t>The Philosophy of Judicial Leadership</a:t>
            </a:r>
            <a:endParaRPr lang="en-US" sz="2800" b="1" dirty="0"/>
          </a:p>
          <a:p>
            <a:pPr lvl="0"/>
            <a:r>
              <a:rPr lang="en-US" sz="2800" b="1" u="sng" dirty="0"/>
              <a:t>Presiding Judge Leadership</a:t>
            </a:r>
            <a:endParaRPr lang="en-US" sz="2800" b="1" dirty="0"/>
          </a:p>
          <a:p>
            <a:pPr lvl="1"/>
            <a:r>
              <a:rPr lang="en-US" sz="2600" b="1" dirty="0"/>
              <a:t>Enthusiastic</a:t>
            </a:r>
          </a:p>
          <a:p>
            <a:pPr lvl="1"/>
            <a:r>
              <a:rPr lang="en-US" sz="2600" b="1" dirty="0"/>
              <a:t>Motivated</a:t>
            </a:r>
          </a:p>
          <a:p>
            <a:pPr lvl="1"/>
            <a:r>
              <a:rPr lang="en-US" sz="2600" b="1" dirty="0"/>
              <a:t>Organized</a:t>
            </a:r>
          </a:p>
          <a:p>
            <a:pPr lvl="1"/>
            <a:r>
              <a:rPr lang="en-US" sz="2600" b="1" dirty="0"/>
              <a:t>Inclusive and Open</a:t>
            </a:r>
          </a:p>
          <a:p>
            <a:pPr lvl="1"/>
            <a:r>
              <a:rPr lang="en-US" sz="2600" b="1" dirty="0"/>
              <a:t>Trusted</a:t>
            </a:r>
          </a:p>
          <a:p>
            <a:pPr lvl="1"/>
            <a:r>
              <a:rPr lang="en-US" sz="2600" b="1" u="sng" dirty="0"/>
              <a:t>Who is at the Table?</a:t>
            </a:r>
            <a:endParaRPr lang="en-US" sz="2600" b="1" dirty="0"/>
          </a:p>
          <a:p>
            <a:endParaRPr lang="en-US" b="1" dirty="0"/>
          </a:p>
        </p:txBody>
      </p:sp>
      <p:sp>
        <p:nvSpPr>
          <p:cNvPr id="3" name="Title 2"/>
          <p:cNvSpPr>
            <a:spLocks noGrp="1"/>
          </p:cNvSpPr>
          <p:nvPr>
            <p:ph type="title"/>
          </p:nvPr>
        </p:nvSpPr>
        <p:spPr>
          <a:xfrm>
            <a:off x="457200" y="383664"/>
            <a:ext cx="8229600" cy="1786024"/>
          </a:xfrm>
        </p:spPr>
        <p:txBody>
          <a:bodyPr>
            <a:normAutofit fontScale="90000"/>
          </a:bodyPr>
          <a:lstStyle/>
          <a:p>
            <a:r>
              <a:rPr lang="en-US" b="1" u="sng" dirty="0">
                <a:solidFill>
                  <a:srgbClr val="000090"/>
                </a:solidFill>
              </a:rPr>
              <a:t>Forming Collaborative Infrastructures</a:t>
            </a:r>
            <a:br>
              <a:rPr lang="en-US" b="1" dirty="0">
                <a:solidFill>
                  <a:srgbClr val="000090"/>
                </a:solidFill>
              </a:rPr>
            </a:br>
            <a:endParaRPr lang="en-US" b="1" dirty="0">
              <a:solidFill>
                <a:srgbClr val="000090"/>
              </a:solidFill>
            </a:endParaRPr>
          </a:p>
        </p:txBody>
      </p:sp>
    </p:spTree>
    <p:extLst>
      <p:ext uri="{BB962C8B-B14F-4D97-AF65-F5344CB8AC3E}">
        <p14:creationId xmlns:p14="http://schemas.microsoft.com/office/powerpoint/2010/main" val="144247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u="sng" dirty="0"/>
              <a:t>Working together: The Individual and Mutual Benefit</a:t>
            </a:r>
            <a:endParaRPr lang="en-US" sz="2800" b="1" dirty="0"/>
          </a:p>
          <a:p>
            <a:pPr lvl="2"/>
            <a:r>
              <a:rPr lang="en-US" sz="2400" b="1" dirty="0"/>
              <a:t>	</a:t>
            </a:r>
            <a:r>
              <a:rPr lang="en-US" sz="2800" b="1" dirty="0"/>
              <a:t>What’s in it for you?</a:t>
            </a:r>
          </a:p>
          <a:p>
            <a:pPr lvl="2"/>
            <a:r>
              <a:rPr lang="en-US" sz="2800" b="1" dirty="0"/>
              <a:t>	Why will working together be better than working separately?</a:t>
            </a:r>
          </a:p>
          <a:p>
            <a:pPr lvl="2"/>
            <a:r>
              <a:rPr lang="en-US" sz="2800" b="1" dirty="0"/>
              <a:t>	What worries you?</a:t>
            </a:r>
          </a:p>
          <a:p>
            <a:endParaRPr lang="en-US" sz="2800" b="1" dirty="0"/>
          </a:p>
        </p:txBody>
      </p:sp>
      <p:sp>
        <p:nvSpPr>
          <p:cNvPr id="3" name="Title 2"/>
          <p:cNvSpPr>
            <a:spLocks noGrp="1"/>
          </p:cNvSpPr>
          <p:nvPr>
            <p:ph type="title"/>
          </p:nvPr>
        </p:nvSpPr>
        <p:spPr/>
        <p:txBody>
          <a:bodyPr>
            <a:normAutofit fontScale="90000"/>
          </a:bodyPr>
          <a:lstStyle/>
          <a:p>
            <a:r>
              <a:rPr lang="en-US" b="1" dirty="0">
                <a:solidFill>
                  <a:srgbClr val="000090"/>
                </a:solidFill>
              </a:rPr>
              <a:t>Forming Collaborative </a:t>
            </a:r>
            <a:br>
              <a:rPr lang="en-US" b="1" dirty="0">
                <a:solidFill>
                  <a:srgbClr val="000090"/>
                </a:solidFill>
              </a:rPr>
            </a:br>
            <a:r>
              <a:rPr lang="en-US" b="1" dirty="0">
                <a:solidFill>
                  <a:srgbClr val="000090"/>
                </a:solidFill>
              </a:rPr>
              <a:t>Infrastructure (Cont’d)</a:t>
            </a:r>
          </a:p>
        </p:txBody>
      </p:sp>
    </p:spTree>
    <p:extLst>
      <p:ext uri="{BB962C8B-B14F-4D97-AF65-F5344CB8AC3E}">
        <p14:creationId xmlns:p14="http://schemas.microsoft.com/office/powerpoint/2010/main" val="38043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75526"/>
            <a:ext cx="7408333" cy="3850637"/>
          </a:xfrm>
        </p:spPr>
        <p:txBody>
          <a:bodyPr>
            <a:normAutofit/>
          </a:bodyPr>
          <a:lstStyle/>
          <a:p>
            <a:pPr lvl="0"/>
            <a:r>
              <a:rPr lang="en-US" sz="2800" b="1" dirty="0"/>
              <a:t>Obtain Best Practices information to develop ideas for programs and procedures.</a:t>
            </a:r>
          </a:p>
          <a:p>
            <a:pPr lvl="0"/>
            <a:r>
              <a:rPr lang="en-US" sz="2800" b="1" dirty="0"/>
              <a:t>Obtain data that demonstrates problems, such as the substantially greater length of stay in jail for persons with mental illness.</a:t>
            </a:r>
          </a:p>
          <a:p>
            <a:pPr lvl="0"/>
            <a:r>
              <a:rPr lang="en-US" sz="2800" b="1" dirty="0"/>
              <a:t>Envision programs and procedures that fill the gaps and improve success of current programming.</a:t>
            </a:r>
          </a:p>
          <a:p>
            <a:endParaRPr lang="en-US" dirty="0"/>
          </a:p>
        </p:txBody>
      </p:sp>
      <p:sp>
        <p:nvSpPr>
          <p:cNvPr id="3" name="Title 2"/>
          <p:cNvSpPr>
            <a:spLocks noGrp="1"/>
          </p:cNvSpPr>
          <p:nvPr>
            <p:ph type="title"/>
          </p:nvPr>
        </p:nvSpPr>
        <p:spPr>
          <a:xfrm>
            <a:off x="457200" y="396894"/>
            <a:ext cx="8229600" cy="2010930"/>
          </a:xfrm>
        </p:spPr>
        <p:txBody>
          <a:bodyPr>
            <a:normAutofit fontScale="90000"/>
          </a:bodyPr>
          <a:lstStyle/>
          <a:p>
            <a:r>
              <a:rPr lang="en-US" b="1" u="sng" dirty="0">
                <a:solidFill>
                  <a:srgbClr val="000090"/>
                </a:solidFill>
              </a:rPr>
              <a:t>Establishing a Vision for Closing the Gaps</a:t>
            </a:r>
            <a:br>
              <a:rPr lang="en-US" b="1" u="sng" dirty="0">
                <a:solidFill>
                  <a:srgbClr val="000090"/>
                </a:solidFill>
              </a:rPr>
            </a:br>
            <a:endParaRPr lang="en-US" b="1" u="sng" dirty="0">
              <a:solidFill>
                <a:srgbClr val="000090"/>
              </a:solidFill>
            </a:endParaRPr>
          </a:p>
        </p:txBody>
      </p:sp>
    </p:spTree>
    <p:extLst>
      <p:ext uri="{BB962C8B-B14F-4D97-AF65-F5344CB8AC3E}">
        <p14:creationId xmlns:p14="http://schemas.microsoft.com/office/powerpoint/2010/main" val="1735323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53726"/>
            <a:ext cx="7408333" cy="4472437"/>
          </a:xfrm>
        </p:spPr>
        <p:txBody>
          <a:bodyPr>
            <a:normAutofit fontScale="92500" lnSpcReduction="10000"/>
          </a:bodyPr>
          <a:lstStyle/>
          <a:p>
            <a:pPr marL="0" lvl="0" indent="0">
              <a:buNone/>
            </a:pPr>
            <a:endParaRPr lang="en-US" sz="2800" b="1" dirty="0"/>
          </a:p>
          <a:p>
            <a:pPr lvl="0"/>
            <a:r>
              <a:rPr lang="en-US" sz="3000" b="1" dirty="0"/>
              <a:t>Within the collaborative, each organization already provides services that can be reorganized around a project or procedure; for example, the services could be performed in a different place or the organization could increase speed of access to services.</a:t>
            </a:r>
          </a:p>
          <a:p>
            <a:pPr lvl="0"/>
            <a:r>
              <a:rPr lang="en-US" sz="3000" b="1" dirty="0"/>
              <a:t>Within the collaborative, each organization has financial resources that are already being used to serve people with mental illness.</a:t>
            </a:r>
          </a:p>
          <a:p>
            <a:endParaRPr lang="en-US" sz="3000" dirty="0"/>
          </a:p>
        </p:txBody>
      </p:sp>
      <p:sp>
        <p:nvSpPr>
          <p:cNvPr id="3" name="Title 2"/>
          <p:cNvSpPr>
            <a:spLocks noGrp="1"/>
          </p:cNvSpPr>
          <p:nvPr>
            <p:ph type="title"/>
          </p:nvPr>
        </p:nvSpPr>
        <p:spPr>
          <a:xfrm>
            <a:off x="457200" y="338328"/>
            <a:ext cx="8229600" cy="1990118"/>
          </a:xfrm>
        </p:spPr>
        <p:txBody>
          <a:bodyPr>
            <a:normAutofit/>
          </a:bodyPr>
          <a:lstStyle/>
          <a:p>
            <a:r>
              <a:rPr lang="en-US" b="1" u="sng" dirty="0">
                <a:solidFill>
                  <a:srgbClr val="000090"/>
                </a:solidFill>
              </a:rPr>
              <a:t>Evaluating Current Resources</a:t>
            </a:r>
            <a:br>
              <a:rPr lang="en-US" b="1" u="sng" dirty="0">
                <a:solidFill>
                  <a:srgbClr val="000090"/>
                </a:solidFill>
              </a:rPr>
            </a:br>
            <a:endParaRPr lang="en-US" b="1" u="sng" dirty="0">
              <a:solidFill>
                <a:srgbClr val="000090"/>
              </a:solidFill>
            </a:endParaRPr>
          </a:p>
        </p:txBody>
      </p:sp>
    </p:spTree>
    <p:extLst>
      <p:ext uri="{BB962C8B-B14F-4D97-AF65-F5344CB8AC3E}">
        <p14:creationId xmlns:p14="http://schemas.microsoft.com/office/powerpoint/2010/main" val="2821236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69688"/>
            <a:ext cx="7408333" cy="3956475"/>
          </a:xfrm>
        </p:spPr>
        <p:txBody>
          <a:bodyPr>
            <a:normAutofit lnSpcReduction="10000"/>
          </a:bodyPr>
          <a:lstStyle/>
          <a:p>
            <a:pPr lvl="0"/>
            <a:r>
              <a:rPr lang="en-US" sz="2800" b="1" dirty="0"/>
              <a:t>Combine or redirect funds within the collaborative. Eliminate “stove-piping” funds.</a:t>
            </a:r>
          </a:p>
          <a:p>
            <a:pPr lvl="0"/>
            <a:r>
              <a:rPr lang="en-US" sz="2800" b="1" dirty="0"/>
              <a:t>Redirect funds currently used for programs that are not evidence-based or have poor outcomes.</a:t>
            </a:r>
          </a:p>
          <a:p>
            <a:pPr lvl="0"/>
            <a:r>
              <a:rPr lang="en-US" sz="2800" b="1" dirty="0"/>
              <a:t>Achieve cost savings through integration of services.</a:t>
            </a:r>
          </a:p>
          <a:p>
            <a:pPr lvl="0"/>
            <a:r>
              <a:rPr lang="en-US" sz="2800" b="1" dirty="0"/>
              <a:t>Achieve cost savings through improved outcomes, e.g. fewer jail bed days.</a:t>
            </a:r>
          </a:p>
          <a:p>
            <a:endParaRPr lang="en-US" dirty="0"/>
          </a:p>
        </p:txBody>
      </p:sp>
      <p:sp>
        <p:nvSpPr>
          <p:cNvPr id="3" name="Title 2"/>
          <p:cNvSpPr>
            <a:spLocks noGrp="1"/>
          </p:cNvSpPr>
          <p:nvPr>
            <p:ph type="title"/>
          </p:nvPr>
        </p:nvSpPr>
        <p:spPr/>
        <p:txBody>
          <a:bodyPr>
            <a:normAutofit fontScale="90000"/>
          </a:bodyPr>
          <a:lstStyle/>
          <a:p>
            <a:r>
              <a:rPr lang="en-US" b="1" dirty="0">
                <a:solidFill>
                  <a:srgbClr val="000090"/>
                </a:solidFill>
              </a:rPr>
              <a:t>Evaluating Current </a:t>
            </a:r>
            <a:br>
              <a:rPr lang="en-US" b="1" dirty="0">
                <a:solidFill>
                  <a:srgbClr val="000090"/>
                </a:solidFill>
              </a:rPr>
            </a:br>
            <a:r>
              <a:rPr lang="en-US" b="1" dirty="0">
                <a:solidFill>
                  <a:srgbClr val="000090"/>
                </a:solidFill>
              </a:rPr>
              <a:t>Resources (Cont’d)</a:t>
            </a:r>
          </a:p>
        </p:txBody>
      </p:sp>
    </p:spTree>
    <p:extLst>
      <p:ext uri="{BB962C8B-B14F-4D97-AF65-F5344CB8AC3E}">
        <p14:creationId xmlns:p14="http://schemas.microsoft.com/office/powerpoint/2010/main" val="1494945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37390"/>
            <a:ext cx="7408333" cy="4088773"/>
          </a:xfrm>
        </p:spPr>
        <p:txBody>
          <a:bodyPr>
            <a:noAutofit/>
          </a:bodyPr>
          <a:lstStyle/>
          <a:p>
            <a:pPr lvl="0"/>
            <a:r>
              <a:rPr lang="en-US" sz="2800" b="1" dirty="0"/>
              <a:t>Local, state, and federal funding and grants</a:t>
            </a:r>
          </a:p>
          <a:p>
            <a:pPr lvl="0"/>
            <a:r>
              <a:rPr lang="en-US" sz="2800" b="1" dirty="0"/>
              <a:t>Private grants</a:t>
            </a:r>
          </a:p>
          <a:p>
            <a:pPr lvl="0"/>
            <a:r>
              <a:rPr lang="en-US" sz="2800" b="1" dirty="0"/>
              <a:t>Philanthropic donations to non-profit organizations that can support your work</a:t>
            </a:r>
          </a:p>
          <a:p>
            <a:pPr lvl="0"/>
            <a:r>
              <a:rPr lang="en-US" sz="2800" b="1" dirty="0"/>
              <a:t>In-kind contributions from faith communities and non-profit organizations.</a:t>
            </a:r>
          </a:p>
          <a:p>
            <a:pPr lvl="0"/>
            <a:r>
              <a:rPr lang="en-US" sz="2800" b="1" dirty="0"/>
              <a:t>Establishment of non-profits to provide services</a:t>
            </a:r>
          </a:p>
          <a:p>
            <a:endParaRPr lang="en-US" sz="2800" dirty="0"/>
          </a:p>
        </p:txBody>
      </p:sp>
      <p:sp>
        <p:nvSpPr>
          <p:cNvPr id="3" name="Title 2"/>
          <p:cNvSpPr>
            <a:spLocks noGrp="1"/>
          </p:cNvSpPr>
          <p:nvPr>
            <p:ph type="title"/>
          </p:nvPr>
        </p:nvSpPr>
        <p:spPr/>
        <p:txBody>
          <a:bodyPr/>
          <a:lstStyle/>
          <a:p>
            <a:r>
              <a:rPr lang="en-US" b="1" u="sng" dirty="0">
                <a:solidFill>
                  <a:srgbClr val="000090"/>
                </a:solidFill>
              </a:rPr>
              <a:t>Possible Resources</a:t>
            </a:r>
          </a:p>
        </p:txBody>
      </p:sp>
    </p:spTree>
    <p:extLst>
      <p:ext uri="{BB962C8B-B14F-4D97-AF65-F5344CB8AC3E}">
        <p14:creationId xmlns:p14="http://schemas.microsoft.com/office/powerpoint/2010/main" val="3566667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u="sng" dirty="0"/>
              <a:t>Ask the Question: What can we do to prevent people with mental illness from entering the criminal justice system in the first place or get them out of the system with services but no conviction?  This is your lodestar.</a:t>
            </a:r>
            <a:endParaRPr lang="en-US" sz="2800" b="1" dirty="0"/>
          </a:p>
          <a:p>
            <a:endParaRPr lang="en-US" sz="2800" b="1" dirty="0"/>
          </a:p>
        </p:txBody>
      </p:sp>
      <p:sp>
        <p:nvSpPr>
          <p:cNvPr id="3" name="Title 2"/>
          <p:cNvSpPr>
            <a:spLocks noGrp="1"/>
          </p:cNvSpPr>
          <p:nvPr>
            <p:ph type="title"/>
          </p:nvPr>
        </p:nvSpPr>
        <p:spPr>
          <a:xfrm>
            <a:off x="457200" y="338328"/>
            <a:ext cx="8229600" cy="1963658"/>
          </a:xfrm>
        </p:spPr>
        <p:txBody>
          <a:bodyPr>
            <a:normAutofit fontScale="90000"/>
          </a:bodyPr>
          <a:lstStyle/>
          <a:p>
            <a:r>
              <a:rPr lang="en-US" b="1" u="sng" dirty="0">
                <a:solidFill>
                  <a:srgbClr val="000090"/>
                </a:solidFill>
              </a:rPr>
              <a:t>Establishing Priorities for Decriminalization</a:t>
            </a:r>
            <a:br>
              <a:rPr lang="en-US" dirty="0"/>
            </a:br>
            <a:endParaRPr lang="en-US" dirty="0"/>
          </a:p>
        </p:txBody>
      </p:sp>
    </p:spTree>
    <p:extLst>
      <p:ext uri="{BB962C8B-B14F-4D97-AF65-F5344CB8AC3E}">
        <p14:creationId xmlns:p14="http://schemas.microsoft.com/office/powerpoint/2010/main" val="1122614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99253"/>
            <a:ext cx="7408333" cy="4326910"/>
          </a:xfrm>
        </p:spPr>
        <p:txBody>
          <a:bodyPr>
            <a:noAutofit/>
          </a:bodyPr>
          <a:lstStyle/>
          <a:p>
            <a:pPr lvl="0"/>
            <a:r>
              <a:rPr lang="en-US" sz="2800" b="1" u="sng" dirty="0"/>
              <a:t>What shall we do first?</a:t>
            </a:r>
            <a:endParaRPr lang="en-US" sz="2800" b="1" dirty="0"/>
          </a:p>
          <a:p>
            <a:pPr lvl="0"/>
            <a:r>
              <a:rPr lang="en-US" sz="2800" b="1" dirty="0"/>
              <a:t>Chose a change that is achievable to accomplish a first “win” for the collaboration.</a:t>
            </a:r>
          </a:p>
          <a:p>
            <a:pPr lvl="0"/>
            <a:r>
              <a:rPr lang="en-US" sz="2800" b="1" dirty="0"/>
              <a:t>Identify a project that can be done simultaneously such as training law enforcement regarding mental illness and substance abuse and providing continuing training in the CIT model.</a:t>
            </a:r>
          </a:p>
          <a:p>
            <a:endParaRPr lang="en-US" sz="2800" b="1" dirty="0"/>
          </a:p>
        </p:txBody>
      </p:sp>
      <p:sp>
        <p:nvSpPr>
          <p:cNvPr id="3" name="Title 2"/>
          <p:cNvSpPr>
            <a:spLocks noGrp="1"/>
          </p:cNvSpPr>
          <p:nvPr>
            <p:ph type="title"/>
          </p:nvPr>
        </p:nvSpPr>
        <p:spPr/>
        <p:txBody>
          <a:bodyPr/>
          <a:lstStyle/>
          <a:p>
            <a:r>
              <a:rPr lang="en-US" b="1" dirty="0">
                <a:solidFill>
                  <a:srgbClr val="000090"/>
                </a:solidFill>
              </a:rPr>
              <a:t>Priorities (Cont’d)</a:t>
            </a:r>
          </a:p>
        </p:txBody>
      </p:sp>
    </p:spTree>
    <p:extLst>
      <p:ext uri="{BB962C8B-B14F-4D97-AF65-F5344CB8AC3E}">
        <p14:creationId xmlns:p14="http://schemas.microsoft.com/office/powerpoint/2010/main" val="1330640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8135"/>
            <a:ext cx="7408333" cy="3758028"/>
          </a:xfrm>
        </p:spPr>
        <p:txBody>
          <a:bodyPr>
            <a:noAutofit/>
          </a:bodyPr>
          <a:lstStyle/>
          <a:p>
            <a:pPr lvl="0"/>
            <a:r>
              <a:rPr lang="en-US" sz="2800" b="1" u="sng" dirty="0"/>
              <a:t>What can be done using existing resources?</a:t>
            </a:r>
            <a:endParaRPr lang="en-US" sz="2800" b="1" dirty="0"/>
          </a:p>
          <a:p>
            <a:pPr lvl="0"/>
            <a:r>
              <a:rPr lang="en-US" sz="2800" b="1" dirty="0"/>
              <a:t>Choose a project that involves everyone in the collaboration, that is nationally recognized as evidence-based, that can be achieved with relatively little outside financial support, and that will demonstrate a substantial positive change in decriminalizing mental illness.</a:t>
            </a:r>
          </a:p>
          <a:p>
            <a:endParaRPr lang="en-US" sz="2800" b="1" dirty="0"/>
          </a:p>
        </p:txBody>
      </p:sp>
      <p:sp>
        <p:nvSpPr>
          <p:cNvPr id="3" name="Title 2"/>
          <p:cNvSpPr>
            <a:spLocks noGrp="1"/>
          </p:cNvSpPr>
          <p:nvPr>
            <p:ph type="title"/>
          </p:nvPr>
        </p:nvSpPr>
        <p:spPr/>
        <p:txBody>
          <a:bodyPr/>
          <a:lstStyle/>
          <a:p>
            <a:r>
              <a:rPr lang="en-US" b="1" dirty="0">
                <a:solidFill>
                  <a:srgbClr val="000090"/>
                </a:solidFill>
              </a:rPr>
              <a:t>Priorities (Cont’d)</a:t>
            </a:r>
            <a:endParaRPr lang="en-US" dirty="0"/>
          </a:p>
        </p:txBody>
      </p:sp>
    </p:spTree>
    <p:extLst>
      <p:ext uri="{BB962C8B-B14F-4D97-AF65-F5344CB8AC3E}">
        <p14:creationId xmlns:p14="http://schemas.microsoft.com/office/powerpoint/2010/main" val="46209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7203"/>
            <a:ext cx="7408333" cy="3638960"/>
          </a:xfrm>
        </p:spPr>
        <p:txBody>
          <a:bodyPr>
            <a:normAutofit/>
          </a:bodyPr>
          <a:lstStyle/>
          <a:p>
            <a:pPr lvl="0"/>
            <a:r>
              <a:rPr lang="en-US" sz="2800" b="1" dirty="0"/>
              <a:t>Law enforcement interacts with people at their homes, on commercial streets, and in neighborhoods in a manner that often results in arrests for harassment, menacing, felony menacing, obstruction of justice, or resisting arrest.</a:t>
            </a:r>
          </a:p>
          <a:p>
            <a:endParaRPr lang="en-US" sz="2800" b="1" dirty="0"/>
          </a:p>
        </p:txBody>
      </p:sp>
      <p:sp>
        <p:nvSpPr>
          <p:cNvPr id="3" name="Title 2"/>
          <p:cNvSpPr>
            <a:spLocks noGrp="1"/>
          </p:cNvSpPr>
          <p:nvPr>
            <p:ph type="title"/>
          </p:nvPr>
        </p:nvSpPr>
        <p:spPr/>
        <p:txBody>
          <a:bodyPr/>
          <a:lstStyle/>
          <a:p>
            <a:r>
              <a:rPr lang="en-US" b="1" dirty="0">
                <a:solidFill>
                  <a:srgbClr val="000090"/>
                </a:solidFill>
              </a:rPr>
              <a:t>Law Enforcement</a:t>
            </a:r>
          </a:p>
        </p:txBody>
      </p:sp>
    </p:spTree>
    <p:extLst>
      <p:ext uri="{BB962C8B-B14F-4D97-AF65-F5344CB8AC3E}">
        <p14:creationId xmlns:p14="http://schemas.microsoft.com/office/powerpoint/2010/main" val="2440171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38943"/>
            <a:ext cx="7408333" cy="4287220"/>
          </a:xfrm>
        </p:spPr>
        <p:txBody>
          <a:bodyPr>
            <a:normAutofit/>
          </a:bodyPr>
          <a:lstStyle/>
          <a:p>
            <a:pPr lvl="0"/>
            <a:r>
              <a:rPr lang="en-US" b="1" u="sng" dirty="0"/>
              <a:t>What will make the most difference?</a:t>
            </a:r>
            <a:endParaRPr lang="en-US" b="1" dirty="0"/>
          </a:p>
          <a:p>
            <a:pPr lvl="0"/>
            <a:r>
              <a:rPr lang="en-US" b="1" dirty="0"/>
              <a:t>Avoid “low-hanging fruit” unless the change will be substantially beneficial.</a:t>
            </a:r>
          </a:p>
          <a:p>
            <a:pPr lvl="0"/>
            <a:r>
              <a:rPr lang="en-US" b="1" dirty="0"/>
              <a:t>Take risks—address the needs of high risk/high needs people within the criminal justice system.</a:t>
            </a:r>
          </a:p>
          <a:p>
            <a:pPr lvl="0"/>
            <a:r>
              <a:rPr lang="en-US" b="1" dirty="0"/>
              <a:t>Help develop appropriate supports in the community for people with low risk/low needs or low risk/high needs that eliminate the connection with the criminal justice system.  This is where decriminalization happens.</a:t>
            </a:r>
          </a:p>
          <a:p>
            <a:endParaRPr lang="en-US" dirty="0"/>
          </a:p>
        </p:txBody>
      </p:sp>
      <p:sp>
        <p:nvSpPr>
          <p:cNvPr id="3" name="Title 2"/>
          <p:cNvSpPr>
            <a:spLocks noGrp="1"/>
          </p:cNvSpPr>
          <p:nvPr>
            <p:ph type="title"/>
          </p:nvPr>
        </p:nvSpPr>
        <p:spPr/>
        <p:txBody>
          <a:bodyPr/>
          <a:lstStyle/>
          <a:p>
            <a:r>
              <a:rPr lang="en-US" b="1" dirty="0">
                <a:solidFill>
                  <a:srgbClr val="000090"/>
                </a:solidFill>
              </a:rPr>
              <a:t>Priorities (Cont’d)</a:t>
            </a:r>
            <a:endParaRPr lang="en-US" dirty="0"/>
          </a:p>
        </p:txBody>
      </p:sp>
    </p:spTree>
    <p:extLst>
      <p:ext uri="{BB962C8B-B14F-4D97-AF65-F5344CB8AC3E}">
        <p14:creationId xmlns:p14="http://schemas.microsoft.com/office/powerpoint/2010/main" val="1963916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377"/>
            <a:ext cx="7408333" cy="3916786"/>
          </a:xfrm>
        </p:spPr>
        <p:txBody>
          <a:bodyPr/>
          <a:lstStyle/>
          <a:p>
            <a:pPr lvl="0"/>
            <a:r>
              <a:rPr lang="en-US" sz="2800" b="1" u="sng" dirty="0"/>
              <a:t>What will best drive further changes?</a:t>
            </a:r>
            <a:endParaRPr lang="en-US" sz="2800" b="1" dirty="0"/>
          </a:p>
          <a:p>
            <a:pPr lvl="0"/>
            <a:r>
              <a:rPr lang="en-US" sz="2800" b="1" dirty="0"/>
              <a:t>Consider whether there are one or two entry points into the interface between criminal justice and mental illness that will drive other changes within agencies to increase effectiveness and quality, i.e. a high tide raises all boats.</a:t>
            </a:r>
          </a:p>
          <a:p>
            <a:endParaRPr lang="en-US" dirty="0"/>
          </a:p>
        </p:txBody>
      </p:sp>
      <p:sp>
        <p:nvSpPr>
          <p:cNvPr id="3" name="Title 2"/>
          <p:cNvSpPr>
            <a:spLocks noGrp="1"/>
          </p:cNvSpPr>
          <p:nvPr>
            <p:ph type="title"/>
          </p:nvPr>
        </p:nvSpPr>
        <p:spPr/>
        <p:txBody>
          <a:bodyPr/>
          <a:lstStyle/>
          <a:p>
            <a:r>
              <a:rPr lang="en-US" b="1" dirty="0">
                <a:solidFill>
                  <a:srgbClr val="000090"/>
                </a:solidFill>
              </a:rPr>
              <a:t>Priorities (Cont’d)</a:t>
            </a:r>
            <a:endParaRPr lang="en-US" dirty="0"/>
          </a:p>
        </p:txBody>
      </p:sp>
    </p:spTree>
    <p:extLst>
      <p:ext uri="{BB962C8B-B14F-4D97-AF65-F5344CB8AC3E}">
        <p14:creationId xmlns:p14="http://schemas.microsoft.com/office/powerpoint/2010/main" val="4109826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97701"/>
            <a:ext cx="7408333" cy="4128462"/>
          </a:xfrm>
        </p:spPr>
        <p:txBody>
          <a:bodyPr>
            <a:normAutofit fontScale="55000" lnSpcReduction="20000"/>
          </a:bodyPr>
          <a:lstStyle/>
          <a:p>
            <a:pPr lvl="0"/>
            <a:r>
              <a:rPr lang="en-US" sz="3800" b="1" u="sng" dirty="0"/>
              <a:t>Social Supports Independent of the Criminal Justice System</a:t>
            </a:r>
            <a:endParaRPr lang="en-US" sz="3800" b="1" dirty="0"/>
          </a:p>
          <a:p>
            <a:pPr lvl="0"/>
            <a:r>
              <a:rPr lang="en-US" sz="3800" b="1" u="sng" dirty="0"/>
              <a:t>Collaborations between Law Enforcement and Mental Health Professionals</a:t>
            </a:r>
            <a:endParaRPr lang="en-US" sz="3800" b="1" dirty="0"/>
          </a:p>
          <a:p>
            <a:pPr lvl="0"/>
            <a:r>
              <a:rPr lang="en-US" sz="3800" b="1" u="sng" dirty="0"/>
              <a:t>Homeless Outreach Programs</a:t>
            </a:r>
            <a:endParaRPr lang="en-US" sz="3800" b="1" dirty="0"/>
          </a:p>
          <a:p>
            <a:pPr lvl="0"/>
            <a:r>
              <a:rPr lang="en-US" sz="3800" b="1" u="sng" dirty="0"/>
              <a:t>Crisis Intervention Teams (CIT Training)</a:t>
            </a:r>
            <a:endParaRPr lang="en-US" sz="3800" b="1" dirty="0"/>
          </a:p>
          <a:p>
            <a:pPr lvl="0"/>
            <a:r>
              <a:rPr lang="en-US" sz="3800" b="1" u="sng" dirty="0"/>
              <a:t>Drop-off Centers</a:t>
            </a:r>
            <a:endParaRPr lang="en-US" sz="3800" b="1" dirty="0"/>
          </a:p>
          <a:p>
            <a:pPr lvl="0"/>
            <a:r>
              <a:rPr lang="en-US" sz="3800" b="1" u="sng" dirty="0"/>
              <a:t>Crisis Intervention and Stabilization Centers</a:t>
            </a:r>
            <a:endParaRPr lang="en-US" sz="3800" b="1" dirty="0"/>
          </a:p>
          <a:p>
            <a:pPr lvl="0"/>
            <a:r>
              <a:rPr lang="en-US" sz="3800" b="1" u="sng" dirty="0"/>
              <a:t>Hospital Collaborations</a:t>
            </a:r>
            <a:endParaRPr lang="en-US" sz="3800" b="1" dirty="0"/>
          </a:p>
          <a:p>
            <a:pPr lvl="0"/>
            <a:r>
              <a:rPr lang="en-US" sz="3800" b="1" u="sng" dirty="0"/>
              <a:t>Family Education Programs Regarding Resources</a:t>
            </a:r>
            <a:endParaRPr lang="en-US" sz="3800" b="1" dirty="0"/>
          </a:p>
          <a:p>
            <a:pPr lvl="0"/>
            <a:r>
              <a:rPr lang="en-US" sz="3800" b="1" u="sng" dirty="0"/>
              <a:t>Deferred Prosecution and Deferred Sentence Opportunities</a:t>
            </a:r>
            <a:endParaRPr lang="en-US" sz="3800" b="1" dirty="0"/>
          </a:p>
          <a:p>
            <a:pPr lvl="0"/>
            <a:r>
              <a:rPr lang="en-US" sz="3800" b="1" u="sng" dirty="0"/>
              <a:t>Treatment Courts</a:t>
            </a:r>
            <a:endParaRPr lang="en-US" sz="3800" b="1" dirty="0"/>
          </a:p>
          <a:p>
            <a:pPr marL="0" indent="0">
              <a:buNone/>
            </a:pPr>
            <a:r>
              <a:rPr lang="en-US" sz="3800" b="1" dirty="0"/>
              <a:t> </a:t>
            </a:r>
          </a:p>
          <a:p>
            <a:endParaRPr lang="en-US" dirty="0"/>
          </a:p>
        </p:txBody>
      </p:sp>
      <p:sp>
        <p:nvSpPr>
          <p:cNvPr id="3" name="Title 2"/>
          <p:cNvSpPr>
            <a:spLocks noGrp="1"/>
          </p:cNvSpPr>
          <p:nvPr>
            <p:ph type="title"/>
          </p:nvPr>
        </p:nvSpPr>
        <p:spPr>
          <a:xfrm>
            <a:off x="457200" y="338327"/>
            <a:ext cx="8229600" cy="1659373"/>
          </a:xfrm>
        </p:spPr>
        <p:txBody>
          <a:bodyPr>
            <a:normAutofit fontScale="90000"/>
          </a:bodyPr>
          <a:lstStyle/>
          <a:p>
            <a:r>
              <a:rPr lang="en-US" b="1" u="sng" dirty="0">
                <a:solidFill>
                  <a:srgbClr val="000090"/>
                </a:solidFill>
              </a:rPr>
              <a:t>Examples of Evidence-Based Programs and Community Supports</a:t>
            </a:r>
            <a:br>
              <a:rPr lang="en-US" u="sng" dirty="0"/>
            </a:br>
            <a:endParaRPr lang="en-US" u="sng" dirty="0"/>
          </a:p>
        </p:txBody>
      </p:sp>
    </p:spTree>
    <p:extLst>
      <p:ext uri="{BB962C8B-B14F-4D97-AF65-F5344CB8AC3E}">
        <p14:creationId xmlns:p14="http://schemas.microsoft.com/office/powerpoint/2010/main" val="4076041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
            <a:ext cx="7772400" cy="1780108"/>
          </a:xfrm>
        </p:spPr>
        <p:txBody>
          <a:bodyPr>
            <a:normAutofit/>
          </a:bodyPr>
          <a:lstStyle/>
          <a:p>
            <a:r>
              <a:rPr lang="en-US" b="1" dirty="0">
                <a:solidFill>
                  <a:srgbClr val="000090"/>
                </a:solidFill>
              </a:rPr>
              <a:t>Decriminalizing Mental Illness:</a:t>
            </a:r>
            <a:endParaRPr lang="en-US" dirty="0">
              <a:solidFill>
                <a:srgbClr val="000090"/>
              </a:solidFill>
            </a:endParaRPr>
          </a:p>
        </p:txBody>
      </p:sp>
      <p:sp>
        <p:nvSpPr>
          <p:cNvPr id="3" name="Subtitle 2"/>
          <p:cNvSpPr>
            <a:spLocks noGrp="1"/>
          </p:cNvSpPr>
          <p:nvPr>
            <p:ph type="subTitle" idx="1"/>
          </p:nvPr>
        </p:nvSpPr>
        <p:spPr>
          <a:xfrm>
            <a:off x="1371600" y="1965326"/>
            <a:ext cx="6400800" cy="1473200"/>
          </a:xfrm>
        </p:spPr>
        <p:txBody>
          <a:bodyPr>
            <a:noAutofit/>
          </a:bodyPr>
          <a:lstStyle/>
          <a:p>
            <a:r>
              <a:rPr lang="en-US" sz="2400" b="1" dirty="0">
                <a:solidFill>
                  <a:srgbClr val="000090"/>
                </a:solidFill>
              </a:rPr>
              <a:t>The Intersection Between Mental Illness and the Criminal Justice System</a:t>
            </a:r>
            <a:br>
              <a:rPr lang="en-US" sz="2400" dirty="0">
                <a:solidFill>
                  <a:srgbClr val="000090"/>
                </a:solidFill>
              </a:rPr>
            </a:br>
            <a:endParaRPr lang="en-US" sz="2400" dirty="0">
              <a:solidFill>
                <a:srgbClr val="000090"/>
              </a:solidFill>
            </a:endParaRPr>
          </a:p>
          <a:p>
            <a:pPr algn="l"/>
            <a:r>
              <a:rPr lang="en-US" sz="2400" dirty="0">
                <a:solidFill>
                  <a:srgbClr val="000090"/>
                </a:solidFill>
              </a:rPr>
              <a:t>				</a:t>
            </a:r>
          </a:p>
        </p:txBody>
      </p:sp>
      <p:sp>
        <p:nvSpPr>
          <p:cNvPr id="4" name="TextBox 3">
            <a:extLst>
              <a:ext uri="{FF2B5EF4-FFF2-40B4-BE49-F238E27FC236}">
                <a16:creationId xmlns:a16="http://schemas.microsoft.com/office/drawing/2014/main" id="{5616CCC9-9236-4DDE-9B76-92EBE0E0EF81}"/>
              </a:ext>
            </a:extLst>
          </p:cNvPr>
          <p:cNvSpPr txBox="1"/>
          <p:nvPr/>
        </p:nvSpPr>
        <p:spPr>
          <a:xfrm>
            <a:off x="485775" y="3762375"/>
            <a:ext cx="5295900" cy="1384995"/>
          </a:xfrm>
          <a:prstGeom prst="rect">
            <a:avLst/>
          </a:prstGeom>
          <a:noFill/>
        </p:spPr>
        <p:txBody>
          <a:bodyPr wrap="square" rtlCol="0">
            <a:spAutoFit/>
          </a:bodyPr>
          <a:lstStyle/>
          <a:p>
            <a:endParaRPr lang="en-US" dirty="0">
              <a:solidFill>
                <a:srgbClr val="000090"/>
              </a:solidFill>
            </a:endParaRPr>
          </a:p>
          <a:p>
            <a:r>
              <a:rPr lang="en-US" sz="2400" dirty="0">
                <a:solidFill>
                  <a:srgbClr val="000090"/>
                </a:solidFill>
              </a:rPr>
              <a:t>Judge Kyle Bryson</a:t>
            </a:r>
          </a:p>
          <a:p>
            <a:r>
              <a:rPr lang="en-US" sz="2400" dirty="0">
                <a:solidFill>
                  <a:srgbClr val="000090"/>
                </a:solidFill>
              </a:rPr>
              <a:t>Arizona Superior Court in Pima County</a:t>
            </a:r>
          </a:p>
          <a:p>
            <a:endParaRPr lang="en-US" dirty="0"/>
          </a:p>
        </p:txBody>
      </p:sp>
    </p:spTree>
    <p:extLst>
      <p:ext uri="{BB962C8B-B14F-4D97-AF65-F5344CB8AC3E}">
        <p14:creationId xmlns:p14="http://schemas.microsoft.com/office/powerpoint/2010/main" val="3413577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17EC5C-3ABE-4094-A79C-C9E96D0FC8F9}"/>
              </a:ext>
            </a:extLst>
          </p:cNvPr>
          <p:cNvSpPr>
            <a:spLocks noGrp="1"/>
          </p:cNvSpPr>
          <p:nvPr>
            <p:ph idx="1"/>
          </p:nvPr>
        </p:nvSpPr>
        <p:spPr/>
        <p:txBody>
          <a:bodyPr/>
          <a:lstStyle/>
          <a:p>
            <a:r>
              <a:rPr lang="en-US" dirty="0"/>
              <a:t>Advocates the use of evidence based practices</a:t>
            </a:r>
          </a:p>
          <a:p>
            <a:r>
              <a:rPr lang="en-US" dirty="0"/>
              <a:t>Five goals of strategic plan</a:t>
            </a:r>
          </a:p>
          <a:p>
            <a:pPr lvl="1"/>
            <a:r>
              <a:rPr lang="en-US" dirty="0"/>
              <a:t>Protecting Children, Families and Communities</a:t>
            </a:r>
          </a:p>
          <a:p>
            <a:pPr lvl="2"/>
            <a:r>
              <a:rPr lang="en-US" dirty="0"/>
              <a:t>Supervision of the seriously mentally ill</a:t>
            </a:r>
          </a:p>
          <a:p>
            <a:pPr lvl="2"/>
            <a:r>
              <a:rPr lang="en-US" dirty="0"/>
              <a:t>Problem solving courts</a:t>
            </a:r>
          </a:p>
          <a:p>
            <a:endParaRPr lang="en-US" dirty="0"/>
          </a:p>
        </p:txBody>
      </p:sp>
      <p:sp>
        <p:nvSpPr>
          <p:cNvPr id="3" name="Title 2">
            <a:extLst>
              <a:ext uri="{FF2B5EF4-FFF2-40B4-BE49-F238E27FC236}">
                <a16:creationId xmlns:a16="http://schemas.microsoft.com/office/drawing/2014/main" id="{68E24517-7DBC-45D2-A27F-FD3704C4C2A5}"/>
              </a:ext>
            </a:extLst>
          </p:cNvPr>
          <p:cNvSpPr>
            <a:spLocks noGrp="1"/>
          </p:cNvSpPr>
          <p:nvPr>
            <p:ph type="title"/>
          </p:nvPr>
        </p:nvSpPr>
        <p:spPr/>
        <p:txBody>
          <a:bodyPr>
            <a:noAutofit/>
          </a:bodyPr>
          <a:lstStyle/>
          <a:p>
            <a:r>
              <a:rPr lang="en-US" sz="3600" dirty="0"/>
              <a:t>Chief Justice Scott Bales Strategic Agenda: “Advancing Justice Together”</a:t>
            </a:r>
          </a:p>
        </p:txBody>
      </p:sp>
    </p:spTree>
    <p:extLst>
      <p:ext uri="{BB962C8B-B14F-4D97-AF65-F5344CB8AC3E}">
        <p14:creationId xmlns:p14="http://schemas.microsoft.com/office/powerpoint/2010/main" val="3463211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F60CCB-B2BB-49CB-8172-5F08886E6979}"/>
              </a:ext>
            </a:extLst>
          </p:cNvPr>
          <p:cNvSpPr>
            <a:spLocks noGrp="1"/>
          </p:cNvSpPr>
          <p:nvPr>
            <p:ph idx="1"/>
          </p:nvPr>
        </p:nvSpPr>
        <p:spPr/>
        <p:txBody>
          <a:bodyPr>
            <a:normAutofit fontScale="77500" lnSpcReduction="20000"/>
          </a:bodyPr>
          <a:lstStyle/>
          <a:p>
            <a:r>
              <a:rPr lang="en-US" b="1" dirty="0" err="1"/>
              <a:t>Reccomendations</a:t>
            </a:r>
            <a:r>
              <a:rPr lang="en-US" b="1" dirty="0"/>
              <a:t>:</a:t>
            </a:r>
          </a:p>
          <a:p>
            <a:r>
              <a:rPr lang="en-US" dirty="0"/>
              <a:t>“Coordinate where possible with the local regional behavioral health authority to assist the court or pretrial services in identifying defendants who have previously been diagnosed as mentally ill”</a:t>
            </a:r>
          </a:p>
          <a:p>
            <a:r>
              <a:rPr lang="en-US" dirty="0"/>
              <a:t>“Revise mental health competency status for expediting mental competency proceedings for misdemeanor cases”</a:t>
            </a:r>
          </a:p>
          <a:p>
            <a:r>
              <a:rPr lang="en-US" dirty="0"/>
              <a:t>“Bring together criminal justice and mental health stakeholder in larger jurisdictions to adopt protocols for addressing people with mental health issue who have been brought to court”</a:t>
            </a:r>
          </a:p>
          <a:p>
            <a:r>
              <a:rPr lang="en-US" dirty="0"/>
              <a:t>“Consider the use of specialty courts and other available resources to address the defendant’s treatment needs, as well ask risk to the community, when processing cases involving persons with mental health needs or other specialized groups”</a:t>
            </a:r>
          </a:p>
          <a:p>
            <a:endParaRPr lang="en-US" dirty="0"/>
          </a:p>
        </p:txBody>
      </p:sp>
      <p:sp>
        <p:nvSpPr>
          <p:cNvPr id="3" name="Title 2">
            <a:extLst>
              <a:ext uri="{FF2B5EF4-FFF2-40B4-BE49-F238E27FC236}">
                <a16:creationId xmlns:a16="http://schemas.microsoft.com/office/drawing/2014/main" id="{04FA8AF6-17AC-4E37-BD53-D1034F655399}"/>
              </a:ext>
            </a:extLst>
          </p:cNvPr>
          <p:cNvSpPr>
            <a:spLocks noGrp="1"/>
          </p:cNvSpPr>
          <p:nvPr>
            <p:ph type="title"/>
          </p:nvPr>
        </p:nvSpPr>
        <p:spPr/>
        <p:txBody>
          <a:bodyPr/>
          <a:lstStyle/>
          <a:p>
            <a:r>
              <a:rPr lang="en-US" dirty="0"/>
              <a:t>Fair Justice For All Task Force</a:t>
            </a:r>
          </a:p>
        </p:txBody>
      </p:sp>
    </p:spTree>
    <p:extLst>
      <p:ext uri="{BB962C8B-B14F-4D97-AF65-F5344CB8AC3E}">
        <p14:creationId xmlns:p14="http://schemas.microsoft.com/office/powerpoint/2010/main" val="903780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7C8D85-14B7-4B56-BB22-E2EDBB96C733}"/>
              </a:ext>
            </a:extLst>
          </p:cNvPr>
          <p:cNvSpPr>
            <a:spLocks noGrp="1"/>
          </p:cNvSpPr>
          <p:nvPr>
            <p:ph idx="1"/>
          </p:nvPr>
        </p:nvSpPr>
        <p:spPr/>
        <p:txBody>
          <a:bodyPr>
            <a:normAutofit lnSpcReduction="10000"/>
          </a:bodyPr>
          <a:lstStyle/>
          <a:p>
            <a:r>
              <a:rPr lang="en-US" dirty="0"/>
              <a:t>Mental Health Courts</a:t>
            </a:r>
          </a:p>
          <a:p>
            <a:pPr lvl="1"/>
            <a:r>
              <a:rPr lang="en-US" dirty="0"/>
              <a:t>Superior Court</a:t>
            </a:r>
          </a:p>
          <a:p>
            <a:pPr lvl="1"/>
            <a:r>
              <a:rPr lang="en-US" dirty="0"/>
              <a:t>City Court</a:t>
            </a:r>
          </a:p>
          <a:p>
            <a:r>
              <a:rPr lang="en-US" dirty="0"/>
              <a:t>Pretrial Services</a:t>
            </a:r>
          </a:p>
          <a:p>
            <a:r>
              <a:rPr lang="en-US" dirty="0"/>
              <a:t>Programs and Collaboratives</a:t>
            </a:r>
          </a:p>
          <a:p>
            <a:pPr lvl="1"/>
            <a:r>
              <a:rPr lang="en-US" dirty="0"/>
              <a:t>Behavioral Health Treatment Court Collaboratives (BHTCC)</a:t>
            </a:r>
          </a:p>
          <a:p>
            <a:pPr lvl="1"/>
            <a:r>
              <a:rPr lang="en-US" dirty="0"/>
              <a:t>Criminal Justice Summit</a:t>
            </a:r>
          </a:p>
          <a:p>
            <a:pPr lvl="1"/>
            <a:r>
              <a:rPr lang="en-US" dirty="0"/>
              <a:t>Justice Coordinating Council</a:t>
            </a:r>
          </a:p>
        </p:txBody>
      </p:sp>
      <p:sp>
        <p:nvSpPr>
          <p:cNvPr id="3" name="Title 2">
            <a:extLst>
              <a:ext uri="{FF2B5EF4-FFF2-40B4-BE49-F238E27FC236}">
                <a16:creationId xmlns:a16="http://schemas.microsoft.com/office/drawing/2014/main" id="{0F606DD5-0DF1-4645-AC78-CFCA03746A6C}"/>
              </a:ext>
            </a:extLst>
          </p:cNvPr>
          <p:cNvSpPr>
            <a:spLocks noGrp="1"/>
          </p:cNvSpPr>
          <p:nvPr>
            <p:ph type="title"/>
          </p:nvPr>
        </p:nvSpPr>
        <p:spPr/>
        <p:txBody>
          <a:bodyPr/>
          <a:lstStyle/>
          <a:p>
            <a:r>
              <a:rPr lang="en-US" dirty="0"/>
              <a:t>Pima County Services</a:t>
            </a:r>
          </a:p>
        </p:txBody>
      </p:sp>
    </p:spTree>
    <p:extLst>
      <p:ext uri="{BB962C8B-B14F-4D97-AF65-F5344CB8AC3E}">
        <p14:creationId xmlns:p14="http://schemas.microsoft.com/office/powerpoint/2010/main" val="164929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941CBC-D2CB-45AD-8724-5802ADCA8819}"/>
              </a:ext>
            </a:extLst>
          </p:cNvPr>
          <p:cNvSpPr>
            <a:spLocks noGrp="1"/>
          </p:cNvSpPr>
          <p:nvPr>
            <p:ph idx="1"/>
          </p:nvPr>
        </p:nvSpPr>
        <p:spPr/>
        <p:txBody>
          <a:bodyPr>
            <a:normAutofit/>
          </a:bodyPr>
          <a:lstStyle/>
          <a:p>
            <a:r>
              <a:rPr lang="en-US" dirty="0"/>
              <a:t>Represents a shift in law enforcement response to behavioral health incidents</a:t>
            </a:r>
          </a:p>
          <a:p>
            <a:r>
              <a:rPr lang="en-US" dirty="0"/>
              <a:t>After several high profile incidents, law enforcement recognized a need for a specialized approach</a:t>
            </a:r>
            <a:endParaRPr lang="en-US" sz="2400" dirty="0"/>
          </a:p>
          <a:p>
            <a:r>
              <a:rPr lang="en-US" dirty="0"/>
              <a:t>Launched in January 2014</a:t>
            </a:r>
          </a:p>
          <a:p>
            <a:r>
              <a:rPr lang="en-US" dirty="0"/>
              <a:t>Clearing house for mental health court orders</a:t>
            </a:r>
          </a:p>
        </p:txBody>
      </p:sp>
      <p:sp>
        <p:nvSpPr>
          <p:cNvPr id="3" name="Title 2">
            <a:extLst>
              <a:ext uri="{FF2B5EF4-FFF2-40B4-BE49-F238E27FC236}">
                <a16:creationId xmlns:a16="http://schemas.microsoft.com/office/drawing/2014/main" id="{F5B72E18-FA53-48D2-BCDE-2AD6EA53AD6A}"/>
              </a:ext>
            </a:extLst>
          </p:cNvPr>
          <p:cNvSpPr>
            <a:spLocks noGrp="1"/>
          </p:cNvSpPr>
          <p:nvPr>
            <p:ph type="title"/>
          </p:nvPr>
        </p:nvSpPr>
        <p:spPr/>
        <p:txBody>
          <a:bodyPr>
            <a:normAutofit fontScale="90000"/>
          </a:bodyPr>
          <a:lstStyle/>
          <a:p>
            <a:r>
              <a:rPr lang="en-US" dirty="0"/>
              <a:t>Tucson Police Department Mental Health Support Team</a:t>
            </a:r>
          </a:p>
        </p:txBody>
      </p:sp>
    </p:spTree>
    <p:extLst>
      <p:ext uri="{BB962C8B-B14F-4D97-AF65-F5344CB8AC3E}">
        <p14:creationId xmlns:p14="http://schemas.microsoft.com/office/powerpoint/2010/main" val="2493329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A9E6AC-80DA-48E9-872F-E53CEC70D057}"/>
              </a:ext>
            </a:extLst>
          </p:cNvPr>
          <p:cNvSpPr>
            <a:spLocks noGrp="1"/>
          </p:cNvSpPr>
          <p:nvPr>
            <p:ph idx="1"/>
          </p:nvPr>
        </p:nvSpPr>
        <p:spPr/>
        <p:txBody>
          <a:bodyPr>
            <a:normAutofit fontScale="85000" lnSpcReduction="10000"/>
          </a:bodyPr>
          <a:lstStyle/>
          <a:p>
            <a:r>
              <a:rPr lang="en-US" dirty="0"/>
              <a:t>Allows for a parallel criminal justice and behavioral health approach</a:t>
            </a:r>
          </a:p>
          <a:p>
            <a:r>
              <a:rPr lang="en-US" dirty="0"/>
              <a:t>Incidents are prevented through early intervention</a:t>
            </a:r>
          </a:p>
          <a:p>
            <a:pPr lvl="1"/>
            <a:r>
              <a:rPr lang="en-US" sz="2400" dirty="0"/>
              <a:t>Includes speedy and thorough case follow-up</a:t>
            </a:r>
          </a:p>
          <a:p>
            <a:r>
              <a:rPr lang="en-US" dirty="0"/>
              <a:t>Launched in late May 2013</a:t>
            </a:r>
          </a:p>
          <a:p>
            <a:r>
              <a:rPr lang="en-US" dirty="0"/>
              <a:t>Allows for behavioral health interventions where traditional criminal justice approaches may be inappropriate</a:t>
            </a:r>
          </a:p>
          <a:p>
            <a:r>
              <a:rPr lang="en-US" dirty="0"/>
              <a:t>Also serve Mental Health Orders from Superior Court</a:t>
            </a:r>
          </a:p>
          <a:p>
            <a:r>
              <a:rPr lang="en-US" dirty="0"/>
              <a:t>Partners with: Crisis Response Network, </a:t>
            </a:r>
            <a:r>
              <a:rPr lang="en-US" dirty="0" err="1"/>
              <a:t>Pasadera</a:t>
            </a:r>
            <a:r>
              <a:rPr lang="en-US" dirty="0"/>
              <a:t>, </a:t>
            </a:r>
            <a:r>
              <a:rPr lang="en-US" dirty="0" err="1"/>
              <a:t>Cenpatico</a:t>
            </a:r>
            <a:r>
              <a:rPr lang="en-US" dirty="0"/>
              <a:t>, Crisis Response Center and other Law Enforcement</a:t>
            </a:r>
          </a:p>
          <a:p>
            <a:endParaRPr lang="en-US" dirty="0"/>
          </a:p>
        </p:txBody>
      </p:sp>
      <p:sp>
        <p:nvSpPr>
          <p:cNvPr id="3" name="Title 2">
            <a:extLst>
              <a:ext uri="{FF2B5EF4-FFF2-40B4-BE49-F238E27FC236}">
                <a16:creationId xmlns:a16="http://schemas.microsoft.com/office/drawing/2014/main" id="{B55FA99A-A863-4A92-951F-B5DADA22B564}"/>
              </a:ext>
            </a:extLst>
          </p:cNvPr>
          <p:cNvSpPr>
            <a:spLocks noGrp="1"/>
          </p:cNvSpPr>
          <p:nvPr>
            <p:ph type="title"/>
          </p:nvPr>
        </p:nvSpPr>
        <p:spPr/>
        <p:txBody>
          <a:bodyPr>
            <a:noAutofit/>
          </a:bodyPr>
          <a:lstStyle/>
          <a:p>
            <a:r>
              <a:rPr lang="en-US" sz="3600" dirty="0"/>
              <a:t>Pima County Sheriff’s Department Mental Health Investigative Support Team</a:t>
            </a:r>
          </a:p>
        </p:txBody>
      </p:sp>
    </p:spTree>
    <p:extLst>
      <p:ext uri="{BB962C8B-B14F-4D97-AF65-F5344CB8AC3E}">
        <p14:creationId xmlns:p14="http://schemas.microsoft.com/office/powerpoint/2010/main" val="110533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1054"/>
            <a:ext cx="7408333" cy="3705109"/>
          </a:xfrm>
        </p:spPr>
        <p:txBody>
          <a:bodyPr>
            <a:normAutofit/>
          </a:bodyPr>
          <a:lstStyle/>
          <a:p>
            <a:pPr lvl="0"/>
            <a:r>
              <a:rPr lang="en-US" sz="2800" b="1" dirty="0"/>
              <a:t>Pre-trial services personnel (if available) administer assessments and screens to make bond and supportive services recommendations.</a:t>
            </a:r>
          </a:p>
          <a:p>
            <a:pPr lvl="0"/>
            <a:r>
              <a:rPr lang="en-US" sz="2800" b="1" dirty="0"/>
              <a:t>Pre-trial services personnel (if available) provide supervision and support to defendants released on bond.</a:t>
            </a:r>
          </a:p>
          <a:p>
            <a:endParaRPr lang="en-US" dirty="0"/>
          </a:p>
        </p:txBody>
      </p:sp>
      <p:sp>
        <p:nvSpPr>
          <p:cNvPr id="3" name="Title 2"/>
          <p:cNvSpPr>
            <a:spLocks noGrp="1"/>
          </p:cNvSpPr>
          <p:nvPr>
            <p:ph type="title"/>
          </p:nvPr>
        </p:nvSpPr>
        <p:spPr/>
        <p:txBody>
          <a:bodyPr/>
          <a:lstStyle/>
          <a:p>
            <a:r>
              <a:rPr lang="en-US" b="1" dirty="0">
                <a:solidFill>
                  <a:srgbClr val="000090"/>
                </a:solidFill>
              </a:rPr>
              <a:t>Pre-Trial Services</a:t>
            </a:r>
          </a:p>
        </p:txBody>
      </p:sp>
    </p:spTree>
    <p:extLst>
      <p:ext uri="{BB962C8B-B14F-4D97-AF65-F5344CB8AC3E}">
        <p14:creationId xmlns:p14="http://schemas.microsoft.com/office/powerpoint/2010/main" val="356682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73973"/>
            <a:ext cx="7408333" cy="3652190"/>
          </a:xfrm>
        </p:spPr>
        <p:txBody>
          <a:bodyPr/>
          <a:lstStyle/>
          <a:p>
            <a:pPr lvl="0"/>
            <a:r>
              <a:rPr lang="en-US" sz="2800" b="1" dirty="0"/>
              <a:t>Pre-trial services personnel often recommend more secured bonds and higher bond amounts.</a:t>
            </a:r>
          </a:p>
          <a:p>
            <a:pPr lvl="0"/>
            <a:r>
              <a:rPr lang="en-US" sz="2800" b="1" dirty="0"/>
              <a:t>Pre-trial services often have no established mental health programming that allows early release.</a:t>
            </a:r>
          </a:p>
          <a:p>
            <a:endParaRPr lang="en-US" dirty="0"/>
          </a:p>
        </p:txBody>
      </p:sp>
      <p:sp>
        <p:nvSpPr>
          <p:cNvPr id="3" name="Title 2"/>
          <p:cNvSpPr>
            <a:spLocks noGrp="1"/>
          </p:cNvSpPr>
          <p:nvPr>
            <p:ph type="title"/>
          </p:nvPr>
        </p:nvSpPr>
        <p:spPr/>
        <p:txBody>
          <a:bodyPr/>
          <a:lstStyle/>
          <a:p>
            <a:r>
              <a:rPr lang="en-US" b="1" dirty="0">
                <a:solidFill>
                  <a:srgbClr val="000090"/>
                </a:solidFill>
              </a:rPr>
              <a:t>Pre-Trial Services (Cont’d)</a:t>
            </a:r>
          </a:p>
        </p:txBody>
      </p:sp>
    </p:spTree>
    <p:extLst>
      <p:ext uri="{BB962C8B-B14F-4D97-AF65-F5344CB8AC3E}">
        <p14:creationId xmlns:p14="http://schemas.microsoft.com/office/powerpoint/2010/main" val="4142397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b="1" dirty="0"/>
              <a:t>The jail provides pre-trial incarceration, sometimes in special management.</a:t>
            </a:r>
          </a:p>
          <a:p>
            <a:pPr lvl="0"/>
            <a:r>
              <a:rPr lang="en-US" sz="2800" b="1" dirty="0"/>
              <a:t>People with mental illness remain in jail on a pre-trial basis for much longer than people without mental illness.</a:t>
            </a:r>
          </a:p>
          <a:p>
            <a:endParaRPr lang="en-US" sz="2800" b="1" dirty="0"/>
          </a:p>
        </p:txBody>
      </p:sp>
      <p:sp>
        <p:nvSpPr>
          <p:cNvPr id="3" name="Title 2"/>
          <p:cNvSpPr>
            <a:spLocks noGrp="1"/>
          </p:cNvSpPr>
          <p:nvPr>
            <p:ph type="title"/>
          </p:nvPr>
        </p:nvSpPr>
        <p:spPr/>
        <p:txBody>
          <a:bodyPr/>
          <a:lstStyle/>
          <a:p>
            <a:r>
              <a:rPr lang="en-US" b="1" dirty="0">
                <a:solidFill>
                  <a:srgbClr val="000090"/>
                </a:solidFill>
              </a:rPr>
              <a:t>Jail</a:t>
            </a:r>
          </a:p>
        </p:txBody>
      </p:sp>
    </p:spTree>
    <p:extLst>
      <p:ext uri="{BB962C8B-B14F-4D97-AF65-F5344CB8AC3E}">
        <p14:creationId xmlns:p14="http://schemas.microsoft.com/office/powerpoint/2010/main" val="193976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37390"/>
            <a:ext cx="7408333" cy="4088773"/>
          </a:xfrm>
        </p:spPr>
        <p:txBody>
          <a:bodyPr>
            <a:normAutofit/>
          </a:bodyPr>
          <a:lstStyle/>
          <a:p>
            <a:pPr lvl="0"/>
            <a:r>
              <a:rPr lang="en-US" sz="2600" b="1" dirty="0"/>
              <a:t>Prosecutors negotiate plea agreements that avoid trial in 97-98% of all criminal cases.</a:t>
            </a:r>
          </a:p>
          <a:p>
            <a:pPr lvl="0"/>
            <a:r>
              <a:rPr lang="en-US" sz="2600" b="1" dirty="0"/>
              <a:t>Plea are often more protracted and often result in more severe plea bargains.</a:t>
            </a:r>
          </a:p>
          <a:p>
            <a:pPr lvl="0"/>
            <a:r>
              <a:rPr lang="en-US" sz="2600" b="1" dirty="0"/>
              <a:t>Deferred prosecutions and deferred sentences may or may not be available for people with mental illness.</a:t>
            </a:r>
          </a:p>
          <a:p>
            <a:endParaRPr lang="en-US" dirty="0"/>
          </a:p>
        </p:txBody>
      </p:sp>
      <p:sp>
        <p:nvSpPr>
          <p:cNvPr id="3" name="Title 2"/>
          <p:cNvSpPr>
            <a:spLocks noGrp="1"/>
          </p:cNvSpPr>
          <p:nvPr>
            <p:ph type="title"/>
          </p:nvPr>
        </p:nvSpPr>
        <p:spPr/>
        <p:txBody>
          <a:bodyPr/>
          <a:lstStyle/>
          <a:p>
            <a:r>
              <a:rPr lang="en-US" b="1" dirty="0">
                <a:solidFill>
                  <a:srgbClr val="000090"/>
                </a:solidFill>
              </a:rPr>
              <a:t>Plea Negotiations</a:t>
            </a:r>
          </a:p>
        </p:txBody>
      </p:sp>
    </p:spTree>
    <p:extLst>
      <p:ext uri="{BB962C8B-B14F-4D97-AF65-F5344CB8AC3E}">
        <p14:creationId xmlns:p14="http://schemas.microsoft.com/office/powerpoint/2010/main" val="95656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94595"/>
            <a:ext cx="7408333" cy="3731568"/>
          </a:xfrm>
        </p:spPr>
        <p:txBody>
          <a:bodyPr>
            <a:normAutofit/>
          </a:bodyPr>
          <a:lstStyle/>
          <a:p>
            <a:pPr lvl="0"/>
            <a:r>
              <a:rPr lang="en-US" sz="2800" b="1" dirty="0"/>
              <a:t>Judges sentence some people with mental illness to probation. </a:t>
            </a:r>
          </a:p>
          <a:p>
            <a:pPr lvl="0"/>
            <a:r>
              <a:rPr lang="en-US" sz="2800" b="1" dirty="0"/>
              <a:t>Probation officers supervise defendants until the conclusion of the probationary period. Specialized programs and specialized caseloads may or may not be available for people with mental illness.</a:t>
            </a:r>
          </a:p>
          <a:p>
            <a:endParaRPr lang="en-US" sz="2800" b="1" dirty="0"/>
          </a:p>
        </p:txBody>
      </p:sp>
      <p:sp>
        <p:nvSpPr>
          <p:cNvPr id="3" name="Title 2"/>
          <p:cNvSpPr>
            <a:spLocks noGrp="1"/>
          </p:cNvSpPr>
          <p:nvPr>
            <p:ph type="title"/>
          </p:nvPr>
        </p:nvSpPr>
        <p:spPr/>
        <p:txBody>
          <a:bodyPr/>
          <a:lstStyle/>
          <a:p>
            <a:r>
              <a:rPr lang="en-US" b="1" dirty="0">
                <a:solidFill>
                  <a:srgbClr val="000090"/>
                </a:solidFill>
              </a:rPr>
              <a:t>Sentencing and Supervision</a:t>
            </a:r>
          </a:p>
        </p:txBody>
      </p:sp>
    </p:spTree>
    <p:extLst>
      <p:ext uri="{BB962C8B-B14F-4D97-AF65-F5344CB8AC3E}">
        <p14:creationId xmlns:p14="http://schemas.microsoft.com/office/powerpoint/2010/main" val="2143443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solidFill>
                  <a:srgbClr val="000090"/>
                </a:solidFill>
              </a:rPr>
              <a:t>Community</a:t>
            </a:r>
            <a:r>
              <a:rPr lang="en-US" sz="2800" b="1" dirty="0"/>
              <a:t> Supports</a:t>
            </a:r>
          </a:p>
          <a:p>
            <a:r>
              <a:rPr lang="en-US" sz="2800" b="1" dirty="0"/>
              <a:t>Law Enforcement</a:t>
            </a:r>
          </a:p>
          <a:p>
            <a:r>
              <a:rPr lang="en-US" sz="2800" b="1" dirty="0"/>
              <a:t>Pre-Trial Services</a:t>
            </a:r>
          </a:p>
          <a:p>
            <a:r>
              <a:rPr lang="en-US" sz="2800" b="1" dirty="0"/>
              <a:t>Jail</a:t>
            </a:r>
          </a:p>
          <a:p>
            <a:r>
              <a:rPr lang="en-US" sz="2800" b="1" dirty="0"/>
              <a:t>Plea negotiations</a:t>
            </a:r>
          </a:p>
          <a:p>
            <a:r>
              <a:rPr lang="en-US" sz="2800" b="1" dirty="0"/>
              <a:t>Supervision</a:t>
            </a:r>
          </a:p>
          <a:p>
            <a:endParaRPr lang="en-US" dirty="0"/>
          </a:p>
        </p:txBody>
      </p:sp>
      <p:sp>
        <p:nvSpPr>
          <p:cNvPr id="3" name="Title 2"/>
          <p:cNvSpPr>
            <a:spLocks noGrp="1"/>
          </p:cNvSpPr>
          <p:nvPr>
            <p:ph type="title"/>
          </p:nvPr>
        </p:nvSpPr>
        <p:spPr>
          <a:xfrm>
            <a:off x="576253" y="529192"/>
            <a:ext cx="8229600" cy="1746334"/>
          </a:xfrm>
        </p:spPr>
        <p:txBody>
          <a:bodyPr>
            <a:noAutofit/>
          </a:bodyPr>
          <a:lstStyle/>
          <a:p>
            <a:r>
              <a:rPr lang="en-US" sz="3600" b="1" u="sng" dirty="0">
                <a:solidFill>
                  <a:srgbClr val="000090"/>
                </a:solidFill>
              </a:rPr>
              <a:t>Mapping Programs and Processes That Reduce Incarceration and Convictions and Identifying Gaps</a:t>
            </a:r>
            <a:br>
              <a:rPr lang="en-US" sz="3600" u="sng" dirty="0">
                <a:solidFill>
                  <a:srgbClr val="000090"/>
                </a:solidFill>
              </a:rPr>
            </a:br>
            <a:endParaRPr lang="en-US" sz="3600" u="sng" dirty="0">
              <a:solidFill>
                <a:srgbClr val="000090"/>
              </a:solidFill>
            </a:endParaRPr>
          </a:p>
        </p:txBody>
      </p:sp>
    </p:spTree>
    <p:extLst>
      <p:ext uri="{BB962C8B-B14F-4D97-AF65-F5344CB8AC3E}">
        <p14:creationId xmlns:p14="http://schemas.microsoft.com/office/powerpoint/2010/main" val="3375074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1295</TotalTime>
  <Words>1691</Words>
  <Application>Microsoft Office PowerPoint</Application>
  <PresentationFormat>On-screen Show (4:3)</PresentationFormat>
  <Paragraphs>175</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Candara</vt:lpstr>
      <vt:lpstr>Symbol</vt:lpstr>
      <vt:lpstr>Waveform</vt:lpstr>
      <vt:lpstr>Decriminalizing Mental Illness:</vt:lpstr>
      <vt:lpstr>  Identifying Intersections Between Criminal Justice and Mental Health </vt:lpstr>
      <vt:lpstr>Law Enforcement</vt:lpstr>
      <vt:lpstr>Pre-Trial Services</vt:lpstr>
      <vt:lpstr>Pre-Trial Services (Cont’d)</vt:lpstr>
      <vt:lpstr>Jail</vt:lpstr>
      <vt:lpstr>Plea Negotiations</vt:lpstr>
      <vt:lpstr>Sentencing and Supervision</vt:lpstr>
      <vt:lpstr>Mapping Programs and Processes That Reduce Incarceration and Convictions and Identifying Gaps </vt:lpstr>
      <vt:lpstr>Community Supports</vt:lpstr>
      <vt:lpstr>Law Enforcement</vt:lpstr>
      <vt:lpstr>Law Enforcement (Cont’d)</vt:lpstr>
      <vt:lpstr>Law Enforcement (Cont’d)</vt:lpstr>
      <vt:lpstr>Pre-Trial Services</vt:lpstr>
      <vt:lpstr>Pre-Trial Services (Cont’d)</vt:lpstr>
      <vt:lpstr>Pre-Trial Services (Cont’d)</vt:lpstr>
      <vt:lpstr>Jail</vt:lpstr>
      <vt:lpstr>Jail (Cont’d)</vt:lpstr>
      <vt:lpstr>Plea Negotiations</vt:lpstr>
      <vt:lpstr>Supervision</vt:lpstr>
      <vt:lpstr>Forming Collaborative Infrastructures </vt:lpstr>
      <vt:lpstr>Forming Collaborative  Infrastructure (Cont’d)</vt:lpstr>
      <vt:lpstr>Establishing a Vision for Closing the Gaps </vt:lpstr>
      <vt:lpstr>Evaluating Current Resources </vt:lpstr>
      <vt:lpstr>Evaluating Current  Resources (Cont’d)</vt:lpstr>
      <vt:lpstr>Possible Resources</vt:lpstr>
      <vt:lpstr>Establishing Priorities for Decriminalization </vt:lpstr>
      <vt:lpstr>Priorities (Cont’d)</vt:lpstr>
      <vt:lpstr>Priorities (Cont’d)</vt:lpstr>
      <vt:lpstr>Priorities (Cont’d)</vt:lpstr>
      <vt:lpstr>Priorities (Cont’d)</vt:lpstr>
      <vt:lpstr>Examples of Evidence-Based Programs and Community Supports </vt:lpstr>
      <vt:lpstr>Decriminalizing Mental Illness:</vt:lpstr>
      <vt:lpstr>Chief Justice Scott Bales Strategic Agenda: “Advancing Justice Together”</vt:lpstr>
      <vt:lpstr>Fair Justice For All Task Force</vt:lpstr>
      <vt:lpstr>Pima County Services</vt:lpstr>
      <vt:lpstr>Tucson Police Department Mental Health Support Team</vt:lpstr>
      <vt:lpstr>Pima County Sheriff’s Department Mental Health Investigative Support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Decriminalizing Mental Illness:</dc:title>
  <dc:creator>Roxanne Bailin</dc:creator>
  <cp:lastModifiedBy>Cosby, Nikiesha</cp:lastModifiedBy>
  <cp:revision>21</cp:revision>
  <dcterms:created xsi:type="dcterms:W3CDTF">2017-09-12T23:02:46Z</dcterms:created>
  <dcterms:modified xsi:type="dcterms:W3CDTF">2017-09-21T02:24:34Z</dcterms:modified>
</cp:coreProperties>
</file>