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38" r:id="rId3"/>
    <p:sldId id="339" r:id="rId4"/>
    <p:sldId id="354" r:id="rId5"/>
    <p:sldId id="362" r:id="rId6"/>
    <p:sldId id="317" r:id="rId7"/>
    <p:sldId id="360" r:id="rId8"/>
    <p:sldId id="361" r:id="rId9"/>
    <p:sldId id="356" r:id="rId10"/>
    <p:sldId id="346" r:id="rId11"/>
    <p:sldId id="347" r:id="rId12"/>
    <p:sldId id="348" r:id="rId13"/>
    <p:sldId id="349" r:id="rId14"/>
    <p:sldId id="350" r:id="rId15"/>
    <p:sldId id="344" r:id="rId16"/>
    <p:sldId id="318" r:id="rId17"/>
    <p:sldId id="320" r:id="rId18"/>
    <p:sldId id="321" r:id="rId19"/>
    <p:sldId id="323" r:id="rId20"/>
    <p:sldId id="324" r:id="rId21"/>
    <p:sldId id="34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4"/>
    <p:restoredTop sz="86577" autoAdjust="0"/>
  </p:normalViewPr>
  <p:slideViewPr>
    <p:cSldViewPr>
      <p:cViewPr varScale="1">
        <p:scale>
          <a:sx n="52" d="100"/>
          <a:sy n="52" d="100"/>
        </p:scale>
        <p:origin x="19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General Perceptions: Body Cameras Are Well Received By Coworkers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722921914357687"/>
          <c:y val="0.18392317315475754"/>
          <c:w val="0.73010075566750632"/>
          <c:h val="0.57125380822724281"/>
        </c:manualLayout>
      </c:layout>
      <c:lineChart>
        <c:grouping val="standard"/>
        <c:varyColors val="0"/>
        <c:ser>
          <c:idx val="0"/>
          <c:order val="0"/>
          <c:tx>
            <c:strRef>
              <c:f>General!$A$5</c:f>
              <c:strCache>
                <c:ptCount val="1"/>
                <c:pt idx="0">
                  <c:v>Phase 1</c:v>
                </c:pt>
              </c:strCache>
            </c:strRef>
          </c:tx>
          <c:spPr>
            <a:ln w="38100">
              <a:solidFill>
                <a:srgbClr val="FF9900"/>
              </a:solidFill>
            </a:ln>
          </c:spPr>
          <c:marker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cat>
            <c:multiLvlStrRef>
              <c:f>General!$B$3:$F$4</c:f>
              <c:multiLvlStrCache>
                <c:ptCount val="5"/>
                <c:lvl>
                  <c:pt idx="0">
                    <c:v>Jun.</c:v>
                  </c:pt>
                  <c:pt idx="1">
                    <c:v>Sept.</c:v>
                  </c:pt>
                  <c:pt idx="2">
                    <c:v>Dec.</c:v>
                  </c:pt>
                  <c:pt idx="3">
                    <c:v>Apr.</c:v>
                  </c:pt>
                  <c:pt idx="4">
                    <c:v>Oct.</c:v>
                  </c:pt>
                </c:lvl>
                <c:lvl>
                  <c:pt idx="0">
                    <c:v>2015</c:v>
                  </c:pt>
                  <c:pt idx="3">
                    <c:v>2016</c:v>
                  </c:pt>
                </c:lvl>
              </c:multiLvlStrCache>
            </c:multiLvlStrRef>
          </c:cat>
          <c:val>
            <c:numRef>
              <c:f>General!$B$5:$F$5</c:f>
              <c:numCache>
                <c:formatCode>0.0</c:formatCode>
                <c:ptCount val="5"/>
                <c:pt idx="0" formatCode="General">
                  <c:v>38.6</c:v>
                </c:pt>
                <c:pt idx="1">
                  <c:v>49</c:v>
                </c:pt>
                <c:pt idx="2">
                  <c:v>75.900000000000006</c:v>
                </c:pt>
                <c:pt idx="3">
                  <c:v>78.099999999999994</c:v>
                </c:pt>
                <c:pt idx="4">
                  <c:v>85.7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AC-4F88-9247-8158AF7100A3}"/>
            </c:ext>
          </c:extLst>
        </c:ser>
        <c:ser>
          <c:idx val="1"/>
          <c:order val="1"/>
          <c:tx>
            <c:strRef>
              <c:f>General!$A$6</c:f>
              <c:strCache>
                <c:ptCount val="1"/>
                <c:pt idx="0">
                  <c:v>Phase 2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multiLvlStrRef>
              <c:f>General!$B$3:$F$4</c:f>
              <c:multiLvlStrCache>
                <c:ptCount val="5"/>
                <c:lvl>
                  <c:pt idx="0">
                    <c:v>Jun.</c:v>
                  </c:pt>
                  <c:pt idx="1">
                    <c:v>Sept.</c:v>
                  </c:pt>
                  <c:pt idx="2">
                    <c:v>Dec.</c:v>
                  </c:pt>
                  <c:pt idx="3">
                    <c:v>Apr.</c:v>
                  </c:pt>
                  <c:pt idx="4">
                    <c:v>Oct.</c:v>
                  </c:pt>
                </c:lvl>
                <c:lvl>
                  <c:pt idx="0">
                    <c:v>2015</c:v>
                  </c:pt>
                  <c:pt idx="3">
                    <c:v>2016</c:v>
                  </c:pt>
                </c:lvl>
              </c:multiLvlStrCache>
            </c:multiLvlStrRef>
          </c:cat>
          <c:val>
            <c:numRef>
              <c:f>General!$B$6:$F$6</c:f>
              <c:numCache>
                <c:formatCode>0.0</c:formatCode>
                <c:ptCount val="5"/>
                <c:pt idx="0" formatCode="General">
                  <c:v>38.6</c:v>
                </c:pt>
                <c:pt idx="1">
                  <c:v>49</c:v>
                </c:pt>
                <c:pt idx="2">
                  <c:v>62.8</c:v>
                </c:pt>
                <c:pt idx="3">
                  <c:v>80.3</c:v>
                </c:pt>
                <c:pt idx="4">
                  <c:v>86.6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AC-4F88-9247-8158AF710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864736"/>
        <c:axId val="355870616"/>
      </c:lineChart>
      <c:catAx>
        <c:axId val="35586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5870616"/>
        <c:crosses val="autoZero"/>
        <c:auto val="1"/>
        <c:lblAlgn val="ctr"/>
        <c:lblOffset val="100"/>
        <c:noMultiLvlLbl val="0"/>
      </c:catAx>
      <c:valAx>
        <c:axId val="355870616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 Agree</a:t>
                </a:r>
              </a:p>
            </c:rich>
          </c:tx>
          <c:layout>
            <c:manualLayout>
              <c:xMode val="edge"/>
              <c:yMode val="edge"/>
              <c:x val="0.1017487906481912"/>
              <c:y val="0.38757847342252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55864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38100"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9A4E1-6A67-497A-A1EE-0A7F7C7397D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E14B8-6A27-4BE6-96D6-A409886EB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0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E14B8-6A27-4BE6-96D6-A409886EB0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1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50950"/>
            <a:ext cx="3062550" cy="175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81" y="5131418"/>
            <a:ext cx="2488119" cy="1421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81" y="5131418"/>
            <a:ext cx="2488119" cy="14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0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67FD4C-169A-44B3-ACAB-9D53F1BD55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Lucida Sans Unicode" panose="020B0602030504020204" pitchFamily="34" charset="0"/>
        <a:buChar char="‣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Lucida Sans Unicode" panose="020B0602030504020204" pitchFamily="34" charset="0"/>
        <a:buChar char="‣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Lucida Sans Unicode" panose="020B0602030504020204" pitchFamily="34" charset="0"/>
        <a:buChar char="‣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Font typeface="Lucida Sans Unicode" panose="020B0602030504020204" pitchFamily="34" charset="0"/>
        <a:buChar char="‣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Font typeface="Lucida Sans Unicode" panose="020B0602030504020204" pitchFamily="34" charset="0"/>
        <a:buChar char="‣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ja.gov/bwc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google.com/url?sa=i&amp;rct=j&amp;q=&amp;source=imgres&amp;cd=&amp;cad=rja&amp;uact=8&amp;ved=0ahUKEwjH5aiu1_XLAhVDy2MKHVbODy4QjRwIBw&amp;url=https://www.aclu.org/&amp;psig=AFQjCNFTcqcPOs4rjYHARlZvV0kYQSLumw&amp;ust=1459883335207096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s.usdoj.gov/policingtaskforc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848600" cy="182976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/>
              </a:rPr>
              <a:t>Police Body-Worn Cameras (BWC): Practical, Policy, and Legal Implications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2228" y="2363161"/>
            <a:ext cx="5961772" cy="2742239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ClrTx/>
              <a:buSzTx/>
            </a:pPr>
            <a:endParaRPr lang="en-US" altLang="en-US" sz="2000" b="1" dirty="0"/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2000" b="1" dirty="0"/>
              <a:t>Dr. Michael White</a:t>
            </a:r>
            <a:endParaRPr lang="en-US" altLang="en-US" sz="1600" b="1" dirty="0"/>
          </a:p>
          <a:p>
            <a:pPr algn="ctr">
              <a:spcBef>
                <a:spcPct val="0"/>
              </a:spcBef>
              <a:buClrTx/>
              <a:buSzTx/>
            </a:pPr>
            <a:r>
              <a:rPr lang="en-US" altLang="en-US" sz="1600" b="1" dirty="0"/>
              <a:t>Professor, Arizona State University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sz="1600" b="1" dirty="0"/>
              <a:t>Co-Director, Training and Technical Assistance, BJA BWC Policy and Implementation Program (PIP)</a:t>
            </a:r>
          </a:p>
          <a:p>
            <a:pPr algn="ctr">
              <a:spcBef>
                <a:spcPct val="0"/>
              </a:spcBef>
              <a:buClrTx/>
              <a:buSzTx/>
            </a:pPr>
            <a:endParaRPr lang="en-US" sz="1600" b="1" dirty="0"/>
          </a:p>
          <a:p>
            <a:pPr algn="ctr">
              <a:spcBef>
                <a:spcPct val="0"/>
              </a:spcBef>
              <a:buClrTx/>
              <a:buSzTx/>
            </a:pPr>
            <a:endParaRPr lang="en-US" sz="1600" b="1" dirty="0"/>
          </a:p>
          <a:p>
            <a:pPr algn="ctr">
              <a:spcBef>
                <a:spcPct val="0"/>
              </a:spcBef>
              <a:buClrTx/>
              <a:buSzTx/>
            </a:pPr>
            <a:endParaRPr lang="en-US" sz="1600" b="1" dirty="0"/>
          </a:p>
          <a:p>
            <a:pPr algn="ctr">
              <a:spcBef>
                <a:spcPct val="0"/>
              </a:spcBef>
              <a:buClrTx/>
              <a:buSzTx/>
            </a:pPr>
            <a:r>
              <a:rPr lang="en-US" sz="1600" b="1" dirty="0"/>
              <a:t>Leadership Conference, National Association for Presiding Judges &amp; Court Executive Officers 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en-US" sz="1600" b="1" dirty="0"/>
              <a:t>September 24-27, 2017, Scottsdale, AZ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0"/>
            <a:ext cx="1048628" cy="10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Finding #1: High Levels of Police Officer Support 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-232228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262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Finding #2A: High Levels of Citizen Support (general population)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35113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230056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Finding #2B: High Levels of Citizen Support (consumers of police services)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001123"/>
              </p:ext>
            </p:extLst>
          </p:nvPr>
        </p:nvGraphicFramePr>
        <p:xfrm>
          <a:off x="762000" y="1437093"/>
          <a:ext cx="6819901" cy="4266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2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Spokane (249)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 (383)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Agree/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Strongly Agree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Agree/ Strongly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Agree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 cameras should be worn by all officers in Spokane/Tempe PD.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92.2%</a:t>
                      </a:r>
                    </a:p>
                  </a:txBody>
                  <a:tcPr marL="51435" marR="51435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Using video cameras will make officers act more professionally.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79.3%</a:t>
                      </a:r>
                    </a:p>
                  </a:txBody>
                  <a:tcPr marL="51435" marR="51435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Citizens will be more cooperative when they become aware that an officer is wearing a video camera.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76.2%</a:t>
                      </a:r>
                    </a:p>
                  </a:txBody>
                  <a:tcPr marL="51435" marR="51435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Police will be more respectful to citizens when wearing video cameras.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79.6%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benefits of police using video cameras outweigh the costs.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82.5%</a:t>
                      </a:r>
                    </a:p>
                  </a:txBody>
                  <a:tcPr marL="51435" marR="51435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22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9067800" cy="708025"/>
          </a:xfrm>
        </p:spPr>
        <p:txBody>
          <a:bodyPr>
            <a:normAutofit fontScale="90000"/>
          </a:bodyPr>
          <a:lstStyle/>
          <a:p>
            <a:r>
              <a:rPr lang="en-US" altLang="en-US" sz="2800" dirty="0"/>
              <a:t>Finding #3: Consistent Reductions in Citizen Complaints and Use of Force (sometimes)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467600" cy="491966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b="1" dirty="0"/>
              <a:t>Rialto (CA) Police Department</a:t>
            </a:r>
          </a:p>
          <a:p>
            <a:pPr>
              <a:defRPr/>
            </a:pPr>
            <a:r>
              <a:rPr lang="en-US" sz="1600" b="1" dirty="0"/>
              <a:t>Citizen complaints: 88% (24 to 3)</a:t>
            </a:r>
          </a:p>
          <a:p>
            <a:pPr>
              <a:defRPr/>
            </a:pPr>
            <a:r>
              <a:rPr lang="en-US" sz="1600" b="1" dirty="0"/>
              <a:t>Use of force: 60% (61 to 25)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b="1" dirty="0"/>
              <a:t>Mesa (AZ) Police Department</a:t>
            </a:r>
          </a:p>
          <a:p>
            <a:pPr>
              <a:defRPr/>
            </a:pPr>
            <a:r>
              <a:rPr lang="en-US" sz="1600" b="1" dirty="0"/>
              <a:t>Citizen complaints: 60%  </a:t>
            </a:r>
          </a:p>
          <a:p>
            <a:pPr>
              <a:defRPr/>
            </a:pPr>
            <a:r>
              <a:rPr lang="en-US" sz="1600" b="1" dirty="0"/>
              <a:t>Use of force: 75%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b="1" dirty="0"/>
              <a:t>Orlando (FL) Police Department</a:t>
            </a:r>
          </a:p>
          <a:p>
            <a:pPr>
              <a:defRPr/>
            </a:pPr>
            <a:r>
              <a:rPr lang="en-US" sz="1600" b="1" dirty="0"/>
              <a:t>Citizen complaints: 60% </a:t>
            </a:r>
          </a:p>
          <a:p>
            <a:pPr>
              <a:defRPr/>
            </a:pPr>
            <a:r>
              <a:rPr lang="en-US" sz="1600" b="1" dirty="0"/>
              <a:t>Use of force: 75%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b="1" dirty="0"/>
              <a:t>Phoenix (AZ) Police Department</a:t>
            </a:r>
          </a:p>
          <a:p>
            <a:pPr>
              <a:defRPr/>
            </a:pPr>
            <a:r>
              <a:rPr lang="en-US" sz="1600" b="1" dirty="0"/>
              <a:t>Complaints -- BWC officers: declined by 23%</a:t>
            </a:r>
          </a:p>
          <a:p>
            <a:pPr>
              <a:defRPr/>
            </a:pPr>
            <a:r>
              <a:rPr lang="en-US" sz="1600" b="1" dirty="0"/>
              <a:t>Complaints -- Comparison officers: increased by 10.6%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b="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b="0" dirty="0"/>
          </a:p>
        </p:txBody>
      </p:sp>
      <p:sp>
        <p:nvSpPr>
          <p:cNvPr id="5" name="Down Arrow 4"/>
          <p:cNvSpPr/>
          <p:nvPr/>
        </p:nvSpPr>
        <p:spPr>
          <a:xfrm flipH="1">
            <a:off x="4742688" y="1524000"/>
            <a:ext cx="13411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flipH="1">
            <a:off x="3980688" y="2667000"/>
            <a:ext cx="13411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flipH="1">
            <a:off x="4209288" y="4038600"/>
            <a:ext cx="13411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-Down Arrow 6"/>
          <p:cNvSpPr/>
          <p:nvPr/>
        </p:nvSpPr>
        <p:spPr>
          <a:xfrm>
            <a:off x="7010400" y="5295618"/>
            <a:ext cx="152400" cy="80038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382000" cy="70802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Finding #4: BWCs Have Evidentiary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9906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   UK Studies</a:t>
            </a:r>
          </a:p>
          <a:p>
            <a:pPr>
              <a:defRPr/>
            </a:pPr>
            <a:r>
              <a:rPr lang="en-US" sz="1800" dirty="0"/>
              <a:t>Guilty pleas</a:t>
            </a:r>
            <a:r>
              <a:rPr lang="en-US" sz="1800" b="0" dirty="0"/>
              <a:t> 70-80%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   Las Vegas Metropolitan Police Department</a:t>
            </a:r>
            <a:endParaRPr lang="en-US" b="0" dirty="0"/>
          </a:p>
          <a:p>
            <a:pPr>
              <a:defRPr/>
            </a:pPr>
            <a:r>
              <a:rPr lang="en-US" sz="1800" b="0" dirty="0"/>
              <a:t>To date, 70% of BWC officers “exonerated” from complaints because of BWC evidence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/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/>
              <a:t>  </a:t>
            </a:r>
            <a:r>
              <a:rPr lang="en-US" dirty="0"/>
              <a:t>Phoenix/Essex (UK) studies</a:t>
            </a:r>
          </a:p>
          <a:p>
            <a:pPr>
              <a:defRPr/>
            </a:pPr>
            <a:r>
              <a:rPr lang="en-US" sz="1800" b="0" dirty="0"/>
              <a:t>Enhanced Outcomes in Domestic Violence cases. BWC cases:</a:t>
            </a:r>
          </a:p>
          <a:p>
            <a:pPr lvl="1">
              <a:defRPr/>
            </a:pPr>
            <a:r>
              <a:rPr lang="en-US" sz="1600" b="1" dirty="0"/>
              <a:t>Initiated</a:t>
            </a:r>
            <a:r>
              <a:rPr lang="en-US" sz="1600" dirty="0"/>
              <a:t> by the prosecutor’s office</a:t>
            </a:r>
          </a:p>
          <a:p>
            <a:pPr lvl="1">
              <a:defRPr/>
            </a:pPr>
            <a:r>
              <a:rPr lang="en-US" sz="1600" b="1" dirty="0"/>
              <a:t>Charges filed</a:t>
            </a:r>
            <a:endParaRPr lang="en-US" sz="1600" dirty="0"/>
          </a:p>
          <a:p>
            <a:pPr lvl="1">
              <a:defRPr/>
            </a:pPr>
            <a:r>
              <a:rPr lang="en-US" sz="1600" dirty="0"/>
              <a:t>G</a:t>
            </a:r>
            <a:r>
              <a:rPr lang="en-US" sz="1600" b="1" dirty="0"/>
              <a:t>uilty plea</a:t>
            </a:r>
            <a:endParaRPr lang="en-US" sz="1600" dirty="0"/>
          </a:p>
          <a:p>
            <a:pPr lvl="1">
              <a:defRPr/>
            </a:pPr>
            <a:r>
              <a:rPr lang="en-US" sz="1600" dirty="0"/>
              <a:t>G</a:t>
            </a:r>
            <a:r>
              <a:rPr lang="en-US" sz="1600" b="1" dirty="0"/>
              <a:t>uilty verdict</a:t>
            </a:r>
            <a:r>
              <a:rPr lang="en-US" sz="1600" dirty="0"/>
              <a:t> at trial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5008222" y="47177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3657600" y="12954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0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BWC POLICY AND RESEARCH RESOURCES</a:t>
            </a:r>
          </a:p>
        </p:txBody>
      </p:sp>
    </p:spTree>
    <p:extLst>
      <p:ext uri="{BB962C8B-B14F-4D97-AF65-F5344CB8AC3E}">
        <p14:creationId xmlns:p14="http://schemas.microsoft.com/office/powerpoint/2010/main" val="371395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PERF/COPS and “Assessing the Evidence” Reports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272415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79576"/>
            <a:ext cx="3054350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856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BJA National Body-Worn Camera Toolkit: </a:t>
            </a:r>
            <a:r>
              <a:rPr lang="en-US" sz="2800" dirty="0">
                <a:hlinkClick r:id="rId2"/>
              </a:rPr>
              <a:t>https://www.bja.gov/bwc/</a:t>
            </a:r>
            <a:r>
              <a:rPr lang="en-US" sz="28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3" y="1481138"/>
            <a:ext cx="6918677" cy="42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3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Toolkit Podcast Series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3" y="1481138"/>
            <a:ext cx="6918677" cy="43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0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7936" r="31284" b="5556"/>
          <a:stretch>
            <a:fillRect/>
          </a:stretch>
        </p:blipFill>
        <p:spPr bwMode="auto">
          <a:xfrm>
            <a:off x="1600200" y="0"/>
            <a:ext cx="55675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74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43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Backdrop: Why BWCs?</a:t>
            </a:r>
          </a:p>
          <a:p>
            <a:endParaRPr lang="en-US" sz="2800" dirty="0"/>
          </a:p>
          <a:p>
            <a:r>
              <a:rPr lang="en-US" sz="2800" dirty="0"/>
              <a:t>Primary Claims by Advocates and Critics</a:t>
            </a:r>
          </a:p>
          <a:p>
            <a:endParaRPr lang="en-US" sz="2800" dirty="0"/>
          </a:p>
          <a:p>
            <a:r>
              <a:rPr lang="en-US" sz="2800" dirty="0"/>
              <a:t>BWC Research: Four Key Findings</a:t>
            </a:r>
          </a:p>
          <a:p>
            <a:endParaRPr lang="en-US" sz="2800" dirty="0"/>
          </a:p>
          <a:p>
            <a:r>
              <a:rPr lang="en-US" sz="2800" dirty="0"/>
              <a:t>The BJA National BWC Toolkit &amp; Other Resources</a:t>
            </a:r>
          </a:p>
          <a:p>
            <a:pPr marL="109728" indent="0">
              <a:buNone/>
            </a:pP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5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Model Policies: IACP, ACLU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George Mason report (</a:t>
            </a:r>
            <a:r>
              <a:rPr lang="en-US" dirty="0" err="1"/>
              <a:t>Lum</a:t>
            </a:r>
            <a:r>
              <a:rPr lang="en-US" dirty="0"/>
              <a:t> et al. 2015)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National Institute of Justice (NIJ) Market Survey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Policy-Related Resources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800599"/>
            <a:ext cx="1905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rc_mi" descr="https://www.aclu.org/sites/all/themes/custom/aclu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70" y="1344613"/>
            <a:ext cx="18700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20" y="2132013"/>
            <a:ext cx="32004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cebcp.org/wp-content/uploads/2017/03/GMUblack-300x19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19424"/>
            <a:ext cx="1802424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52538" y="336550"/>
            <a:ext cx="7467600" cy="763588"/>
          </a:xfrm>
        </p:spPr>
        <p:txBody>
          <a:bodyPr/>
          <a:lstStyle/>
          <a:p>
            <a:pPr algn="ctr"/>
            <a:r>
              <a:rPr lang="en-US" altLang="en-US"/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Michael D. White, Ph.D.</a:t>
            </a:r>
            <a:r>
              <a:rPr lang="en-US" sz="2000" b="1" dirty="0">
                <a:solidFill>
                  <a:schemeClr val="tx2"/>
                </a:solidFill>
              </a:rPr>
              <a:t> 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sz="2000" b="1" dirty="0">
              <a:solidFill>
                <a:schemeClr val="tx2"/>
              </a:solidFill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chemeClr val="tx2"/>
                </a:solidFill>
              </a:rPr>
              <a:t>Professor, Arizona State University</a:t>
            </a: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chemeClr val="tx2"/>
                </a:solidFill>
              </a:rPr>
              <a:t>Co-Director, Training and Technical Assistance, BJA BWC PIP</a:t>
            </a: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chemeClr val="tx2"/>
                </a:solidFill>
              </a:rPr>
              <a:t>mdwhite1@asu.edu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1748" name="Picture 7" descr="http://commguide.asu.edu/files/u1/MASCOT_M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57700"/>
            <a:ext cx="1028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20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The Backdrop: Why BWCs?</a:t>
            </a:r>
          </a:p>
        </p:txBody>
      </p:sp>
    </p:spTree>
    <p:extLst>
      <p:ext uri="{BB962C8B-B14F-4D97-AF65-F5344CB8AC3E}">
        <p14:creationId xmlns:p14="http://schemas.microsoft.com/office/powerpoint/2010/main" val="31605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45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85738" y="76200"/>
            <a:ext cx="8229600" cy="708025"/>
          </a:xfrm>
        </p:spPr>
        <p:txBody>
          <a:bodyPr/>
          <a:lstStyle/>
          <a:p>
            <a:r>
              <a:rPr lang="en-US" altLang="en-US" sz="2800" dirty="0"/>
              <a:t>The Federal Push for BWCs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806450"/>
            <a:ext cx="8305800" cy="506095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dirty="0"/>
              <a:t>      	December 2014 – President Obama speech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dirty="0"/>
              <a:t>     	   -COP Plan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dirty="0"/>
              <a:t>     	   -President’s Task Force announced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dirty="0"/>
              <a:t>     	   -$75 million pledged for 50,000 BWCs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dirty="0"/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dirty="0"/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dirty="0"/>
              <a:t>	May 2015 – US DOJ releases the National Body-Worn Camera Toolkit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dirty="0"/>
              <a:t>                                    President’s Task Force on 21</a:t>
            </a:r>
            <a:r>
              <a:rPr lang="en-US" altLang="en-US" sz="1600" baseline="30000" dirty="0"/>
              <a:t>st</a:t>
            </a:r>
            <a:r>
              <a:rPr lang="en-US" altLang="en-US" sz="1600" dirty="0"/>
              <a:t> Century Policing Final Report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 dirty="0"/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 dirty="0"/>
              <a:t>	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dirty="0"/>
              <a:t>         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dirty="0"/>
              <a:t>	September 2015 – 73 agencies awarded funding through US DOJ BWC      	Program ($19.3 million)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dirty="0"/>
              <a:t>	September 2016 – 106 agencies awarded funding through US DOJ BWC 	Program ($16.9 million)</a:t>
            </a:r>
          </a:p>
        </p:txBody>
      </p:sp>
      <p:pic>
        <p:nvPicPr>
          <p:cNvPr id="16388" name="Picture 7" descr="https://www.whitehouse.gov/sites/default/files/image/12.1.14_community-policing_12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685800"/>
            <a:ext cx="38449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President's Task Forc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54412"/>
            <a:ext cx="2549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200400"/>
            <a:ext cx="1254868" cy="12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8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Primary Claims by Advocates and Critics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76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03213"/>
            <a:ext cx="7772400" cy="7635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Potential Benefits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228797"/>
              </p:ext>
            </p:extLst>
          </p:nvPr>
        </p:nvGraphicFramePr>
        <p:xfrm>
          <a:off x="1219200" y="1066800"/>
          <a:ext cx="6019800" cy="4791216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Possible BWC Benefits are Enormous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Increased Transparency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Enhanced Legitimacy and Public Satisfaction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Improved Police Officer Behavior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Improved Citizen Behavior 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Reduced Citizen Complaints and Police Use of Force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Expedited Resolution of Complaints and Lawsuits 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Improved Evidence for Arrest and Prosecution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Opportunities for Police Training (violence reduction)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3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03213"/>
            <a:ext cx="7772400" cy="7635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Concerns and Consequences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133688"/>
              </p:ext>
            </p:extLst>
          </p:nvPr>
        </p:nvGraphicFramePr>
        <p:xfrm>
          <a:off x="1143000" y="1219200"/>
          <a:ext cx="6019800" cy="4754561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Possible Costs/Consequences are Enormous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Citizens’ Privacy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Officers’ Privacy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Officers’ Safety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Impact on Citizen Attitudes (Satisfaction/ Legitimacy)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Training and Policy Requirements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Impact on Officer Productivity/Morale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State and Federal Law (Public Records, HIPAA)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CC00"/>
                        </a:buClr>
                        <a:buSzPct val="110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90033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5F5F5F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Logistical/Resource/Cost Requirements 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67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BWC Research: </a:t>
            </a:r>
            <a:br>
              <a:rPr lang="en-US" sz="4400" dirty="0"/>
            </a:br>
            <a:r>
              <a:rPr lang="en-US" sz="4400" dirty="0"/>
              <a:t>Four Key Findings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953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U">
    <a:dk1>
      <a:srgbClr val="000000"/>
    </a:dk1>
    <a:lt1>
      <a:srgbClr val="FFFFFF"/>
    </a:lt1>
    <a:dk2>
      <a:srgbClr val="000000"/>
    </a:dk2>
    <a:lt2>
      <a:srgbClr val="808080"/>
    </a:lt2>
    <a:accent1>
      <a:srgbClr val="E2BF1C"/>
    </a:accent1>
    <a:accent2>
      <a:srgbClr val="731C11"/>
    </a:accent2>
    <a:accent3>
      <a:srgbClr val="FFFFFF"/>
    </a:accent3>
    <a:accent4>
      <a:srgbClr val="000000"/>
    </a:accent4>
    <a:accent5>
      <a:srgbClr val="FFD074"/>
    </a:accent5>
    <a:accent6>
      <a:srgbClr val="7A2922"/>
    </a:accent6>
    <a:hlink>
      <a:srgbClr val="CCCCFF"/>
    </a:hlink>
    <a:folHlink>
      <a:srgbClr val="B2B2B2"/>
    </a:folHlink>
  </a:clrScheme>
  <a:fontScheme name="sunburs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11597</TotalTime>
  <Words>626</Words>
  <Application>Microsoft Office PowerPoint</Application>
  <PresentationFormat>On-screen Show (4:3)</PresentationFormat>
  <Paragraphs>143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PGothic</vt:lpstr>
      <vt:lpstr>Arial Narrow</vt:lpstr>
      <vt:lpstr>Calibri</vt:lpstr>
      <vt:lpstr>Lucida Sans Unicode</vt:lpstr>
      <vt:lpstr>Times New Roman</vt:lpstr>
      <vt:lpstr>Wingdings</vt:lpstr>
      <vt:lpstr>Wingdings 2</vt:lpstr>
      <vt:lpstr>Concourse</vt:lpstr>
      <vt:lpstr>Police Body-Worn Cameras (BWC): Practical, Policy, and Legal Implications</vt:lpstr>
      <vt:lpstr>Presentation Overview</vt:lpstr>
      <vt:lpstr>The Backdrop: Why BWCs?</vt:lpstr>
      <vt:lpstr>PowerPoint Presentation</vt:lpstr>
      <vt:lpstr>The Federal Push for BWCs</vt:lpstr>
      <vt:lpstr>Primary Claims by Advocates and Critics </vt:lpstr>
      <vt:lpstr>Potential Benefits</vt:lpstr>
      <vt:lpstr>Concerns and Consequences</vt:lpstr>
      <vt:lpstr>BWC Research:  Four Key Findings </vt:lpstr>
      <vt:lpstr>Finding #1: High Levels of Police Officer Support </vt:lpstr>
      <vt:lpstr>Finding #2A: High Levels of Citizen Support (general population)</vt:lpstr>
      <vt:lpstr>Finding #2B: High Levels of Citizen Support (consumers of police services) </vt:lpstr>
      <vt:lpstr>Finding #3: Consistent Reductions in Citizen Complaints and Use of Force (sometimes)</vt:lpstr>
      <vt:lpstr>Finding #4: BWCs Have Evidentiary Value</vt:lpstr>
      <vt:lpstr>BWC POLICY AND RESEARCH RESOURCES</vt:lpstr>
      <vt:lpstr>PERF/COPS and “Assessing the Evidence” Reports</vt:lpstr>
      <vt:lpstr>BJA National Body-Worn Camera Toolkit: https://www.bja.gov/bwc/ </vt:lpstr>
      <vt:lpstr>Toolkit Podcast Series</vt:lpstr>
      <vt:lpstr>PowerPoint Presentation</vt:lpstr>
      <vt:lpstr>Other Policy-Related Resources</vt:lpstr>
      <vt:lpstr>Thanks!</vt:lpstr>
    </vt:vector>
  </TitlesOfParts>
  <Company>CNA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CNA</dc:creator>
  <cp:lastModifiedBy>Cosby, Nikiesha</cp:lastModifiedBy>
  <cp:revision>119</cp:revision>
  <dcterms:created xsi:type="dcterms:W3CDTF">2016-03-31T16:55:37Z</dcterms:created>
  <dcterms:modified xsi:type="dcterms:W3CDTF">2017-09-21T02:09:19Z</dcterms:modified>
</cp:coreProperties>
</file>