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0"/>
  </p:notesMasterIdLst>
  <p:handoutMasterIdLst>
    <p:handoutMasterId r:id="rId21"/>
  </p:handoutMasterIdLst>
  <p:sldIdLst>
    <p:sldId id="259" r:id="rId3"/>
    <p:sldId id="260" r:id="rId4"/>
    <p:sldId id="261" r:id="rId5"/>
    <p:sldId id="277" r:id="rId6"/>
    <p:sldId id="284" r:id="rId7"/>
    <p:sldId id="262" r:id="rId8"/>
    <p:sldId id="270" r:id="rId9"/>
    <p:sldId id="267" r:id="rId10"/>
    <p:sldId id="269" r:id="rId11"/>
    <p:sldId id="268" r:id="rId12"/>
    <p:sldId id="281" r:id="rId13"/>
    <p:sldId id="264" r:id="rId14"/>
    <p:sldId id="265" r:id="rId15"/>
    <p:sldId id="266" r:id="rId16"/>
    <p:sldId id="285" r:id="rId17"/>
    <p:sldId id="286" r:id="rId18"/>
    <p:sldId id="274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D1A"/>
    <a:srgbClr val="1D7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128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40953F-805F-4595-8204-38C0F5B6EFEB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530E07-4D9E-4D3C-ABDE-B230DF623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20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B736F-3A8C-4AF5-B6DC-1351907019FB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0CAE9-76DA-4C1E-829F-B1B681F6E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1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38201"/>
            <a:ext cx="7315200" cy="13716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14600"/>
            <a:ext cx="73152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1D776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B231-4289-4FC2-94B1-2317CE466568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310A-4596-4BDF-915E-F1A36139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7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B231-4289-4FC2-94B1-2317CE466568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310A-4596-4BDF-915E-F1A36139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B231-4289-4FC2-94B1-2317CE466568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310A-4596-4BDF-915E-F1A36139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22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B231-4289-4FC2-94B1-2317CE466568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310A-4596-4BDF-915E-F1A36139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3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D776B"/>
              </a:buClr>
              <a:buFont typeface="Wingdings" pitchFamily="2" charset="2"/>
              <a:buChar char="§"/>
              <a:defRPr sz="2800"/>
            </a:lvl1pPr>
            <a:lvl2pPr>
              <a:buClr>
                <a:srgbClr val="1D776B"/>
              </a:buClr>
              <a:buFont typeface="Wingdings" pitchFamily="2" charset="2"/>
              <a:buChar char="§"/>
              <a:defRPr/>
            </a:lvl2pPr>
            <a:lvl3pPr>
              <a:buClr>
                <a:srgbClr val="1D776B"/>
              </a:buClr>
              <a:buFont typeface="Wingdings" pitchFamily="2" charset="2"/>
              <a:buChar char="§"/>
              <a:defRPr/>
            </a:lvl3pPr>
            <a:lvl4pPr>
              <a:buClr>
                <a:srgbClr val="1D776B"/>
              </a:buClr>
              <a:buFont typeface="Wingdings" pitchFamily="2" charset="2"/>
              <a:buChar char="§"/>
              <a:defRPr/>
            </a:lvl4pPr>
            <a:lvl5pPr>
              <a:buClr>
                <a:srgbClr val="1D776B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D38B49E-AC78-4BDE-9EDB-F961F161DA1F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B231-4289-4FC2-94B1-2317CE466568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310A-4596-4BDF-915E-F1A36139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6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B231-4289-4FC2-94B1-2317CE466568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310A-4596-4BDF-915E-F1A3613952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D38B49E-AC78-4BDE-9EDB-F961F161DA1F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6915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B231-4289-4FC2-94B1-2317CE466568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310A-4596-4BDF-915E-F1A36139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4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B231-4289-4FC2-94B1-2317CE466568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310A-4596-4BDF-915E-F1A36139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4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B231-4289-4FC2-94B1-2317CE466568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310A-4596-4BDF-915E-F1A36139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9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B231-4289-4FC2-94B1-2317CE466568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310A-4596-4BDF-915E-F1A36139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9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B231-4289-4FC2-94B1-2317CE466568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310A-4596-4BDF-915E-F1A36139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8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579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828800"/>
            <a:ext cx="7315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773D1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D776B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D776B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D776B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D776B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D776B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1B231-4289-4FC2-94B1-2317CE466568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A310A-4596-4BDF-915E-F1A36139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8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rive.google.com/drive/folders/0B5l1sL7qzwSyY0g2VWwyY0JlV1k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38201"/>
            <a:ext cx="7315200" cy="1219199"/>
          </a:xfrm>
        </p:spPr>
        <p:txBody>
          <a:bodyPr/>
          <a:lstStyle/>
          <a:p>
            <a:r>
              <a:rPr lang="en-US" sz="5400" dirty="0" smtClean="0"/>
              <a:t>AZCourtHelp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0" y="2514600"/>
            <a:ext cx="7467600" cy="1066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/>
              <a:t>Gary </a:t>
            </a:r>
            <a:r>
              <a:rPr lang="en-US" sz="2200" dirty="0" err="1" smtClean="0"/>
              <a:t>Krcmarik</a:t>
            </a:r>
            <a:r>
              <a:rPr lang="en-US" sz="2200" dirty="0"/>
              <a:t> </a:t>
            </a:r>
            <a:r>
              <a:rPr lang="en-US" sz="2200" dirty="0" smtClean="0"/>
              <a:t>– Coconino County Court Administrator  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Gretchen </a:t>
            </a:r>
            <a:r>
              <a:rPr lang="en-US" sz="2200" dirty="0" err="1" smtClean="0"/>
              <a:t>Hornberger</a:t>
            </a:r>
            <a:r>
              <a:rPr lang="en-US" sz="2200" dirty="0"/>
              <a:t> </a:t>
            </a:r>
            <a:r>
              <a:rPr lang="en-US" sz="2200" dirty="0" smtClean="0"/>
              <a:t>– Coconino County Law Librarian  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Amanda Weikal– AmeriCorps VISTA, AZCourtHelp Coordinator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630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Website - Chat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5334000" cy="4648200"/>
          </a:xfrm>
        </p:spPr>
        <p:txBody>
          <a:bodyPr/>
          <a:lstStyle/>
          <a:p>
            <a:r>
              <a:rPr lang="en-US" dirty="0" smtClean="0"/>
              <a:t>Live chat reference service</a:t>
            </a:r>
          </a:p>
          <a:p>
            <a:pPr lvl="1">
              <a:buClr>
                <a:srgbClr val="773D1A"/>
              </a:buClr>
            </a:pPr>
            <a:r>
              <a:rPr lang="en-US" dirty="0" smtClean="0"/>
              <a:t>Volunteer county law librarians</a:t>
            </a:r>
          </a:p>
          <a:p>
            <a:pPr lvl="2">
              <a:buClr>
                <a:srgbClr val="773D1A"/>
              </a:buClr>
            </a:pPr>
            <a:r>
              <a:rPr lang="en-US" dirty="0" smtClean="0"/>
              <a:t>Including our own Coconino County Law Librarian</a:t>
            </a:r>
          </a:p>
          <a:p>
            <a:pPr lvl="1">
              <a:buClr>
                <a:srgbClr val="773D1A"/>
              </a:buClr>
            </a:pPr>
            <a:r>
              <a:rPr lang="en-US" dirty="0" smtClean="0"/>
              <a:t>Each librarian has an assigned chat time</a:t>
            </a:r>
          </a:p>
          <a:p>
            <a:pPr lvl="1">
              <a:buClr>
                <a:srgbClr val="773D1A"/>
              </a:buClr>
            </a:pPr>
            <a:r>
              <a:rPr lang="en-US" dirty="0" smtClean="0"/>
              <a:t>Digital help desk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377903"/>
            <a:ext cx="2057400" cy="301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Legal Talks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Legal workshops aimed at helping people represent themselves in court</a:t>
            </a:r>
          </a:p>
          <a:p>
            <a:r>
              <a:rPr lang="en-US" dirty="0" smtClean="0"/>
              <a:t>Presented live at Coconino County Law Library</a:t>
            </a:r>
          </a:p>
          <a:p>
            <a:r>
              <a:rPr lang="en-US" smtClean="0"/>
              <a:t>Available from home</a:t>
            </a:r>
            <a:endParaRPr lang="en-US" dirty="0" smtClean="0"/>
          </a:p>
          <a:p>
            <a:r>
              <a:rPr lang="en-US" dirty="0" smtClean="0"/>
              <a:t>Broadcast-receiving sites</a:t>
            </a:r>
          </a:p>
          <a:p>
            <a:pPr lvl="1">
              <a:buClr>
                <a:srgbClr val="773D1A"/>
              </a:buClr>
            </a:pPr>
            <a:r>
              <a:rPr lang="en-US" dirty="0" smtClean="0"/>
              <a:t>Mohave County</a:t>
            </a:r>
          </a:p>
          <a:p>
            <a:pPr lvl="1">
              <a:buClr>
                <a:srgbClr val="773D1A"/>
              </a:buClr>
            </a:pPr>
            <a:r>
              <a:rPr lang="en-US" dirty="0" smtClean="0"/>
              <a:t>Yavapai County </a:t>
            </a:r>
          </a:p>
          <a:p>
            <a:pPr marL="0" indent="0">
              <a:buClr>
                <a:srgbClr val="773D1A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60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Legal Talks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topics?</a:t>
            </a:r>
          </a:p>
          <a:p>
            <a:pPr lvl="1">
              <a:buClr>
                <a:srgbClr val="773D1A"/>
              </a:buClr>
            </a:pPr>
            <a:r>
              <a:rPr lang="en-US" sz="2400" dirty="0" smtClean="0"/>
              <a:t>Family Court</a:t>
            </a:r>
          </a:p>
          <a:p>
            <a:pPr lvl="1">
              <a:buClr>
                <a:srgbClr val="773D1A"/>
              </a:buClr>
            </a:pPr>
            <a:r>
              <a:rPr lang="en-US" sz="2400" dirty="0" smtClean="0"/>
              <a:t>Guardianship and Conservatorship</a:t>
            </a:r>
          </a:p>
          <a:p>
            <a:pPr lvl="1">
              <a:buClr>
                <a:srgbClr val="773D1A"/>
              </a:buClr>
            </a:pPr>
            <a:r>
              <a:rPr lang="en-US" sz="2400" dirty="0" smtClean="0"/>
              <a:t>Arizona DUI Law</a:t>
            </a:r>
          </a:p>
          <a:p>
            <a:pPr lvl="1">
              <a:buClr>
                <a:srgbClr val="773D1A"/>
              </a:buClr>
            </a:pPr>
            <a:r>
              <a:rPr lang="en-US" sz="2400" dirty="0" smtClean="0"/>
              <a:t>Immigration Law</a:t>
            </a:r>
          </a:p>
          <a:p>
            <a:pPr lvl="1">
              <a:buClr>
                <a:srgbClr val="773D1A"/>
              </a:buClr>
            </a:pPr>
            <a:r>
              <a:rPr lang="en-US" sz="2400" dirty="0" smtClean="0"/>
              <a:t>Child Support Services</a:t>
            </a:r>
          </a:p>
          <a:p>
            <a:pPr lvl="1">
              <a:buClr>
                <a:srgbClr val="773D1A"/>
              </a:buClr>
            </a:pPr>
            <a:r>
              <a:rPr lang="en-US" sz="2400" dirty="0" smtClean="0"/>
              <a:t>Landlord/Tenant Law</a:t>
            </a:r>
          </a:p>
          <a:p>
            <a:pPr lvl="1">
              <a:buClr>
                <a:srgbClr val="773D1A"/>
              </a:buClr>
            </a:pPr>
            <a:r>
              <a:rPr lang="en-US" sz="2400" dirty="0" smtClean="0"/>
              <a:t>Co-parenting 101</a:t>
            </a:r>
          </a:p>
          <a:p>
            <a:pPr lvl="1">
              <a:buClr>
                <a:srgbClr val="773D1A"/>
              </a:buClr>
            </a:pPr>
            <a:r>
              <a:rPr lang="en-US" sz="2400" dirty="0" smtClean="0"/>
              <a:t>Family Law jurisdiction in State vs. Tribal Court</a:t>
            </a:r>
          </a:p>
          <a:p>
            <a:pPr lvl="1">
              <a:buClr>
                <a:srgbClr val="773D1A"/>
              </a:buClr>
            </a:pPr>
            <a:r>
              <a:rPr lang="en-US" sz="2400" dirty="0" smtClean="0"/>
              <a:t>General guidelines for a civil lawsuit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9812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Legal Talks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7086600" cy="4648200"/>
          </a:xfrm>
        </p:spPr>
        <p:txBody>
          <a:bodyPr/>
          <a:lstStyle/>
          <a:p>
            <a:r>
              <a:rPr lang="en-US" dirty="0" smtClean="0"/>
              <a:t>Who are the presenters?</a:t>
            </a:r>
          </a:p>
          <a:p>
            <a:pPr lvl="1">
              <a:buClr>
                <a:srgbClr val="773D1A"/>
              </a:buClr>
            </a:pPr>
            <a:r>
              <a:rPr lang="en-US" b="1" u="sng" dirty="0" smtClean="0"/>
              <a:t>Volunteer</a:t>
            </a:r>
            <a:r>
              <a:rPr lang="en-US" dirty="0" smtClean="0"/>
              <a:t> professionals such as:</a:t>
            </a:r>
          </a:p>
          <a:p>
            <a:pPr lvl="2">
              <a:buClr>
                <a:srgbClr val="773D1A"/>
              </a:buClr>
            </a:pPr>
            <a:r>
              <a:rPr lang="en-US" sz="2800" dirty="0" smtClean="0"/>
              <a:t>Private attorneys</a:t>
            </a:r>
          </a:p>
          <a:p>
            <a:pPr lvl="2">
              <a:buClr>
                <a:srgbClr val="773D1A"/>
              </a:buClr>
            </a:pPr>
            <a:r>
              <a:rPr lang="en-US" sz="2800" dirty="0" smtClean="0"/>
              <a:t>Legal aid attorneys</a:t>
            </a:r>
          </a:p>
          <a:p>
            <a:pPr lvl="2">
              <a:buClr>
                <a:srgbClr val="773D1A"/>
              </a:buClr>
            </a:pPr>
            <a:r>
              <a:rPr lang="en-US" sz="2800" dirty="0" smtClean="0"/>
              <a:t>Law librarian</a:t>
            </a:r>
          </a:p>
          <a:p>
            <a:pPr lvl="2">
              <a:buClr>
                <a:srgbClr val="773D1A"/>
              </a:buClr>
            </a:pPr>
            <a:r>
              <a:rPr lang="en-US" sz="2800" dirty="0"/>
              <a:t>Mediator </a:t>
            </a:r>
            <a:endParaRPr lang="en-US" sz="2800" dirty="0" smtClean="0"/>
          </a:p>
          <a:p>
            <a:pPr lvl="2">
              <a:buClr>
                <a:srgbClr val="773D1A"/>
              </a:buClr>
            </a:pPr>
            <a:r>
              <a:rPr lang="en-US" sz="2800" dirty="0" smtClean="0"/>
              <a:t>Attorney General’s Office</a:t>
            </a:r>
          </a:p>
          <a:p>
            <a:pPr lvl="2">
              <a:buClr>
                <a:srgbClr val="773D1A"/>
              </a:buClr>
            </a:pPr>
            <a:r>
              <a:rPr lang="en-US" sz="2800" dirty="0" smtClean="0"/>
              <a:t>DES – Div. of Child Support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0" y="2971800"/>
            <a:ext cx="2235670" cy="176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Legal Talks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Who’s in the audience?</a:t>
            </a:r>
          </a:p>
          <a:p>
            <a:pPr lvl="1">
              <a:buClr>
                <a:srgbClr val="773D1A"/>
              </a:buClr>
            </a:pPr>
            <a:r>
              <a:rPr lang="en-US" dirty="0" smtClean="0"/>
              <a:t>People representing themselves in court</a:t>
            </a:r>
          </a:p>
          <a:p>
            <a:pPr lvl="1">
              <a:buClr>
                <a:srgbClr val="773D1A"/>
              </a:buClr>
            </a:pPr>
            <a:r>
              <a:rPr lang="en-US" dirty="0" smtClean="0"/>
              <a:t>Representatives from social services</a:t>
            </a:r>
          </a:p>
          <a:p>
            <a:pPr lvl="1">
              <a:buClr>
                <a:srgbClr val="773D1A"/>
              </a:buClr>
            </a:pPr>
            <a:r>
              <a:rPr lang="en-US" dirty="0" smtClean="0"/>
              <a:t>Court employees</a:t>
            </a:r>
          </a:p>
          <a:p>
            <a:pPr lvl="1">
              <a:buClr>
                <a:srgbClr val="773D1A"/>
              </a:buClr>
            </a:pPr>
            <a:r>
              <a:rPr lang="en-US" dirty="0" smtClean="0"/>
              <a:t>Attorneys</a:t>
            </a:r>
            <a:endParaRPr lang="en-US" dirty="0"/>
          </a:p>
          <a:p>
            <a:pPr lvl="1">
              <a:buClr>
                <a:srgbClr val="773D1A"/>
              </a:buClr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162999"/>
            <a:ext cx="356173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Legal Talks more open-ended</a:t>
            </a:r>
          </a:p>
          <a:p>
            <a:r>
              <a:rPr lang="en-US" dirty="0"/>
              <a:t>One-on-one interaction with an expert</a:t>
            </a:r>
          </a:p>
          <a:p>
            <a:r>
              <a:rPr lang="en-US" dirty="0"/>
              <a:t>Helpful for social/aural learners</a:t>
            </a:r>
          </a:p>
          <a:p>
            <a:r>
              <a:rPr lang="en-US" dirty="0"/>
              <a:t>Tailor to user needs and local talent</a:t>
            </a:r>
          </a:p>
          <a:p>
            <a:r>
              <a:rPr lang="en-US" dirty="0"/>
              <a:t>Use technology to bring info and local resources to more people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3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 Can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Advertise </a:t>
            </a:r>
          </a:p>
          <a:p>
            <a:r>
              <a:rPr lang="en-US" dirty="0" smtClean="0"/>
              <a:t>Broadcasting</a:t>
            </a:r>
          </a:p>
          <a:p>
            <a:pPr lvl="1"/>
            <a:r>
              <a:rPr lang="en-US" dirty="0" smtClean="0"/>
              <a:t>Hub</a:t>
            </a:r>
          </a:p>
          <a:p>
            <a:pPr lvl="1"/>
            <a:r>
              <a:rPr lang="en-US" dirty="0" smtClean="0"/>
              <a:t>Receiving-Site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t="8773" r="10193" b="37719"/>
          <a:stretch/>
        </p:blipFill>
        <p:spPr>
          <a:xfrm>
            <a:off x="4436398" y="2158707"/>
            <a:ext cx="4707602" cy="398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36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172200" cy="1143000"/>
          </a:xfrm>
        </p:spPr>
        <p:txBody>
          <a:bodyPr>
            <a:normAutofit/>
          </a:bodyPr>
          <a:lstStyle/>
          <a:p>
            <a:pPr lvl="0" indent="-342900">
              <a:spcBef>
                <a:spcPts val="0"/>
              </a:spcBef>
            </a:pPr>
            <a:r>
              <a:rPr lang="en-US" sz="4000" dirty="0" smtClean="0"/>
              <a:t>What is AZCourtHelp?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696200" cy="4800600"/>
          </a:xfrm>
        </p:spPr>
        <p:txBody>
          <a:bodyPr>
            <a:norm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Solution to the Access to Justice challenge</a:t>
            </a:r>
          </a:p>
          <a:p>
            <a:r>
              <a:rPr lang="en-US" sz="3200" dirty="0">
                <a:cs typeface="Arial" panose="020B0604020202020204" pitchFamily="34" charset="0"/>
              </a:rPr>
              <a:t>Statewide legal self-help program</a:t>
            </a:r>
          </a:p>
          <a:p>
            <a:r>
              <a:rPr lang="en-US" sz="3200" dirty="0">
                <a:cs typeface="Arial" panose="020B0604020202020204" pitchFamily="34" charset="0"/>
              </a:rPr>
              <a:t>Enhance on-site and virtual resources</a:t>
            </a:r>
          </a:p>
          <a:p>
            <a:pPr marL="0" lvl="0" indent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None/>
            </a:pPr>
            <a:endParaRPr lang="en-US" sz="3200" dirty="0" smtClean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191000"/>
            <a:ext cx="2171429" cy="2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Coconino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Pilot for the whole state</a:t>
            </a:r>
          </a:p>
          <a:p>
            <a:r>
              <a:rPr lang="en-US" dirty="0">
                <a:cs typeface="Arial" panose="020B0604020202020204" pitchFamily="34" charset="0"/>
              </a:rPr>
              <a:t>Implemented into the Coconino Law Library self-help center</a:t>
            </a:r>
          </a:p>
          <a:p>
            <a:r>
              <a:rPr lang="en-US" dirty="0">
                <a:cs typeface="Arial" panose="020B0604020202020204" pitchFamily="34" charset="0"/>
              </a:rPr>
              <a:t>Why?</a:t>
            </a:r>
          </a:p>
          <a:p>
            <a:pPr lvl="1">
              <a:buClr>
                <a:srgbClr val="773D1A"/>
              </a:buClr>
            </a:pPr>
            <a:r>
              <a:rPr lang="en-US" dirty="0">
                <a:cs typeface="Arial" panose="020B0604020202020204" pitchFamily="34" charset="0"/>
              </a:rPr>
              <a:t>Start small and grow</a:t>
            </a:r>
          </a:p>
          <a:p>
            <a:pPr lvl="1">
              <a:buClr>
                <a:srgbClr val="773D1A"/>
              </a:buClr>
            </a:pPr>
            <a:r>
              <a:rPr lang="en-US" dirty="0">
                <a:cs typeface="Arial" panose="020B0604020202020204" pitchFamily="34" charset="0"/>
              </a:rPr>
              <a:t>Success with progressive programs</a:t>
            </a:r>
          </a:p>
          <a:p>
            <a:pPr lvl="1">
              <a:buClr>
                <a:srgbClr val="773D1A"/>
              </a:buClr>
            </a:pPr>
            <a:r>
              <a:rPr lang="en-US" dirty="0">
                <a:cs typeface="Arial" panose="020B0604020202020204" pitchFamily="34" charset="0"/>
              </a:rPr>
              <a:t>Available technology and resources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5135217"/>
            <a:ext cx="1143000" cy="13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Contributors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200" b="1" dirty="0" smtClean="0">
                <a:cs typeface="Arial" panose="020B0604020202020204" pitchFamily="34" charset="0"/>
              </a:rPr>
              <a:t>Amanda Weikal </a:t>
            </a:r>
            <a:r>
              <a:rPr lang="en-US" sz="7200" dirty="0" smtClean="0">
                <a:cs typeface="Arial" panose="020B0604020202020204" pitchFamily="34" charset="0"/>
              </a:rPr>
              <a:t>-  </a:t>
            </a:r>
            <a:r>
              <a:rPr lang="en-US" sz="7200" dirty="0">
                <a:cs typeface="Arial" panose="020B0604020202020204" pitchFamily="34" charset="0"/>
              </a:rPr>
              <a:t>AmeriCorps VISTA, AZCourtHelp Coordinator </a:t>
            </a:r>
            <a:endParaRPr lang="en-US" sz="7200" b="1" dirty="0" smtClean="0">
              <a:cs typeface="Arial" panose="020B0604020202020204" pitchFamily="34" charset="0"/>
            </a:endParaRPr>
          </a:p>
          <a:p>
            <a:r>
              <a:rPr lang="en-US" sz="7200" b="1" dirty="0" smtClean="0">
                <a:cs typeface="Arial" panose="020B0604020202020204" pitchFamily="34" charset="0"/>
              </a:rPr>
              <a:t>Gretchen </a:t>
            </a:r>
            <a:r>
              <a:rPr lang="en-US" sz="7200" b="1" dirty="0" err="1">
                <a:cs typeface="Arial" panose="020B0604020202020204" pitchFamily="34" charset="0"/>
              </a:rPr>
              <a:t>Hornberger</a:t>
            </a:r>
            <a:r>
              <a:rPr lang="en-US" sz="7200" b="1" dirty="0">
                <a:cs typeface="Arial" panose="020B0604020202020204" pitchFamily="34" charset="0"/>
              </a:rPr>
              <a:t> </a:t>
            </a:r>
            <a:r>
              <a:rPr lang="en-US" sz="7200" dirty="0">
                <a:cs typeface="Arial" panose="020B0604020202020204" pitchFamily="34" charset="0"/>
              </a:rPr>
              <a:t>– Coconino County Law Librarian</a:t>
            </a:r>
          </a:p>
          <a:p>
            <a:r>
              <a:rPr lang="en-US" sz="7200" b="1" dirty="0">
                <a:cs typeface="Arial" panose="020B0604020202020204" pitchFamily="34" charset="0"/>
              </a:rPr>
              <a:t>Gary </a:t>
            </a:r>
            <a:r>
              <a:rPr lang="en-US" sz="7200" b="1" dirty="0" err="1">
                <a:cs typeface="Arial" panose="020B0604020202020204" pitchFamily="34" charset="0"/>
              </a:rPr>
              <a:t>Krcmarik</a:t>
            </a:r>
            <a:r>
              <a:rPr lang="en-US" sz="7200" b="1" dirty="0">
                <a:cs typeface="Arial" panose="020B0604020202020204" pitchFamily="34" charset="0"/>
              </a:rPr>
              <a:t> </a:t>
            </a:r>
            <a:r>
              <a:rPr lang="en-US" sz="7200" dirty="0">
                <a:cs typeface="Arial" panose="020B0604020202020204" pitchFamily="34" charset="0"/>
              </a:rPr>
              <a:t>–  Court Administrator for Coconino County Superior </a:t>
            </a:r>
            <a:r>
              <a:rPr lang="en-US" sz="7200" dirty="0" smtClean="0">
                <a:cs typeface="Arial" panose="020B0604020202020204" pitchFamily="34" charset="0"/>
              </a:rPr>
              <a:t>Court</a:t>
            </a:r>
          </a:p>
          <a:p>
            <a:r>
              <a:rPr lang="en-US" sz="7200" b="1" dirty="0" smtClean="0">
                <a:cs typeface="Arial" panose="020B0604020202020204" pitchFamily="34" charset="0"/>
              </a:rPr>
              <a:t>Kathy </a:t>
            </a:r>
            <a:r>
              <a:rPr lang="en-US" sz="7200" b="1" dirty="0" err="1">
                <a:cs typeface="Arial" panose="020B0604020202020204" pitchFamily="34" charset="0"/>
              </a:rPr>
              <a:t>Sekardi</a:t>
            </a:r>
            <a:r>
              <a:rPr lang="en-US" sz="7200" b="1" dirty="0">
                <a:cs typeface="Arial" panose="020B0604020202020204" pitchFamily="34" charset="0"/>
              </a:rPr>
              <a:t> </a:t>
            </a:r>
            <a:r>
              <a:rPr lang="en-US" sz="7200" dirty="0">
                <a:cs typeface="Arial" panose="020B0604020202020204" pitchFamily="34" charset="0"/>
              </a:rPr>
              <a:t>– Sr. Court Policy Analyst for Administrative Office of the Courts</a:t>
            </a:r>
          </a:p>
          <a:p>
            <a:r>
              <a:rPr lang="en-US" sz="7200" b="1" dirty="0">
                <a:cs typeface="Arial" panose="020B0604020202020204" pitchFamily="34" charset="0"/>
              </a:rPr>
              <a:t>Theresa Barrett </a:t>
            </a:r>
            <a:r>
              <a:rPr lang="en-US" sz="7200" dirty="0">
                <a:cs typeface="Arial" panose="020B0604020202020204" pitchFamily="34" charset="0"/>
              </a:rPr>
              <a:t>– Court Programs Unit Manager for Administrative Office of the Courts</a:t>
            </a:r>
          </a:p>
          <a:p>
            <a:r>
              <a:rPr lang="en-US" sz="7200" b="1" dirty="0">
                <a:cs typeface="Arial" panose="020B0604020202020204" pitchFamily="34" charset="0"/>
              </a:rPr>
              <a:t>Debra Tanner </a:t>
            </a:r>
            <a:r>
              <a:rPr lang="en-US" sz="7200" dirty="0">
                <a:cs typeface="Arial" panose="020B0604020202020204" pitchFamily="34" charset="0"/>
              </a:rPr>
              <a:t>– Section Chief Counsel for the Office of the Attorney General, Child Support Services</a:t>
            </a:r>
          </a:p>
          <a:p>
            <a:r>
              <a:rPr lang="en-US" sz="7200" b="1" dirty="0">
                <a:cs typeface="Arial" panose="020B0604020202020204" pitchFamily="34" charset="0"/>
              </a:rPr>
              <a:t>Yvette Asche-Liffick </a:t>
            </a:r>
            <a:r>
              <a:rPr lang="en-US" sz="7200" dirty="0">
                <a:cs typeface="Arial" panose="020B0604020202020204" pitchFamily="34" charset="0"/>
              </a:rPr>
              <a:t>– Policy &amp; Resource Administrator for AZ Dept. of Economic Security, Div. of Child Support Services</a:t>
            </a:r>
          </a:p>
          <a:p>
            <a:r>
              <a:rPr lang="en-US" sz="7200" b="1" dirty="0">
                <a:cs typeface="Arial" panose="020B0604020202020204" pitchFamily="34" charset="0"/>
              </a:rPr>
              <a:t>Janet </a:t>
            </a:r>
            <a:r>
              <a:rPr lang="en-US" sz="7200" b="1" dirty="0" err="1">
                <a:cs typeface="Arial" panose="020B0604020202020204" pitchFamily="34" charset="0"/>
              </a:rPr>
              <a:t>Regner</a:t>
            </a:r>
            <a:r>
              <a:rPr lang="en-US" sz="7200" b="1" dirty="0">
                <a:cs typeface="Arial" panose="020B0604020202020204" pitchFamily="34" charset="0"/>
              </a:rPr>
              <a:t> </a:t>
            </a:r>
            <a:r>
              <a:rPr lang="en-US" sz="7200" dirty="0">
                <a:cs typeface="Arial" panose="020B0604020202020204" pitchFamily="34" charset="0"/>
              </a:rPr>
              <a:t>– Director of Coconino County Community </a:t>
            </a:r>
            <a:r>
              <a:rPr lang="en-US" sz="7200" dirty="0" smtClean="0">
                <a:cs typeface="Arial" panose="020B0604020202020204" pitchFamily="34" charset="0"/>
              </a:rPr>
              <a:t>Services</a:t>
            </a:r>
          </a:p>
          <a:p>
            <a:r>
              <a:rPr lang="en-US" sz="7200" b="1" dirty="0">
                <a:cs typeface="Arial" panose="020B0604020202020204" pitchFamily="34" charset="0"/>
              </a:rPr>
              <a:t>Kip Anderson </a:t>
            </a:r>
            <a:r>
              <a:rPr lang="en-US" sz="7200" dirty="0">
                <a:cs typeface="Arial" panose="020B0604020202020204" pitchFamily="34" charset="0"/>
              </a:rPr>
              <a:t>– </a:t>
            </a:r>
            <a:r>
              <a:rPr lang="en-US" sz="7200" dirty="0" smtClean="0">
                <a:cs typeface="Arial" panose="020B0604020202020204" pitchFamily="34" charset="0"/>
              </a:rPr>
              <a:t>Court </a:t>
            </a:r>
            <a:r>
              <a:rPr lang="en-US" sz="7200" dirty="0">
                <a:cs typeface="Arial" panose="020B0604020202020204" pitchFamily="34" charset="0"/>
              </a:rPr>
              <a:t>Administrator </a:t>
            </a:r>
            <a:r>
              <a:rPr lang="en-US" sz="7200" dirty="0" smtClean="0">
                <a:cs typeface="Arial" panose="020B0604020202020204" pitchFamily="34" charset="0"/>
              </a:rPr>
              <a:t>for Mohave County</a:t>
            </a:r>
            <a:endParaRPr lang="en-US" sz="7200" dirty="0">
              <a:cs typeface="Arial" panose="020B0604020202020204" pitchFamily="34" charset="0"/>
            </a:endParaRPr>
          </a:p>
          <a:p>
            <a:r>
              <a:rPr lang="en-US" sz="7200" b="1" dirty="0">
                <a:cs typeface="Arial" panose="020B0604020202020204" pitchFamily="34" charset="0"/>
              </a:rPr>
              <a:t>Lori Linn </a:t>
            </a:r>
            <a:r>
              <a:rPr lang="en-US" sz="7200" dirty="0">
                <a:cs typeface="Arial" panose="020B0604020202020204" pitchFamily="34" charset="0"/>
              </a:rPr>
              <a:t>– </a:t>
            </a:r>
            <a:r>
              <a:rPr lang="en-US" sz="7200" dirty="0" smtClean="0">
                <a:cs typeface="Arial" panose="020B0604020202020204" pitchFamily="34" charset="0"/>
              </a:rPr>
              <a:t>Mohave County Law Librarian</a:t>
            </a:r>
          </a:p>
          <a:p>
            <a:r>
              <a:rPr lang="en-US" sz="7200" b="1" dirty="0" smtClean="0">
                <a:cs typeface="Arial" panose="020B0604020202020204" pitchFamily="34" charset="0"/>
              </a:rPr>
              <a:t>Arizona Foundation for Legal Services and Education </a:t>
            </a:r>
            <a:r>
              <a:rPr lang="en-US" sz="7200" dirty="0" smtClean="0">
                <a:cs typeface="Arial" panose="020B0604020202020204" pitchFamily="34" charset="0"/>
              </a:rPr>
              <a:t>– Website developers </a:t>
            </a:r>
            <a:endParaRPr lang="en-US" sz="7200" dirty="0"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Target Audience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target audience:</a:t>
            </a:r>
          </a:p>
          <a:p>
            <a:pPr lvl="1">
              <a:buClr>
                <a:srgbClr val="773D1A"/>
              </a:buClr>
            </a:pPr>
            <a:r>
              <a:rPr lang="en-US" dirty="0" smtClean="0"/>
              <a:t>People representing themselves in court</a:t>
            </a:r>
          </a:p>
          <a:p>
            <a:pPr lvl="1">
              <a:buClr>
                <a:srgbClr val="773D1A"/>
              </a:buClr>
            </a:pPr>
            <a:r>
              <a:rPr lang="en-US" dirty="0"/>
              <a:t>A</a:t>
            </a:r>
            <a:r>
              <a:rPr lang="en-US" dirty="0" smtClean="0"/>
              <a:t>nyone with a legal need</a:t>
            </a:r>
          </a:p>
          <a:p>
            <a:pPr marL="514350" indent="-457200"/>
            <a:r>
              <a:rPr lang="en-US" dirty="0" smtClean="0"/>
              <a:t>Secondary target audience:</a:t>
            </a:r>
          </a:p>
          <a:p>
            <a:pPr marL="914400" lvl="1" indent="-457200">
              <a:buClr>
                <a:srgbClr val="773D1A"/>
              </a:buClr>
            </a:pPr>
            <a:r>
              <a:rPr lang="en-US" dirty="0" smtClean="0"/>
              <a:t>Anyone assisting someone with a legal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Program Overview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7467600" cy="46482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Website</a:t>
            </a:r>
          </a:p>
          <a:p>
            <a:pPr lvl="1">
              <a:buClr>
                <a:srgbClr val="773D1A"/>
              </a:buClr>
            </a:pPr>
            <a:r>
              <a:rPr lang="en-US" sz="2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Clearinghouse for statewide self-help resources online</a:t>
            </a:r>
          </a:p>
          <a:p>
            <a:pPr lvl="1">
              <a:buClr>
                <a:srgbClr val="773D1A"/>
              </a:buClr>
            </a:pPr>
            <a:r>
              <a:rPr lang="en-US" sz="2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Launch date in January 2017</a:t>
            </a:r>
          </a:p>
          <a:p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Legal Talks</a:t>
            </a:r>
          </a:p>
          <a:p>
            <a:pPr lvl="1">
              <a:buClr>
                <a:srgbClr val="773D1A"/>
              </a:buClr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Series of educational legal workshops</a:t>
            </a:r>
          </a:p>
          <a:p>
            <a:pPr lvl="1">
              <a:buClr>
                <a:srgbClr val="773D1A"/>
              </a:buClr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Started in August 2016 in the Coconino County Law Library</a:t>
            </a:r>
          </a:p>
          <a:p>
            <a:pPr lvl="1">
              <a:buClr>
                <a:srgbClr val="773D1A"/>
              </a:buClr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Different Talks are presented on a weekly basis</a:t>
            </a:r>
          </a:p>
        </p:txBody>
      </p:sp>
    </p:spTree>
    <p:extLst>
      <p:ext uri="{BB962C8B-B14F-4D97-AF65-F5344CB8AC3E}">
        <p14:creationId xmlns:p14="http://schemas.microsoft.com/office/powerpoint/2010/main" val="22862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Website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Partnering with the Arizona Foundation for Legal Services and Education</a:t>
            </a:r>
          </a:p>
          <a:p>
            <a:pPr lvl="1">
              <a:buClr>
                <a:srgbClr val="773D1A"/>
              </a:buClr>
            </a:pPr>
            <a:r>
              <a:rPr lang="en-US" dirty="0" smtClean="0"/>
              <a:t>Website development</a:t>
            </a:r>
          </a:p>
          <a:p>
            <a:pPr lvl="1">
              <a:buClr>
                <a:srgbClr val="773D1A"/>
              </a:buClr>
            </a:pPr>
            <a:r>
              <a:rPr lang="en-US" dirty="0" smtClean="0"/>
              <a:t>Website design</a:t>
            </a:r>
          </a:p>
          <a:p>
            <a:pPr lvl="1">
              <a:buClr>
                <a:srgbClr val="773D1A"/>
              </a:buClr>
            </a:pPr>
            <a:r>
              <a:rPr lang="en-US" dirty="0" smtClean="0"/>
              <a:t>Ongoing maintenance</a:t>
            </a:r>
          </a:p>
          <a:p>
            <a:pPr lvl="1">
              <a:buClr>
                <a:srgbClr val="773D1A"/>
              </a:buClr>
            </a:pPr>
            <a:r>
              <a:rPr lang="en-US" dirty="0" smtClean="0"/>
              <a:t>Started user testing in October</a:t>
            </a:r>
          </a:p>
          <a:p>
            <a:r>
              <a:rPr lang="en-US" dirty="0" smtClean="0"/>
              <a:t>Coconino County Superior Court</a:t>
            </a:r>
          </a:p>
          <a:p>
            <a:pPr lvl="1">
              <a:buClr>
                <a:srgbClr val="773D1A"/>
              </a:buClr>
            </a:pPr>
            <a:r>
              <a:rPr lang="en-US" dirty="0" smtClean="0"/>
              <a:t>Content</a:t>
            </a:r>
          </a:p>
          <a:p>
            <a:pPr lvl="1">
              <a:buClr>
                <a:srgbClr val="773D1A"/>
              </a:buClr>
            </a:pPr>
            <a:r>
              <a:rPr lang="en-US" dirty="0" smtClean="0"/>
              <a:t>Links to each county’s self-help forms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/>
            </a:r>
            <a:br>
              <a:rPr lang="en-US" sz="2000" dirty="0">
                <a:hlinkClick r:id="rId2"/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681" r="1351" b="1197"/>
          <a:stretch/>
        </p:blipFill>
        <p:spPr>
          <a:xfrm>
            <a:off x="147203" y="609600"/>
            <a:ext cx="8849593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Website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Legal Talks calendar</a:t>
            </a:r>
          </a:p>
          <a:p>
            <a:pPr lvl="1">
              <a:buClr>
                <a:srgbClr val="773D1A"/>
              </a:buClr>
            </a:pPr>
            <a:r>
              <a:rPr lang="en-US" dirty="0"/>
              <a:t>Shows upcoming Talks on </a:t>
            </a:r>
            <a:r>
              <a:rPr lang="en-US" dirty="0" smtClean="0"/>
              <a:t>homepage</a:t>
            </a:r>
          </a:p>
          <a:p>
            <a:pPr lvl="1">
              <a:buClr>
                <a:srgbClr val="773D1A"/>
              </a:buClr>
            </a:pPr>
            <a:r>
              <a:rPr lang="en-US" dirty="0" smtClean="0"/>
              <a:t>Opportunity for participants to sign up</a:t>
            </a:r>
          </a:p>
          <a:p>
            <a:r>
              <a:rPr lang="en-US" dirty="0" smtClean="0"/>
              <a:t>Legal glossary</a:t>
            </a:r>
          </a:p>
          <a:p>
            <a:r>
              <a:rPr lang="en-US" dirty="0" smtClean="0"/>
              <a:t>Available in Spanish and other languages</a:t>
            </a:r>
          </a:p>
          <a:p>
            <a:r>
              <a:rPr lang="en-US" dirty="0" smtClean="0"/>
              <a:t>Self-help forms from each county</a:t>
            </a:r>
          </a:p>
          <a:p>
            <a:r>
              <a:rPr lang="en-US" dirty="0" smtClean="0"/>
              <a:t>Court details and virtual tours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524000"/>
            <a:ext cx="124425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</TotalTime>
  <Words>516</Words>
  <Application>Microsoft Office PowerPoint</Application>
  <PresentationFormat>On-screen Show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AZCourtHelp</vt:lpstr>
      <vt:lpstr>What is AZCourtHelp?</vt:lpstr>
      <vt:lpstr>Coconino County</vt:lpstr>
      <vt:lpstr>Contributors</vt:lpstr>
      <vt:lpstr>Target Audience</vt:lpstr>
      <vt:lpstr>Program Overview</vt:lpstr>
      <vt:lpstr>Website</vt:lpstr>
      <vt:lpstr>   </vt:lpstr>
      <vt:lpstr>Website </vt:lpstr>
      <vt:lpstr>Website - Chat</vt:lpstr>
      <vt:lpstr>Legal Talks</vt:lpstr>
      <vt:lpstr>Legal Talks</vt:lpstr>
      <vt:lpstr>Legal Talks</vt:lpstr>
      <vt:lpstr>Legal Talks</vt:lpstr>
      <vt:lpstr>Benefits  </vt:lpstr>
      <vt:lpstr>How You Can Help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W. Atwood Jr.</dc:creator>
  <cp:lastModifiedBy>Joe</cp:lastModifiedBy>
  <cp:revision>85</cp:revision>
  <cp:lastPrinted>2016-10-03T19:24:23Z</cp:lastPrinted>
  <dcterms:created xsi:type="dcterms:W3CDTF">2010-09-09T04:13:20Z</dcterms:created>
  <dcterms:modified xsi:type="dcterms:W3CDTF">2017-08-31T00:11:08Z</dcterms:modified>
</cp:coreProperties>
</file>