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67" r:id="rId4"/>
    <p:sldId id="270" r:id="rId5"/>
    <p:sldId id="273" r:id="rId6"/>
    <p:sldId id="259" r:id="rId7"/>
    <p:sldId id="258" r:id="rId8"/>
    <p:sldId id="272" r:id="rId9"/>
    <p:sldId id="271" r:id="rId10"/>
    <p:sldId id="269" r:id="rId11"/>
    <p:sldId id="262" r:id="rId12"/>
    <p:sldId id="263" r:id="rId13"/>
    <p:sldId id="260" r:id="rId14"/>
    <p:sldId id="265" r:id="rId15"/>
    <p:sldId id="266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56" d="100"/>
          <a:sy n="56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6169DB-0375-438D-810A-1F7D7415B492}" type="datetimeFigureOut">
              <a:rPr lang="en-US" smtClean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0EDFA1-BC8B-4196-A2ED-C09C281713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gif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315200" cy="3352800"/>
          </a:xfrm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CRIMINAL JUSTICE COORDINATING COUNCILS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FROM SILO TO SYSTEM COORDINATION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629400" cy="2286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REAL LIFE EXAMPLE</a:t>
            </a:r>
          </a:p>
          <a:p>
            <a:r>
              <a:rPr lang="en-US" dirty="0">
                <a:solidFill>
                  <a:srgbClr val="FF0000"/>
                </a:solidFill>
              </a:rPr>
              <a:t>by</a:t>
            </a:r>
          </a:p>
          <a:p>
            <a:r>
              <a:rPr lang="en-US" dirty="0">
                <a:solidFill>
                  <a:srgbClr val="FF0000"/>
                </a:solidFill>
              </a:rPr>
              <a:t>Chief  Judge Maxine Aldridge White  </a:t>
            </a:r>
          </a:p>
          <a:p>
            <a:r>
              <a:rPr lang="en-US" dirty="0">
                <a:solidFill>
                  <a:srgbClr val="FF0000"/>
                </a:solidFill>
              </a:rPr>
              <a:t>September 26, 2017</a:t>
            </a:r>
          </a:p>
        </p:txBody>
      </p:sp>
    </p:spTree>
    <p:extLst>
      <p:ext uri="{BB962C8B-B14F-4D97-AF65-F5344CB8AC3E}">
        <p14:creationId xmlns:p14="http://schemas.microsoft.com/office/powerpoint/2010/main" val="97727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egal aid society of milwaukee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053" y="4626936"/>
            <a:ext cx="1512947" cy="14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60336"/>
            <a:ext cx="8988424" cy="1287463"/>
          </a:xfrm>
        </p:spPr>
        <p:txBody>
          <a:bodyPr/>
          <a:lstStyle/>
          <a:p>
            <a:r>
              <a:rPr lang="en-US" sz="4400" dirty="0"/>
              <a:t>MCJC Executive Leadership </a:t>
            </a:r>
          </a:p>
        </p:txBody>
      </p:sp>
      <p:pic>
        <p:nvPicPr>
          <p:cNvPr id="4" name="Picture 4" descr="Image result for wisconsin department of corre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7" y="2072870"/>
            <a:ext cx="1279428" cy="13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milwaukee mayo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0" y="3546330"/>
            <a:ext cx="1363614" cy="10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district attorney milwauke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9992"/>
            <a:ext cx="1283776" cy="11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Image result for wisconsin public defender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83124"/>
            <a:ext cx="1147928" cy="11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county executive milwauke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67" y="4710800"/>
            <a:ext cx="147781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 result for milwaukee county board of supervisor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79" y="4728159"/>
            <a:ext cx="1310052" cy="13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usao east wisconsin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35" y="3383027"/>
            <a:ext cx="1191241" cy="119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Image result for milwaukee house of correctio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4" y="3383027"/>
            <a:ext cx="1078424" cy="12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milwaukee county sheriff bad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24" y="3330357"/>
            <a:ext cx="1350603" cy="12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2" descr="Image result for legal aid society of milwaukee i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Image result for benedict center milwauke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92" y="2198993"/>
            <a:ext cx="2130841" cy="7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sticePoin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56" y="3303893"/>
            <a:ext cx="1892867" cy="7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0" descr="Image result for wisconsin community servi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Image result for wisconsin community servic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85679"/>
            <a:ext cx="1194642" cy="11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19" y="4179668"/>
            <a:ext cx="1718154" cy="7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75" y="5084736"/>
            <a:ext cx="2130841" cy="62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24" y="2198993"/>
            <a:ext cx="108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8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 anchor="ctr"/>
          <a:lstStyle/>
          <a:p>
            <a:r>
              <a:rPr lang="en-US" sz="4400" dirty="0"/>
              <a:t>MCJC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/>
              <a:t>Full Council - 26-independent agencies; inclusive of government and non-profit organizations</a:t>
            </a:r>
          </a:p>
          <a:p>
            <a:r>
              <a:rPr lang="en-US" b="1" dirty="0"/>
              <a:t>Governance -18-member Executive Committee of local, state and federal elected and appointed leaders and a community representative</a:t>
            </a:r>
          </a:p>
          <a:p>
            <a:r>
              <a:rPr lang="en-US" b="1" dirty="0"/>
              <a:t>Executive Committee strong oversight - empanels subcommittees  and ad hoc groups tasked to identify trends, offer recommendations and make suggestions of priority areas for change</a:t>
            </a:r>
          </a:p>
          <a:p>
            <a:r>
              <a:rPr lang="en-US" b="1" dirty="0"/>
              <a:t>Staffed with a paid, full-time director and SJC project manager and in-kind designees from participating executives</a:t>
            </a:r>
          </a:p>
        </p:txBody>
      </p:sp>
    </p:spTree>
    <p:extLst>
      <p:ext uri="{BB962C8B-B14F-4D97-AF65-F5344CB8AC3E}">
        <p14:creationId xmlns:p14="http://schemas.microsoft.com/office/powerpoint/2010/main" val="71663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5058" r="3761" b="7127"/>
          <a:stretch/>
        </p:blipFill>
        <p:spPr>
          <a:xfrm>
            <a:off x="402020" y="417786"/>
            <a:ext cx="8339960" cy="60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153400" cy="1276350"/>
          </a:xfrm>
        </p:spPr>
        <p:txBody>
          <a:bodyPr anchor="ctr"/>
          <a:lstStyle/>
          <a:p>
            <a:r>
              <a:rPr lang="en-US" sz="4400" dirty="0"/>
              <a:t>Judiciary’s Role in MCJC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r>
              <a:rPr lang="en-US" b="1" dirty="0"/>
              <a:t>Judiciary - played a vital role in the creation and momentum in our MCJC</a:t>
            </a:r>
          </a:p>
          <a:p>
            <a:r>
              <a:rPr lang="en-US" b="1" dirty="0"/>
              <a:t>Leadership – the Chief Judge has served as the Executive Committee Chair for over half of the MCJC’s 10-year existence</a:t>
            </a:r>
          </a:p>
          <a:p>
            <a:r>
              <a:rPr lang="en-US" sz="2400" b="1" dirty="0"/>
              <a:t>Meeting facilitator</a:t>
            </a:r>
          </a:p>
          <a:p>
            <a:r>
              <a:rPr lang="en-US" sz="2400" b="1" dirty="0"/>
              <a:t>Main point of contact</a:t>
            </a:r>
          </a:p>
          <a:p>
            <a:r>
              <a:rPr lang="en-US" sz="2400" b="1" dirty="0"/>
              <a:t>Convener of local government leaders</a:t>
            </a:r>
          </a:p>
          <a:p>
            <a:r>
              <a:rPr lang="en-US" sz="2400" b="1" dirty="0"/>
              <a:t>Cheerleader/Multiplier - ensures positive working collaborations</a:t>
            </a:r>
          </a:p>
          <a:p>
            <a:r>
              <a:rPr lang="en-US" sz="2400" b="1" dirty="0"/>
              <a:t>Brings big picture optics</a:t>
            </a:r>
          </a:p>
        </p:txBody>
      </p:sp>
    </p:spTree>
    <p:extLst>
      <p:ext uri="{BB962C8B-B14F-4D97-AF65-F5344CB8AC3E}">
        <p14:creationId xmlns:p14="http://schemas.microsoft.com/office/powerpoint/2010/main" val="59118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 dirty="0"/>
              <a:t>Executive Specific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b="1" dirty="0"/>
              <a:t>Executives  - at the helm, leading by example, including DA, SPD, Sheriff, Local law enforcement, Mayor, County Executive, County Board, USDOJ attorneys and agents, US Marshall, DOC, Behavioral Health, etc.</a:t>
            </a:r>
          </a:p>
          <a:p>
            <a:r>
              <a:rPr lang="en-US" sz="2600" b="1" dirty="0"/>
              <a:t>Executives can designates and provide staff support, including:</a:t>
            </a:r>
          </a:p>
          <a:p>
            <a:pPr lvl="1"/>
            <a:r>
              <a:rPr lang="en-US" sz="2600" b="1" dirty="0"/>
              <a:t>Leadership on committees</a:t>
            </a:r>
          </a:p>
          <a:p>
            <a:pPr lvl="1"/>
            <a:r>
              <a:rPr lang="en-US" sz="2600" b="1" dirty="0"/>
              <a:t>Teaching/participating</a:t>
            </a:r>
          </a:p>
          <a:p>
            <a:pPr lvl="1"/>
            <a:r>
              <a:rPr lang="en-US" sz="2600" b="1" dirty="0"/>
              <a:t>Adopt and implement certain policies</a:t>
            </a:r>
          </a:p>
          <a:p>
            <a:pPr lvl="1"/>
            <a:r>
              <a:rPr lang="en-US" sz="2600" b="1" dirty="0"/>
              <a:t>Data Use Agreement</a:t>
            </a:r>
          </a:p>
          <a:p>
            <a:pPr lvl="1"/>
            <a:r>
              <a:rPr lang="en-US" sz="2600" b="1" dirty="0"/>
              <a:t>Assist in design and Utilize Pretrial Risk Assessment</a:t>
            </a:r>
          </a:p>
          <a:p>
            <a:pPr lvl="1"/>
            <a:r>
              <a:rPr lang="en-US" sz="2600" b="1" dirty="0"/>
              <a:t>Support Specialty courts, Treatment Courts, Dosage Probation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45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1219200"/>
          </a:xfrm>
        </p:spPr>
        <p:txBody>
          <a:bodyPr/>
          <a:lstStyle/>
          <a:p>
            <a:r>
              <a:rPr lang="en-US" sz="4000" dirty="0"/>
              <a:t>Success =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105400"/>
          </a:xfrm>
        </p:spPr>
        <p:txBody>
          <a:bodyPr>
            <a:noAutofit/>
          </a:bodyPr>
          <a:lstStyle/>
          <a:p>
            <a:r>
              <a:rPr lang="en-US" sz="2000" b="1" dirty="0"/>
              <a:t>Convening authority is POWERFUL!</a:t>
            </a:r>
          </a:p>
          <a:p>
            <a:r>
              <a:rPr lang="en-US" sz="2000" b="1" dirty="0"/>
              <a:t>Combining Community, Justice and Public Health concepts </a:t>
            </a:r>
          </a:p>
          <a:p>
            <a:r>
              <a:rPr lang="en-US" sz="2000" b="1" dirty="0"/>
              <a:t>Creating safe space to have serious discussions about matters over which we will seriously disagree</a:t>
            </a:r>
          </a:p>
          <a:p>
            <a:r>
              <a:rPr lang="en-US" sz="2000" b="1" dirty="0"/>
              <a:t>Supporting therapeutic justice models, e.g. drug treatment court, front end interventions, diversion, universal screening, trauma training  </a:t>
            </a:r>
          </a:p>
          <a:p>
            <a:r>
              <a:rPr lang="en-US" sz="2000" b="1" dirty="0"/>
              <a:t>$2 Million MacArthur Foundation Grant supporting 6 strategies across justice stakeholder lines</a:t>
            </a:r>
          </a:p>
          <a:p>
            <a:r>
              <a:rPr lang="en-US" sz="2000" b="1" dirty="0"/>
              <a:t>Expanded discussion on racial and ethnic disparities within the criminal justice system</a:t>
            </a:r>
          </a:p>
          <a:p>
            <a:r>
              <a:rPr lang="en-US" sz="2000" b="1" dirty="0"/>
              <a:t>Authentic community engagement allowing the  community at monthly meeting to engage with top executives</a:t>
            </a:r>
          </a:p>
          <a:p>
            <a:r>
              <a:rPr lang="en-US" sz="2000" b="1" dirty="0"/>
              <a:t>Innovation and improved data exchange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712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8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01000" cy="1524000"/>
          </a:xfrm>
        </p:spPr>
        <p:txBody>
          <a:bodyPr anchor="ctr">
            <a:normAutofit/>
          </a:bodyPr>
          <a:lstStyle/>
          <a:p>
            <a:r>
              <a:rPr lang="en-US" b="1" dirty="0"/>
              <a:t>"Working collaboratively to ensure a fair, efficient, and effective justice system that enhances public safety and quality of life in our community."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 descr="Image result for milwaukee community justice counc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8544" r="3398" b="9132"/>
          <a:stretch/>
        </p:blipFill>
        <p:spPr bwMode="auto">
          <a:xfrm>
            <a:off x="1388654" y="1524000"/>
            <a:ext cx="636669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6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Milwaukee, Wisconsin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37286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8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Milwaukee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6019800"/>
            <a:ext cx="4038600" cy="515938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en-US" dirty="0"/>
              <a:t>Image from Wikipedia</a:t>
            </a:r>
          </a:p>
          <a:p>
            <a:pPr marL="0" indent="0" algn="r">
              <a:buNone/>
            </a:pPr>
            <a:r>
              <a:rPr lang="en-US" dirty="0"/>
              <a:t>Data from 2014 US Census Bureau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Population = 956,406</a:t>
            </a:r>
          </a:p>
          <a:p>
            <a:r>
              <a:rPr lang="en-US" b="1" dirty="0"/>
              <a:t>Land Area = 2,430 sq. miles</a:t>
            </a:r>
          </a:p>
          <a:p>
            <a:r>
              <a:rPr lang="en-US" b="1" dirty="0"/>
              <a:t>Median Household Income = $43,873</a:t>
            </a:r>
          </a:p>
          <a:p>
            <a:r>
              <a:rPr lang="en-US" b="1" dirty="0"/>
              <a:t>Jail Population = 2,430</a:t>
            </a:r>
          </a:p>
          <a:p>
            <a:r>
              <a:rPr lang="en-US" b="1" dirty="0"/>
              <a:t>Racial Makeup</a:t>
            </a:r>
          </a:p>
          <a:p>
            <a:pPr lvl="1"/>
            <a:r>
              <a:rPr lang="en-US" sz="2400" b="1" dirty="0"/>
              <a:t>White = 53%</a:t>
            </a:r>
          </a:p>
          <a:p>
            <a:pPr lvl="1"/>
            <a:r>
              <a:rPr lang="en-US" sz="2400" b="1" dirty="0"/>
              <a:t>Black = 27,2%</a:t>
            </a:r>
          </a:p>
          <a:p>
            <a:pPr lvl="1"/>
            <a:r>
              <a:rPr lang="en-US" sz="2400" b="1" dirty="0"/>
              <a:t>Hispanic = 14.2%</a:t>
            </a:r>
          </a:p>
          <a:p>
            <a:endParaRPr lang="en-US" b="1" dirty="0"/>
          </a:p>
        </p:txBody>
      </p:sp>
      <p:pic>
        <p:nvPicPr>
          <p:cNvPr id="1026" name="Picture 2" descr="Map of Wisconsin highlighting Milwaukee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276600" cy="3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0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82042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1295400"/>
          </a:xfrm>
        </p:spPr>
        <p:txBody>
          <a:bodyPr anchor="ctr"/>
          <a:lstStyle/>
          <a:p>
            <a:r>
              <a:rPr lang="en-US" sz="4400" dirty="0"/>
              <a:t>PREPARING TO LEAD THE COLLABORATIVE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525963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Chief Judge of a court system inclusive of 47 state, courts plus 24 commissioners, 19 municipal courts funded by state, county &amp; local with federal and private partners</a:t>
            </a:r>
          </a:p>
          <a:p>
            <a:pPr lvl="0"/>
            <a:r>
              <a:rPr lang="en-US" b="1" dirty="0"/>
              <a:t>Currently serving second (two-year) term of CJC Executive Committee Chair</a:t>
            </a:r>
          </a:p>
          <a:p>
            <a:r>
              <a:rPr lang="en-US" b="1" dirty="0"/>
              <a:t>Collaborative experience prior to CJC, includes:</a:t>
            </a:r>
          </a:p>
          <a:p>
            <a:pPr lvl="1"/>
            <a:r>
              <a:rPr lang="en-US" sz="2000" b="1" dirty="0"/>
              <a:t>Chair- statewide commissions and task forces</a:t>
            </a:r>
          </a:p>
          <a:p>
            <a:pPr lvl="1"/>
            <a:r>
              <a:rPr lang="en-US" sz="2000" b="1" dirty="0"/>
              <a:t>Judicial representative on WI Judicial Council</a:t>
            </a:r>
          </a:p>
          <a:p>
            <a:pPr lvl="1"/>
            <a:r>
              <a:rPr lang="en-US" sz="2000" b="1" dirty="0"/>
              <a:t>CORE partner with USDOJ/OVW, City, Family Peace Center and Children’s Hospital to open Safe Haven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794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600200"/>
          </a:xfrm>
        </p:spPr>
        <p:txBody>
          <a:bodyPr anchor="ctr"/>
          <a:lstStyle/>
          <a:p>
            <a:r>
              <a:rPr lang="en-US" sz="3600" dirty="0"/>
              <a:t>Milwaukee Community Justice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0"/>
              </a:spcBef>
            </a:pPr>
            <a:r>
              <a:rPr lang="en-US" b="1" dirty="0"/>
              <a:t>Long-standing culture of collaboration in Milwaukee</a:t>
            </a:r>
          </a:p>
          <a:p>
            <a:pPr>
              <a:spcBef>
                <a:spcPts val="2000"/>
              </a:spcBef>
            </a:pPr>
            <a:r>
              <a:rPr lang="en-US" b="1" dirty="0"/>
              <a:t>Ad hoc, collaborative meetings were occurring prior to the formal creation of a council</a:t>
            </a:r>
          </a:p>
          <a:p>
            <a:pPr>
              <a:spcBef>
                <a:spcPts val="2000"/>
              </a:spcBef>
            </a:pPr>
            <a:r>
              <a:rPr lang="en-US" b="1" dirty="0"/>
              <a:t>Established May 17, 2007 by resolution of the Milwaukee County Board of Supervisors – a legislative body </a:t>
            </a:r>
          </a:p>
          <a:p>
            <a:pPr>
              <a:spcBef>
                <a:spcPts val="2000"/>
              </a:spcBef>
            </a:pPr>
            <a:r>
              <a:rPr lang="en-US" b="1" dirty="0"/>
              <a:t>Technical Assistance beginning in September 2006</a:t>
            </a:r>
          </a:p>
          <a:p>
            <a:pPr>
              <a:spcBef>
                <a:spcPts val="2000"/>
              </a:spcBef>
            </a:pPr>
            <a:r>
              <a:rPr lang="en-US" b="1" dirty="0"/>
              <a:t>One result from settlement negotiations in a long standing lawsuit over conditions and crowding at the jail </a:t>
            </a:r>
          </a:p>
          <a:p>
            <a:pPr>
              <a:spcBef>
                <a:spcPts val="2000"/>
              </a:spcBef>
            </a:pPr>
            <a:r>
              <a:rPr lang="en-US" b="1" dirty="0"/>
              <a:t>Initial purpose-to serve as a convening body of local Executives to ensure communication, coordination and collaboration for criminal justice system improvement</a:t>
            </a:r>
          </a:p>
        </p:txBody>
      </p:sp>
    </p:spTree>
    <p:extLst>
      <p:ext uri="{BB962C8B-B14F-4D97-AF65-F5344CB8AC3E}">
        <p14:creationId xmlns:p14="http://schemas.microsoft.com/office/powerpoint/2010/main" val="261544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the MCJC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Continuity of Leadership in key stakeholder positions</a:t>
            </a:r>
          </a:p>
          <a:p>
            <a:endParaRPr lang="en-US" sz="2400" dirty="0"/>
          </a:p>
          <a:p>
            <a:r>
              <a:rPr lang="en-US" sz="2400" dirty="0"/>
              <a:t>Partnerships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Policy Forum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National Institute of Corrections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JEHT Foundation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Funding and technical support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Development of Rules, Process and By-laws</a:t>
            </a:r>
          </a:p>
          <a:p>
            <a:endParaRPr lang="en-US" sz="2400" dirty="0"/>
          </a:p>
          <a:p>
            <a:r>
              <a:rPr lang="en-US" sz="2400" dirty="0"/>
              <a:t>Establishment of  organizational components</a:t>
            </a:r>
          </a:p>
          <a:p>
            <a:endParaRPr lang="en-US" sz="2400" dirty="0"/>
          </a:p>
          <a:p>
            <a:r>
              <a:rPr lang="en-US" sz="2400" dirty="0"/>
              <a:t>Focus on Community</a:t>
            </a:r>
          </a:p>
        </p:txBody>
      </p:sp>
    </p:spTree>
    <p:extLst>
      <p:ext uri="{BB962C8B-B14F-4D97-AF65-F5344CB8AC3E}">
        <p14:creationId xmlns:p14="http://schemas.microsoft.com/office/powerpoint/2010/main" val="3529978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066800"/>
          </a:xfrm>
        </p:spPr>
        <p:txBody>
          <a:bodyPr/>
          <a:lstStyle/>
          <a:p>
            <a:r>
              <a:rPr lang="en-US" sz="4400" dirty="0"/>
              <a:t>Same folks, expanded 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739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"Working collaboratively to ensure a fair, efficient, and effective justice system that enhances public safety and quality of life in our community.“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24201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Revisiting Purpose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114801"/>
            <a:ext cx="906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"to function as an independent entity governed by key justice system leaders that is empowered to define broad justice system goals, monitor/analyze justice system performance, facilitate collaboration among justice system partners, provide technical assistance and research, and act as a conduit between the justice system and the larger community without impacting in any way the autonomy or decision-making authority of any criminal justice system agency" -  Adopted by the Justice Council Executive Committee on March 19, 2014.</a:t>
            </a:r>
          </a:p>
        </p:txBody>
      </p:sp>
    </p:spTree>
    <p:extLst>
      <p:ext uri="{BB962C8B-B14F-4D97-AF65-F5344CB8AC3E}">
        <p14:creationId xmlns:p14="http://schemas.microsoft.com/office/powerpoint/2010/main" val="2094498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743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Century Gothic</vt:lpstr>
      <vt:lpstr>Courier New</vt:lpstr>
      <vt:lpstr>Palatino Linotype</vt:lpstr>
      <vt:lpstr>Executive</vt:lpstr>
      <vt:lpstr>CRIMINAL JUSTICE COORDINATING COUNCILS  FROM SILO TO SYSTEM COORDINATION</vt:lpstr>
      <vt:lpstr>PowerPoint Presentation</vt:lpstr>
      <vt:lpstr>Milwaukee, Wisconsin</vt:lpstr>
      <vt:lpstr>Milwaukee County</vt:lpstr>
      <vt:lpstr>PowerPoint Presentation</vt:lpstr>
      <vt:lpstr>PREPARING TO LEAD THE COLLABORATIVE</vt:lpstr>
      <vt:lpstr>Milwaukee Community Justice Council</vt:lpstr>
      <vt:lpstr>Creation of the MCJC</vt:lpstr>
      <vt:lpstr>Same folks, expanded mission</vt:lpstr>
      <vt:lpstr>MCJC Executive Leadership </vt:lpstr>
      <vt:lpstr>MCJC Structure</vt:lpstr>
      <vt:lpstr>PowerPoint Presentation</vt:lpstr>
      <vt:lpstr>Judiciary’s Role in MCJC</vt:lpstr>
      <vt:lpstr>Executive Specific Roles</vt:lpstr>
      <vt:lpstr>Success = Challenges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Potapenko</dc:creator>
  <cp:lastModifiedBy>Cosby, Nikiesha</cp:lastModifiedBy>
  <cp:revision>39</cp:revision>
  <cp:lastPrinted>2017-09-18T15:32:32Z</cp:lastPrinted>
  <dcterms:created xsi:type="dcterms:W3CDTF">2017-09-14T13:57:46Z</dcterms:created>
  <dcterms:modified xsi:type="dcterms:W3CDTF">2017-09-21T01:31:21Z</dcterms:modified>
</cp:coreProperties>
</file>